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95" r:id="rId3"/>
    <p:sldId id="257" r:id="rId4"/>
    <p:sldId id="296" r:id="rId5"/>
    <p:sldId id="261" r:id="rId6"/>
    <p:sldId id="258" r:id="rId7"/>
    <p:sldId id="260" r:id="rId8"/>
    <p:sldId id="267" r:id="rId9"/>
    <p:sldId id="262" r:id="rId10"/>
    <p:sldId id="298" r:id="rId11"/>
    <p:sldId id="264" r:id="rId12"/>
    <p:sldId id="299" r:id="rId13"/>
    <p:sldId id="300" r:id="rId14"/>
    <p:sldId id="301" r:id="rId15"/>
    <p:sldId id="265" r:id="rId16"/>
    <p:sldId id="302" r:id="rId17"/>
    <p:sldId id="303" r:id="rId18"/>
    <p:sldId id="289" r:id="rId19"/>
    <p:sldId id="304" r:id="rId20"/>
    <p:sldId id="306" r:id="rId21"/>
    <p:sldId id="275" r:id="rId22"/>
    <p:sldId id="307" r:id="rId23"/>
    <p:sldId id="266" r:id="rId24"/>
    <p:sldId id="308" r:id="rId25"/>
    <p:sldId id="309" r:id="rId26"/>
    <p:sldId id="310" r:id="rId27"/>
    <p:sldId id="311" r:id="rId28"/>
    <p:sldId id="312" r:id="rId29"/>
    <p:sldId id="313" r:id="rId30"/>
    <p:sldId id="270" r:id="rId31"/>
    <p:sldId id="269" r:id="rId32"/>
    <p:sldId id="271" r:id="rId33"/>
    <p:sldId id="276" r:id="rId34"/>
    <p:sldId id="315" r:id="rId35"/>
    <p:sldId id="316" r:id="rId36"/>
    <p:sldId id="317" r:id="rId37"/>
    <p:sldId id="287" r:id="rId38"/>
    <p:sldId id="273" r:id="rId39"/>
    <p:sldId id="283" r:id="rId40"/>
    <p:sldId id="318" r:id="rId41"/>
    <p:sldId id="319" r:id="rId42"/>
    <p:sldId id="320" r:id="rId43"/>
    <p:sldId id="321" r:id="rId44"/>
    <p:sldId id="291" r:id="rId45"/>
    <p:sldId id="322" r:id="rId46"/>
    <p:sldId id="323" r:id="rId47"/>
    <p:sldId id="292" r:id="rId48"/>
    <p:sldId id="284" r:id="rId49"/>
    <p:sldId id="293" r:id="rId50"/>
    <p:sldId id="324" r:id="rId51"/>
    <p:sldId id="288" r:id="rId52"/>
    <p:sldId id="325" r:id="rId53"/>
    <p:sldId id="326" r:id="rId54"/>
    <p:sldId id="294" r:id="rId55"/>
    <p:sldId id="280" r:id="rId56"/>
    <p:sldId id="279" r:id="rId57"/>
    <p:sldId id="327" r:id="rId58"/>
    <p:sldId id="328" r:id="rId59"/>
    <p:sldId id="282" r:id="rId60"/>
    <p:sldId id="329" r:id="rId61"/>
    <p:sldId id="330" r:id="rId62"/>
    <p:sldId id="331" r:id="rId63"/>
    <p:sldId id="332" r:id="rId64"/>
    <p:sldId id="346" r:id="rId65"/>
    <p:sldId id="347" r:id="rId66"/>
    <p:sldId id="348" r:id="rId67"/>
    <p:sldId id="364" r:id="rId68"/>
    <p:sldId id="365" r:id="rId69"/>
    <p:sldId id="36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58B"/>
    <a:srgbClr val="A4D353"/>
    <a:srgbClr val="89B345"/>
    <a:srgbClr val="617B32"/>
    <a:srgbClr val="3E5713"/>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4" autoAdjust="0"/>
    <p:restoredTop sz="65067" autoAdjust="0"/>
  </p:normalViewPr>
  <p:slideViewPr>
    <p:cSldViewPr snapToGrid="0">
      <p:cViewPr varScale="1">
        <p:scale>
          <a:sx n="52" d="100"/>
          <a:sy n="52" d="100"/>
        </p:scale>
        <p:origin x="306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8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9D-4CC4-81A8-C86293576A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9D-4CC4-81A8-C86293576A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9D-4CC4-81A8-C86293576A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9D-4CC4-81A8-C86293576AE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30</c:v>
                </c:pt>
                <c:pt idx="1">
                  <c:v>20</c:v>
                </c:pt>
                <c:pt idx="2">
                  <c:v>25</c:v>
                </c:pt>
                <c:pt idx="3">
                  <c:v>25</c:v>
                </c:pt>
              </c:numCache>
            </c:numRef>
          </c:val>
          <c:extLst>
            <c:ext xmlns:c16="http://schemas.microsoft.com/office/drawing/2014/chart" uri="{C3380CC4-5D6E-409C-BE32-E72D297353CC}">
              <c16:uniqueId val="{0000000A-CE9D-4CC4-81A8-C86293576AE8}"/>
            </c:ext>
          </c:extLst>
        </c:ser>
        <c:dLbls>
          <c:showLegendKey val="0"/>
          <c:showVal val="0"/>
          <c:showCatName val="0"/>
          <c:showSerName val="0"/>
          <c:showPercent val="0"/>
          <c:showBubbleSize val="0"/>
          <c:showLeaderLines val="1"/>
        </c:dLbls>
        <c:firstSliceAng val="15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DDA48-21E2-144C-8C46-11F35F1C9539}"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646E2-A4D2-5D48-8ACD-8B409122B134}" type="slidenum">
              <a:rPr lang="en-US" smtClean="0"/>
              <a:t>‹#›</a:t>
            </a:fld>
            <a:endParaRPr lang="en-US"/>
          </a:p>
        </p:txBody>
      </p:sp>
    </p:spTree>
    <p:extLst>
      <p:ext uri="{BB962C8B-B14F-4D97-AF65-F5344CB8AC3E}">
        <p14:creationId xmlns:p14="http://schemas.microsoft.com/office/powerpoint/2010/main" val="31876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chives.gov/personnel-records-center/military-personne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virtualfootlocker.com/s/1.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virtualfootlocker.com/s/2.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caha.org/resources/selecting-materials-storage-and-displa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aylord.com/" TargetMode="External"/><Relationship Id="rId7" Type="http://schemas.openxmlformats.org/officeDocument/2006/relationships/hyperlink" Target="https://archival.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niversityproducts.com/" TargetMode="External"/><Relationship Id="rId5" Type="http://schemas.openxmlformats.org/officeDocument/2006/relationships/hyperlink" Target="https://www.archivalmethods.com/" TargetMode="External"/><Relationship Id="rId4" Type="http://schemas.openxmlformats.org/officeDocument/2006/relationships/hyperlink" Target="https://www.hollingermetaledge.co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raphicsatlas.org/" TargetMode="External"/><Relationship Id="rId7" Type="http://schemas.openxmlformats.org/officeDocument/2006/relationships/hyperlink" Target="http://www.nedcc.org/resources/leaflets.list.php"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ps.gov/museum/publications/conserveogram/cons_toc.html#collectionpreservation" TargetMode="External"/><Relationship Id="rId5" Type="http://schemas.openxmlformats.org/officeDocument/2006/relationships/hyperlink" Target="https://www.imagepermanenceinstitute.org/imaging/storage-guides" TargetMode="External"/><Relationship Id="rId4" Type="http://schemas.openxmlformats.org/officeDocument/2006/relationships/hyperlink" Target="https://www.canada.ca/en/conservation-institute/services/care-objects/photographs.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edcc.org/free-resources/preservation-leaflets/2.-the-environment/2.4-protection-from-light-damag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2.archivists.org/"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www.historians.org/" TargetMode="External"/><Relationship Id="rId5" Type="http://schemas.openxmlformats.org/officeDocument/2006/relationships/hyperlink" Target="https://www.aam-us.org/" TargetMode="External"/><Relationship Id="rId4" Type="http://schemas.openxmlformats.org/officeDocument/2006/relationships/hyperlink" Target="https://www.ala.org/"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dx.doi.org/10.7207/twr15-01" TargetMode="External"/><Relationship Id="rId3" Type="http://schemas.openxmlformats.org/officeDocument/2006/relationships/hyperlink" Target="https://rowman.com/ISBN/9781442278882/Managing-the-Digital-You-Where-and-How-to-Keep-and-Organize-Your-Digital-Life" TargetMode="External"/><Relationship Id="rId7" Type="http://schemas.openxmlformats.org/officeDocument/2006/relationships/hyperlink" Target="https://www.virtualfootlocker.com/s/ebookpdf_march18.pdf"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alastore.ala.org/content/i-digital-personal-collections-digital-era" TargetMode="External"/><Relationship Id="rId5" Type="http://schemas.openxmlformats.org/officeDocument/2006/relationships/hyperlink" Target="https://www.margotnote.com/creatingfamilyarchives" TargetMode="External"/><Relationship Id="rId10" Type="http://schemas.openxmlformats.org/officeDocument/2006/relationships/hyperlink" Target="https://www.virtualfootlocker.com/s/PreservingPersonalDigitalFilesGuide.pdf" TargetMode="External"/><Relationship Id="rId4" Type="http://schemas.openxmlformats.org/officeDocument/2006/relationships/hyperlink" Target="https://www.alastore.ala.org/content/complete-guide-personal-digital-archiving" TargetMode="External"/><Relationship Id="rId9" Type="http://schemas.openxmlformats.org/officeDocument/2006/relationships/hyperlink" Target="https://www.dpconline.org/handbook"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sites.google.com/mica.edu/personaldigitalarchiving/home" TargetMode="External"/><Relationship Id="rId3" Type="http://schemas.openxmlformats.org/officeDocument/2006/relationships/hyperlink" Target="https://guides.lib.umich.edu/c.php?g=992751" TargetMode="External"/><Relationship Id="rId7" Type="http://schemas.openxmlformats.org/officeDocument/2006/relationships/hyperlink" Target="https://www.virtualfootlocker.com/s/PDAWorkshopAdditionalResources_20140731__1_.pdf"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guides.tricolib.brynmawr.edu/pdad" TargetMode="External"/><Relationship Id="rId5" Type="http://schemas.openxmlformats.org/officeDocument/2006/relationships/hyperlink" Target="https://guides.library.newschool.edu/personalarchiving" TargetMode="External"/><Relationship Id="rId10" Type="http://schemas.openxmlformats.org/officeDocument/2006/relationships/hyperlink" Target="https://dca.tufts.edu/use-our-collections/personal-digital-archiving-resources" TargetMode="External"/><Relationship Id="rId4" Type="http://schemas.openxmlformats.org/officeDocument/2006/relationships/hyperlink" Target="https://guides.lib.purdue.edu/PDA" TargetMode="External"/><Relationship Id="rId9" Type="http://schemas.openxmlformats.org/officeDocument/2006/relationships/hyperlink" Target="https://libguides.lib.umt.edu/PersonalDigitalArchiving"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docnow.io/"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youtube.com/watch?v=TfMgOKy9bPw" TargetMode="External"/><Relationship Id="rId5" Type="http://schemas.openxmlformats.org/officeDocument/2006/relationships/hyperlink" Target="https://www.youtube.com/playlist?list=PLgkbUin0bff0nZRATI8sfMu46FpQHFyzX" TargetMode="External"/><Relationship Id="rId4" Type="http://schemas.openxmlformats.org/officeDocument/2006/relationships/hyperlink" Target="https://www.youtube.com/playlist?list=PLjVwuyAU9MjIwdzxp7x-HcgwzPscw6Uz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usvaa.org/"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thenmusa.org/exhibit/special-exhibition-gallery/" TargetMode="External"/><Relationship Id="rId5" Type="http://schemas.openxmlformats.org/officeDocument/2006/relationships/hyperlink" Target="https://www.history.navy.mil/our-collections/art.html" TargetMode="External"/><Relationship Id="rId4" Type="http://schemas.openxmlformats.org/officeDocument/2006/relationships/hyperlink" Target="https://www.nvam.org/"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www.nmmi.edu/archives/" TargetMode="External"/><Relationship Id="rId3" Type="http://schemas.openxmlformats.org/officeDocument/2006/relationships/hyperlink" Target="https://www.archives.gov/personnel-records-center/military-personnel" TargetMode="External"/><Relationship Id="rId7" Type="http://schemas.openxmlformats.org/officeDocument/2006/relationships/hyperlink" Target="https://usnwc.edu/Research-and-Wargaming/Research-Centers/Hattendorf-Center-for-Maritime-Historical-Research"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cmohs.org/" TargetMode="External"/><Relationship Id="rId5" Type="http://schemas.openxmlformats.org/officeDocument/2006/relationships/hyperlink" Target="https://gateway.uncg.edu/wvhp" TargetMode="External"/><Relationship Id="rId4" Type="http://schemas.openxmlformats.org/officeDocument/2006/relationships/hyperlink" Target="https://www2.archivists.org/groups/military-archives-section/directory-of-military-archival-collections" TargetMode="External"/><Relationship Id="rId9" Type="http://schemas.openxmlformats.org/officeDocument/2006/relationships/hyperlink" Target="https://www.virtualfootlocker.com/archivists/www.warletters.us%20https:/www.chapman.edu/library/libraries-collections-and-archives/cawl-archives.aspx"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s://www.uscga.edu/library/" TargetMode="External"/><Relationship Id="rId3" Type="http://schemas.openxmlformats.org/officeDocument/2006/relationships/hyperlink" Target="https://dodmwrlibraries.org/" TargetMode="External"/><Relationship Id="rId7" Type="http://schemas.openxmlformats.org/officeDocument/2006/relationships/hyperlink" Target="https://www.usafa.edu/facilities/library/"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www.usna.edu/Library/" TargetMode="External"/><Relationship Id="rId5" Type="http://schemas.openxmlformats.org/officeDocument/2006/relationships/hyperlink" Target="https://usma.libguides.com/" TargetMode="External"/><Relationship Id="rId4" Type="http://schemas.openxmlformats.org/officeDocument/2006/relationships/hyperlink" Target="https://dodmwrlibraries.org/locations" TargetMode="External"/><Relationship Id="rId9" Type="http://schemas.openxmlformats.org/officeDocument/2006/relationships/hyperlink" Target="https://www.whs.mil/library/" TargetMode="Externa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www.history.navy.mil/content/history/museums/nmusn.html" TargetMode="External"/><Relationship Id="rId3" Type="http://schemas.openxmlformats.org/officeDocument/2006/relationships/hyperlink" Target="https://womensmemorial.org/" TargetMode="External"/><Relationship Id="rId7" Type="http://schemas.openxmlformats.org/officeDocument/2006/relationships/hyperlink" Target="https://www.nationalmuseum.af.mil/"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usmcmuseum.com/" TargetMode="External"/><Relationship Id="rId5" Type="http://schemas.openxmlformats.org/officeDocument/2006/relationships/hyperlink" Target="https://www.thenmusa.org/" TargetMode="External"/><Relationship Id="rId10" Type="http://schemas.openxmlformats.org/officeDocument/2006/relationships/hyperlink" Target="https://www.abmc.gov/cemeteries-memorials" TargetMode="External"/><Relationship Id="rId4" Type="http://schemas.openxmlformats.org/officeDocument/2006/relationships/hyperlink" Target="https://www.nationalww2museum.org/" TargetMode="External"/><Relationship Id="rId9" Type="http://schemas.openxmlformats.org/officeDocument/2006/relationships/hyperlink" Target="https://www.coastguardmuseum.org/"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amvets.org/" TargetMode="External"/><Relationship Id="rId3" Type="http://schemas.openxmlformats.org/officeDocument/2006/relationships/hyperlink" Target="https://www.vetsaa.org/" TargetMode="External"/><Relationship Id="rId7" Type="http://schemas.openxmlformats.org/officeDocument/2006/relationships/hyperlink" Target="https://www.agifus.com/index.php/en/"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servicewomensactionnetwork.org/" TargetMode="External"/><Relationship Id="rId11" Type="http://schemas.openxmlformats.org/officeDocument/2006/relationships/hyperlink" Target="https://iava.org/" TargetMode="External"/><Relationship Id="rId5" Type="http://schemas.openxmlformats.org/officeDocument/2006/relationships/hyperlink" Target="http://www.legion.org/departments" TargetMode="External"/><Relationship Id="rId10" Type="http://schemas.openxmlformats.org/officeDocument/2006/relationships/hyperlink" Target="https://www.dav.org/" TargetMode="External"/><Relationship Id="rId4" Type="http://schemas.openxmlformats.org/officeDocument/2006/relationships/hyperlink" Target="https://www.legion.org/" TargetMode="External"/><Relationship Id="rId9" Type="http://schemas.openxmlformats.org/officeDocument/2006/relationships/hyperlink" Target="https://www.combatveteranswithptsd.org/"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www.pva.org/" TargetMode="External"/><Relationship Id="rId13" Type="http://schemas.openxmlformats.org/officeDocument/2006/relationships/hyperlink" Target="https://vva.org/what-we-do/our-members/chapters/" TargetMode="External"/><Relationship Id="rId3" Type="http://schemas.openxmlformats.org/officeDocument/2006/relationships/hyperlink" Target="https://www.ivaw.org/" TargetMode="External"/><Relationship Id="rId7" Type="http://schemas.openxmlformats.org/officeDocument/2006/relationships/hyperlink" Target="https://www.dav.org/membership/local-chapters/" TargetMode="External"/><Relationship Id="rId12" Type="http://schemas.openxmlformats.org/officeDocument/2006/relationships/hyperlink" Target="https://vva.org/who-we-are/about-us-history/"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dav.org/learn-more/about-dav/mission-statement/" TargetMode="External"/><Relationship Id="rId11" Type="http://schemas.openxmlformats.org/officeDocument/2006/relationships/hyperlink" Target="http://www.amvets.org/amvets-near-you/" TargetMode="External"/><Relationship Id="rId5" Type="http://schemas.openxmlformats.org/officeDocument/2006/relationships/hyperlink" Target="http://www.vfw.org/find-a-post" TargetMode="External"/><Relationship Id="rId10" Type="http://schemas.openxmlformats.org/officeDocument/2006/relationships/hyperlink" Target="http://www.amvets.org/about/" TargetMode="External"/><Relationship Id="rId4" Type="http://schemas.openxmlformats.org/officeDocument/2006/relationships/hyperlink" Target="http://www.vfw.org/about-us" TargetMode="External"/><Relationship Id="rId9" Type="http://schemas.openxmlformats.org/officeDocument/2006/relationships/hyperlink" Target="http://www.pva.org/site/c.ajIRK9NJLcJ2E/b.6452325/k.A0ED/Chapters_and_NSOs.htm"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ictionary.archivists.org/entry/relative-humidity.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a:t>
            </a:fld>
            <a:endParaRPr lang="en-US"/>
          </a:p>
        </p:txBody>
      </p:sp>
    </p:spTree>
    <p:extLst>
      <p:ext uri="{BB962C8B-B14F-4D97-AF65-F5344CB8AC3E}">
        <p14:creationId xmlns:p14="http://schemas.microsoft.com/office/powerpoint/2010/main" val="1931182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ENCLOSURES</a:t>
            </a:r>
          </a:p>
          <a:p>
            <a:pPr algn="l"/>
            <a:r>
              <a:rPr lang="en-US" b="0" i="0" dirty="0">
                <a:solidFill>
                  <a:srgbClr val="000000"/>
                </a:solidFill>
                <a:effectLst/>
                <a:latin typeface="adobe-garamond-pro"/>
              </a:rPr>
              <a:t>Not only do you need to think about the general location you store your materials, but there are also issues related to the enclosures you keep the records in themselves. When selecting the types of boxes, albums, and other storage containers to keep your materials in, be mindful to choose ones that match the general shape and size of the objects to be held within them. For example, if you have a group of 4x5 photographs, use a box of similar size rather than having them loosely stored in a large office box. The storage enclosures should add another element of stability by supporting the items contained within. This will help avoid accidental damage from handling the objects themselves. There are many different types of enclosures, including paper-based and plastic ones. For paper-based enclosures, look for acid-free materials when possible. While acid-free containers will cost more, they will not damage their contents. Avoid those made from acetates or polyvinyl chloride (PVC) for plastic storage. Instead, look for polyester, polyethylene, or polypropylene materials. Finally, when possible, store items flat rather than folded or rolled.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Please see the list of preservation suppliers when considering purchasing enclosures and storage materials. Also consider using enclosures for your digital devices like flash drives, SD cards, or external hard drives. We strongly suggest that you color-code and label your enclosures. Labeling the disks with the date of purchase, or even better, the date of manufacturing can give you a reference point to calculate when to migrate your information to new devices.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12</a:t>
            </a:fld>
            <a:endParaRPr lang="en-US"/>
          </a:p>
        </p:txBody>
      </p:sp>
    </p:spTree>
    <p:extLst>
      <p:ext uri="{BB962C8B-B14F-4D97-AF65-F5344CB8AC3E}">
        <p14:creationId xmlns:p14="http://schemas.microsoft.com/office/powerpoint/2010/main" val="336240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Before the age of computers, we all kept our records on paper. When people had too many of them, they could quickly lose track of what they had and where everything was. In an effort to keep track of our stuff, some folks resorted to different strategies to organize and classify things. Perhaps they used folders, wrote labels on the margins, added post-it notes to some files, or both. Others may have also taken stacks of folders, put them in binders, shelves, or boxes, and then added labels to those. Yet, there were still other problems. For one, papers take up space. Eventually, people ran out of space, at which point they had to make decisions about what to keep and what to toss out.</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Nowadays, with computers, we still have those problems. Have you ever been in a situation where you needed a file, but could not find it? It happens to the most organized among us. You start searching in your hard drive, folder after folder, and nothing pops up. You use the search engine of your file manager (e.g., Explorer if you are a Windows user), but none of your terms returns what you are looking for. Sometimes, that pesky file eventually emerges in some folder you didn’t even remember was there on your computer. Other times, you may have faced just giving up on the folder and going to your email; maybe there is a copy there.</a:t>
            </a:r>
          </a:p>
          <a:p>
            <a:pPr algn="l"/>
            <a:r>
              <a:rPr lang="en-US" b="0" i="0" dirty="0">
                <a:solidFill>
                  <a:srgbClr val="000000"/>
                </a:solidFill>
                <a:effectLst/>
                <a:latin typeface="adobe-garamond-pro"/>
              </a:rPr>
              <a:t>Suppose this has happened to you, or to someone you know. In that case, you understand the importance of being intentional in keeping track of what you have and how you organize it. In the digital age, we normally don’t worry about running out of storage space, at least when dealing with records. However, having vast amounts of storage space for digital information can be a blessing and a curse. The more you have, the harder it can be to find something. Vital records can easily get lost in a sea of other information. Because of this, we must be mindful of what we keep, where, and how we organize it.</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Think about the records that you have from your time in service. What are the things that matter to you the most? Where do you have them? How many copies do you have of each document? If you have copies, are those in the same place?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We may sometimes have problems choosing what matters most when we decide what to keep. What matters to us now may differ from what will matter in a few years or a couple of decades. If you keep stuff that has sentimental value, the way you value those things may be different from your loved ones. For instance, if you have a family, it may be that your records from one of your deployments are not that important to you. Perhaps you were busy reporting for duty, but perhaps your loved ones would love to see the places where you deployed. So, when you are deciding what to keep, you may also want to consider who your records are for. Maybe the things you keep are just for you, but perhaps they are for other people as well. If so, what do those people care about? What are the records you have that may be most important to them?</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Even more tricky is the question of people who are not yet here, but that will matter to you. If you are not a parent right now, what if you become one later? Or if you are a parent, and your children are young, what about the moment when they have children of their own? In this case, asking what they want may not be as important to you right now as deciding what you would like them to know about your time of service.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Our research found that active service members and veterans start making decisions about what to keep at different moments in their journeys. Some begin to keep things from the moment they join the military service. Others do so mid-way through their careers. Others begin until they retire, at which point they are playing catchup. Others never collected anything. The people in this latter group told us how much they regretted not having records of their time of service. If you are taking this course, we want you to know that there are two best moments to start collecting your records. The first is when you join the armed forces. The second one is right now. If you are in the second group, congratulations! You are in the right place.</a:t>
            </a:r>
          </a:p>
          <a:p>
            <a:pPr algn="l"/>
            <a:endParaRPr lang="en-US" b="0" i="0" dirty="0">
              <a:solidFill>
                <a:srgbClr val="000000"/>
              </a:solidFill>
              <a:effectLst/>
              <a:latin typeface="adobe-garamond-pro"/>
            </a:endParaRP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14</a:t>
            </a:fld>
            <a:endParaRPr lang="en-US"/>
          </a:p>
        </p:txBody>
      </p:sp>
    </p:spTree>
    <p:extLst>
      <p:ext uri="{BB962C8B-B14F-4D97-AF65-F5344CB8AC3E}">
        <p14:creationId xmlns:p14="http://schemas.microsoft.com/office/powerpoint/2010/main" val="357165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As you know, the military career has moments that mark a before and after for servicemen and women. For example, when you enlisted, joined the academy, or were commissioned; your training; your deployments, TDYs, and PCS; when you were promoted or received an award; and where you were discharged. Of course, these are just examples of key moments in your career. You may have other moments in mind that were the most important to you. In any case, we encourage you to ask yourself: what records do you have about those moments?</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You may also want to consider what kinds of records you have. This will come in handy later when we talk about ways to organize your information. In our research, the records that people most often mentioned were their DD 2014, medical records, PCS orders, certifications of training, and promotions. What types of records do you have? Are there any that we have not listed?</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Finally, we have focused so far on formal records, but the stuff you keep from your time of service may also include mementos: photographs, journals, emails, your social media feeds, and items you picked or bought along the way during deployments. We encourage you to ask yourself similar questions about these objects. In the case of your photographs, which devices did you use to take the pictures? Where are the photographs stored? If some photographs are still in the devices only, do you still have the cables or SD cards with you?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In the case of emails, which technology did you use to access your email? For instance, did you use a web browser or an email client like thunderbird or outlook? In either case, do you still have the login and password information of your account(s)? In the case of email clients, do you still have access to the computer which you used the client from? Is the client still installed on your computer? Are there still copies of the emails on the web server?</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In the case of social media feeds, some companies like Facebook allow their users to download their data. Have you downloaded a copy of your data? If not, consider what data points specifically you would like to keep as Facebook datasets can be large. Do you want only your pictures or the texts of your posts and your friends’ replies to your posts? In the case of other social media feeds, what information do you want to keep? Do you have the time to manually copy and paste information, in the case of static materials like text and images? If there are medical files that you want to preserve, do you know where they are located? Are you familiar with solutions that allow you to download information from the web?</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More generally, are you keeping your digital materials for yourself only? Besides yourself, who else would you like to have access to your materials, today or in the future? Why would you like those individuals to have access?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15</a:t>
            </a:fld>
            <a:endParaRPr lang="en-US"/>
          </a:p>
        </p:txBody>
      </p:sp>
    </p:spTree>
    <p:extLst>
      <p:ext uri="{BB962C8B-B14F-4D97-AF65-F5344CB8AC3E}">
        <p14:creationId xmlns:p14="http://schemas.microsoft.com/office/powerpoint/2010/main" val="1103685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Break into smaller groups and discuss the different types of records you have, and where you are storing them. Work through the questions raised in this module, and use the handout as a guide.</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16</a:t>
            </a:fld>
            <a:endParaRPr lang="en-US"/>
          </a:p>
        </p:txBody>
      </p:sp>
    </p:spTree>
    <p:extLst>
      <p:ext uri="{BB962C8B-B14F-4D97-AF65-F5344CB8AC3E}">
        <p14:creationId xmlns:p14="http://schemas.microsoft.com/office/powerpoint/2010/main" val="128322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17</a:t>
            </a:fld>
            <a:endParaRPr lang="en-US"/>
          </a:p>
        </p:txBody>
      </p:sp>
    </p:spTree>
    <p:extLst>
      <p:ext uri="{BB962C8B-B14F-4D97-AF65-F5344CB8AC3E}">
        <p14:creationId xmlns:p14="http://schemas.microsoft.com/office/powerpoint/2010/main" val="1865437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18</a:t>
            </a:fld>
            <a:endParaRPr lang="en-US"/>
          </a:p>
        </p:txBody>
      </p:sp>
    </p:spTree>
    <p:extLst>
      <p:ext uri="{BB962C8B-B14F-4D97-AF65-F5344CB8AC3E}">
        <p14:creationId xmlns:p14="http://schemas.microsoft.com/office/powerpoint/2010/main" val="1252468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PASSIVE VERSUS ACTIVE COLLECTING TECHNIQUES &amp; STORAGE</a:t>
            </a:r>
          </a:p>
          <a:p>
            <a:pPr algn="l"/>
            <a:r>
              <a:rPr lang="en-US" b="0" i="0" dirty="0">
                <a:solidFill>
                  <a:srgbClr val="000000"/>
                </a:solidFill>
                <a:effectLst/>
                <a:latin typeface="adobe-garamond-pro"/>
              </a:rPr>
              <a:t>There are different ways of handling personal records. In the 20th century, archivists would wait until records had already been created to begin collecting, organizing, and maintaining them. This is referred to as passive collecting. Chances are that some of the records in your collection were passively collected. You created the records. Once you left the service, you decided to organize them somehow. You moved them from their original location to another one.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Consider, for instance, a sergeant (E-6) of a squad. As chief officer of the unit, the sergeant must write Enlisted Performance Reports (EPRs) about the soldiers under his command. Imagine yourself in a similar position: you are a retired sergeant, and you want to collect the reports you wrote on your subordinates. You could compile all the reports you wrote throughout your career, gather them in a single folder, and organize them by date and the person’s name described in the EPR. Then, you figure out a strategy to create copies and keep them. This is passive collecting. However, there is another way.</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Let’s say you are a sergeant but are still on duty. You are nearing the time when you need to write EPRs for your squad members. You know that there are eight members in your squad, so you’ll write eight EPRs. In this case, you are working on the long-term preservation of your records as you are creating them. Because of this, even before you write the first report, you already know how many copies you want of your entire collection and where they will be: whether these copies are local (e.g., external hard drives) or remote (e.g., Dropbox or another cloud service). Then, you also have an idea of how to organize the information in your collection ahead of time. For instance, your EPRs will be located in a different section than your enlistment contract.</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Then, once you’re done writing the first report, you save it on your local drive and add relevant metadata. For instance: your name and rank as the person who wrote the report, the place where you wrote the report, the officers above you in the chain of command who will also have access to these files, or other information you deem necessary for future reference.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This is important because, at this point, early in your career, you are familiar with contextual information relevant to the interpretation of the report. Still, in a few years, when you retire, you may not remember these details. Plus, should you share your file with someone unfamiliar with the context in which you created the EPRs, they may need the metadata to understand its contents better. So, you now have a file saved to your local drive with relevant metadata. Now you copy it to the other locations where you want to keep copies of your collection, either local or remote, and then write the next EPR and repeat the previous steps.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Fast forward a few years. You are retired now. You want to leave some parts of your collection for your family, such as photos from your deployments or some journal entries, but not others. So, you already have the files that you want to keep in specific folders and those that you don’t want your family to see in a different one. For instance, your spouse and your children may not need to see the EPRs of your squadron members. You were asked about a specific report in your first year of retirement but nothing since. At this point, you create new copies of your collection, omitting the files you don’t want to leave behind. You remove the rest.</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Taken together, this procedure is known as active collecting. You’ve worked through the preservation of your material throughout the life cycle of your records, from the planning stages, through creation, upkeep, and eventually, the destruction, partial or total, of the records. You’ve also considered how you want your information will be created, stored, potentially re-used, shared, archived, and possibly destroyed. You may notice that engaging in active collecting gives you a lot more control over how your information flows. In addition, the sooner in your career you begin engaging in active collecting, the more robust your collection will be. Remember, the first ideal moment to actively collect is when you joined the military service.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second perfect moment is now</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19</a:t>
            </a:fld>
            <a:endParaRPr lang="en-US"/>
          </a:p>
        </p:txBody>
      </p:sp>
    </p:spTree>
    <p:extLst>
      <p:ext uri="{BB962C8B-B14F-4D97-AF65-F5344CB8AC3E}">
        <p14:creationId xmlns:p14="http://schemas.microsoft.com/office/powerpoint/2010/main" val="396337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ORGANIZING PERSONAL MILITARY RECORDS</a:t>
            </a:r>
          </a:p>
          <a:p>
            <a:pPr algn="l"/>
            <a:r>
              <a:rPr lang="en-US" b="0" i="0" dirty="0">
                <a:solidFill>
                  <a:srgbClr val="000000"/>
                </a:solidFill>
                <a:effectLst/>
                <a:latin typeface="adobe-garamond-pro"/>
              </a:rPr>
              <a:t>Take a moment to review which records you have from your time in service. When was the last time that you needed an item? How long did it take you to find it? How did you know where to find it?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more information we have, the more critical it becomes to be intentional about sorting and classifying our records to find them as needed. There are different ways you can accomplish this. One strategy is organizing everything based on dates. Which dates? It depends. Perhaps it’s the date on the record, such as for visit summaries of doctors’ appointments or an order to relocate to a new base. It could be the specific date you took a photograph or the month (or year). </a:t>
            </a:r>
          </a:p>
          <a:p>
            <a:pPr algn="l"/>
            <a:r>
              <a:rPr lang="en-US" b="0" i="0" dirty="0">
                <a:solidFill>
                  <a:srgbClr val="000000"/>
                </a:solidFill>
                <a:effectLst/>
                <a:latin typeface="adobe-garamond-pro"/>
              </a:rPr>
              <a:t>Alternatively, you may choose to segment your records based on different phases of your military career. For instance, all your records from training could be one stack, one set for every period that you held a rank. For example, if you were enlisted, all your records of your time at E-2 could be one stack, your time at E-3 would be a different stack, etc. Then, the records of your discharge would be the last and separate stack.</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You could also try sorting your records by location, such as the stations or bases where you served. Suppose you were deployed, such as in Iraq or Afghanistan. In that case, those records could be in a separate stack from your time serving stateside. A different approach would consist of sorting your records based on the subject. Thus, medical records would be one stack, your gifts and awards would be another, yet a third one would be your certifications from training, and so on.</a:t>
            </a:r>
          </a:p>
          <a:p>
            <a:pPr algn="l"/>
            <a:r>
              <a:rPr lang="en-US" b="0" i="0" dirty="0">
                <a:solidFill>
                  <a:srgbClr val="000000"/>
                </a:solidFill>
                <a:effectLst/>
                <a:latin typeface="adobe-garamond-pro"/>
              </a:rPr>
              <a:t>Importantly, you could combine these organization criteria: you could add post-it notes on top of records indicating their date, group them in a folder by subject, and place them on binders by location. Alternatively, suppose you are dealing with digital records. In that case, you can organize multiple folders in the same manner, combining the different criteria.</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You may want to consider some issues as you decide how to organize your records. Remember LOCKSS: Lots of Copies Keeps Stuff Safe. We not only mean having copies but intentionally distributing and keeping track of those copies periodically. For instance, you could have a digital copy on a hard drive, another one on the cloud, and another one on paper. Granted, you may have too many records to print everything. If so, we strongly suggest that you take a moment to decide which of your records are the most important and print out those at least. This is important because you never know when you may lose stuff. For instance, you may live in an area prone to fires, flooding, or tornadoes. This can also help protect you from losing things during a relocation.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Alternatively, you may be in an area where internet connectivity is unreliable, or you may not have the budget to pay for online storage. If so, consider the following questions: what free cloud services do you have access to? Do they offer enough space to host your records? What are the conditions of these services (e.g., how often are you supposed to log in to prevent your account from being deactivated)? We’ll explore these issues more deeply in another module.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One of the main challenges we found in our research is that some veterans did not keep their records of service. If so, we strongly encourage you to reach out to the </a:t>
            </a:r>
            <a:r>
              <a:rPr lang="en-US" b="0" i="0" dirty="0">
                <a:solidFill>
                  <a:srgbClr val="000000"/>
                </a:solidFill>
                <a:effectLst/>
                <a:latin typeface="adobe-garamond-pro"/>
                <a:hlinkClick r:id="rId3"/>
              </a:rPr>
              <a:t>Office of Military Personnel Records</a:t>
            </a:r>
            <a:r>
              <a:rPr lang="en-US" b="0" i="0" dirty="0">
                <a:solidFill>
                  <a:srgbClr val="000000"/>
                </a:solidFill>
                <a:effectLst/>
                <a:latin typeface="adobe-garamond-pro"/>
              </a:rPr>
              <a:t> from the National Archives and Records Administration (NARA). This office offers the option to obtain copies of the following documents:</a:t>
            </a:r>
          </a:p>
          <a:p>
            <a:pPr algn="l">
              <a:buFont typeface="Arial" panose="020B0604020202020204" pitchFamily="34" charset="0"/>
              <a:buChar char="•"/>
            </a:pPr>
            <a:r>
              <a:rPr lang="en-US" b="0" i="0" dirty="0">
                <a:solidFill>
                  <a:srgbClr val="000000"/>
                </a:solidFill>
                <a:effectLst/>
                <a:latin typeface="adobe-garamond-pro"/>
              </a:rPr>
              <a:t>DD 214/ Separation Documents</a:t>
            </a:r>
          </a:p>
          <a:p>
            <a:pPr algn="l">
              <a:buFont typeface="Arial" panose="020B0604020202020204" pitchFamily="34" charset="0"/>
              <a:buChar char="•"/>
            </a:pPr>
            <a:r>
              <a:rPr lang="en-US" b="0" i="0" dirty="0">
                <a:solidFill>
                  <a:srgbClr val="000000"/>
                </a:solidFill>
                <a:effectLst/>
                <a:latin typeface="adobe-garamond-pro"/>
              </a:rPr>
              <a:t>Official Military Personnel File (OMPF) </a:t>
            </a:r>
          </a:p>
          <a:p>
            <a:pPr algn="l">
              <a:buFont typeface="Arial" panose="020B0604020202020204" pitchFamily="34" charset="0"/>
              <a:buChar char="•"/>
            </a:pPr>
            <a:r>
              <a:rPr lang="en-US" b="0" i="0" dirty="0">
                <a:solidFill>
                  <a:srgbClr val="000000"/>
                </a:solidFill>
                <a:effectLst/>
                <a:latin typeface="adobe-garamond-pro"/>
              </a:rPr>
              <a:t>Replacement Medals</a:t>
            </a:r>
          </a:p>
          <a:p>
            <a:pPr algn="l">
              <a:buFont typeface="Arial" panose="020B0604020202020204" pitchFamily="34" charset="0"/>
              <a:buChar char="•"/>
            </a:pPr>
            <a:r>
              <a:rPr lang="en-US" b="0" i="0" dirty="0">
                <a:solidFill>
                  <a:srgbClr val="000000"/>
                </a:solidFill>
                <a:effectLst/>
                <a:latin typeface="adobe-garamond-pro"/>
              </a:rPr>
              <a:t>Medical and Health Records</a:t>
            </a:r>
          </a:p>
          <a:p>
            <a:pPr algn="l">
              <a:buFont typeface="Arial" panose="020B0604020202020204" pitchFamily="34" charset="0"/>
              <a:buChar char="•"/>
            </a:pPr>
            <a:endParaRPr lang="en-US" b="0" i="0" dirty="0">
              <a:solidFill>
                <a:srgbClr val="000000"/>
              </a:solidFill>
              <a:effectLst/>
              <a:latin typeface="adobe-garamond-pro"/>
            </a:endParaRPr>
          </a:p>
          <a:p>
            <a:pPr algn="l"/>
            <a:r>
              <a:rPr lang="en-US" b="0" i="0" dirty="0">
                <a:solidFill>
                  <a:srgbClr val="000000"/>
                </a:solidFill>
                <a:effectLst/>
                <a:latin typeface="adobe-garamond-pro"/>
              </a:rPr>
              <a:t>If you have records, but you have not taken the time to organize them, we strongly encourage you to set aside some time to do so. The task may consume some time, but it will make your life easier in the long run. If you have already kept and organized your records, we only suggest that you make sure you are storing them in an appropriate environment. We’ll say more about this in a future lesson.</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20</a:t>
            </a:fld>
            <a:endParaRPr lang="en-US"/>
          </a:p>
        </p:txBody>
      </p:sp>
    </p:spTree>
    <p:extLst>
      <p:ext uri="{BB962C8B-B14F-4D97-AF65-F5344CB8AC3E}">
        <p14:creationId xmlns:p14="http://schemas.microsoft.com/office/powerpoint/2010/main" val="400330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NAMING CONVENTIONS FOR DIGITAL MATERIALS</a:t>
            </a:r>
          </a:p>
          <a:p>
            <a:pPr algn="l"/>
            <a:r>
              <a:rPr lang="en-US" b="0" i="0" dirty="0">
                <a:solidFill>
                  <a:srgbClr val="000000"/>
                </a:solidFill>
                <a:effectLst/>
                <a:latin typeface="adobe-garamond-pro"/>
              </a:rPr>
              <a:t>One of the most essential strategies to ensure future access to your digital materials is using consistent naming conventions. Naming conventions matter because they help with our memory. We have an easier time finding things when we know what the file may be called. Files that do not follow consistent naming can quickly become inaccessible and sometimes may lead to accidental deleting.</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Consider, for example, all of your digital photo files on your computer, phone, or other devices. Digital cameras often automatically create file names like IMG_001, IMG_002, etc. Once you transfer the files from the camera to your computer, the camera starts all over with IMG_001, IMG_002, and so forth. You can quickly wind up with an entire series of files called IMG_001, IMG_001(1), and IMG_001(2), without any idea of what is in the file.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We suggest that you name your files using a consistent scheme that succinctly describes their contents. It helps if you think about the file’s contents and what keywords may best describe it. Let’s try it out. In this lesson, you’ll find a sample medical record. Download the file to your computer and then name it. “Medical record” may work if you only have one such in your files, but chances are you have plenty of those. What distinguishes this record from the rest?</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In addition, we also suggest that you include the date of the file as the first part of its name. Including the date first also helps you organize your material. By sorting files by filename, you also get a chronologically ordered list in your folder. We strongly encourage you to use the ISO 8601 standard. That is a four-digit year, followed by a two-digit number representing the month and a two-digit number representing the day. For example, October 1, 2010, would be written as 2010-10-01. If you want to save up space, remove the dashes, like so: 20101001.</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You likely have so many digital files that naming each of them one by one can take up too long, especially for pictures. In such cases, we strongly encourage you to use solutions like the freely available Bulk Name Rename Utility.</a:t>
            </a:r>
          </a:p>
          <a:p>
            <a:pPr algn="l"/>
            <a:endParaRPr lang="en-US" b="0" i="0" dirty="0">
              <a:solidFill>
                <a:srgbClr val="000000"/>
              </a:solidFill>
              <a:effectLst/>
              <a:latin typeface="adobe-garamond-pro"/>
            </a:endParaRPr>
          </a:p>
          <a:p>
            <a:pPr algn="l"/>
            <a:endParaRPr lang="en-US" b="0" i="0" dirty="0">
              <a:solidFill>
                <a:srgbClr val="000000"/>
              </a:solidFill>
              <a:effectLst/>
              <a:latin typeface="adobe-garamond-pro"/>
            </a:endParaRP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21</a:t>
            </a:fld>
            <a:endParaRPr lang="en-US"/>
          </a:p>
        </p:txBody>
      </p:sp>
    </p:spTree>
    <p:extLst>
      <p:ext uri="{BB962C8B-B14F-4D97-AF65-F5344CB8AC3E}">
        <p14:creationId xmlns:p14="http://schemas.microsoft.com/office/powerpoint/2010/main" val="3391016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EXERCISE</a:t>
            </a:r>
          </a:p>
          <a:p>
            <a:pPr algn="l"/>
            <a:r>
              <a:rPr lang="en-US" b="0" i="0" dirty="0">
                <a:solidFill>
                  <a:srgbClr val="000000"/>
                </a:solidFill>
                <a:effectLst/>
                <a:latin typeface="adobe-garamond-pro"/>
              </a:rPr>
              <a:t>In this lesson, you have two such records, labeled “1” and “2” respectively.</a:t>
            </a:r>
          </a:p>
          <a:p>
            <a:pPr algn="l"/>
            <a:r>
              <a:rPr lang="en-US" b="0" i="0" dirty="0">
                <a:solidFill>
                  <a:srgbClr val="000000"/>
                </a:solidFill>
                <a:effectLst/>
                <a:latin typeface="adobe-garamond-pro"/>
                <a:hlinkClick r:id="rId3"/>
              </a:rPr>
              <a:t>Let’s look at “1.”</a:t>
            </a:r>
            <a:r>
              <a:rPr lang="en-US" b="0" i="0" dirty="0">
                <a:solidFill>
                  <a:srgbClr val="000000"/>
                </a:solidFill>
                <a:effectLst/>
                <a:latin typeface="adobe-garamond-pro"/>
              </a:rPr>
              <a:t> If you open it, you will notice that this is an empty form.  How do we determine what to name this record? First, we look at the information it holds. The header reads “Report of Medical History.” This 3-</a:t>
            </a:r>
          </a:p>
          <a:p>
            <a:pPr algn="l"/>
            <a:r>
              <a:rPr lang="en-US" b="0" i="0" dirty="0">
                <a:solidFill>
                  <a:srgbClr val="000000"/>
                </a:solidFill>
                <a:effectLst/>
                <a:latin typeface="adobe-garamond-pro"/>
              </a:rPr>
              <a:t>page document is designed to collect basic information about an applicant's health condition, which then will be used to assess their admissibility into military service. In the last field on page 3, field 30 reads: “examiner’s summary and elaboration of all pertinent data.” This suggests that this form should be filled by a member of the recruitment team during a physical examination of an applicant. </a:t>
            </a:r>
          </a:p>
          <a:p>
            <a:pPr algn="l"/>
            <a:r>
              <a:rPr lang="en-US" b="0" i="0" dirty="0">
                <a:solidFill>
                  <a:srgbClr val="000000"/>
                </a:solidFill>
                <a:effectLst/>
                <a:latin typeface="adobe-garamond-pro"/>
              </a:rPr>
              <a:t>At the bottom of all pages, to the left, you can read the label “DD FORM 2807-1, OCT 2018”. Presumably, this is the serial number of the form and the date it was issued or last modified. With this information in mind, a possible name for this document could be “2018-10-DD2807-1-medical-history-report”. The first part of the name, “2018-10” tells you the date of issuance or modification; the second part, “DD-28-07” specifies the serial number of the form; and the last part, “medical-history-report” clarifies its contents in a human-intelligible way. </a:t>
            </a:r>
          </a:p>
          <a:p>
            <a:pPr algn="l"/>
            <a:r>
              <a:rPr lang="en-US" b="0" i="0" dirty="0">
                <a:solidFill>
                  <a:srgbClr val="000000"/>
                </a:solidFill>
                <a:effectLst/>
                <a:latin typeface="adobe-garamond-pro"/>
              </a:rPr>
              <a:t>You may notice that we are using “2018-10” as opposed to “2018-October” to include the date in the filename. We do this because we are following the ISO 8601 standard for date formatting. The advantage of this convention is that when you sort your files by filename, you will also have them sorted by date. This date-formatting convention makes files easier to find. </a:t>
            </a:r>
          </a:p>
          <a:p>
            <a:pPr algn="l"/>
            <a:r>
              <a:rPr lang="en-US" b="0" i="0" dirty="0">
                <a:solidFill>
                  <a:srgbClr val="000000"/>
                </a:solidFill>
                <a:effectLst/>
                <a:latin typeface="adobe-garamond-pro"/>
              </a:rPr>
              <a:t>Now that you have seen an example of a naming convention, try it yourself! </a:t>
            </a:r>
            <a:r>
              <a:rPr lang="en-US" b="0" i="0" dirty="0">
                <a:solidFill>
                  <a:srgbClr val="000000"/>
                </a:solidFill>
                <a:effectLst/>
                <a:latin typeface="adobe-garamond-pro"/>
                <a:hlinkClick r:id="rId4"/>
              </a:rPr>
              <a:t>Take file “2”</a:t>
            </a:r>
            <a:r>
              <a:rPr lang="en-US" b="0" i="0" dirty="0">
                <a:solidFill>
                  <a:srgbClr val="000000"/>
                </a:solidFill>
                <a:effectLst/>
                <a:latin typeface="adobe-garamond-pro"/>
              </a:rPr>
              <a:t>, check its contents, and re-name it using best practices: 1) mark dates using the ISO 8601 standard, and 2) use a name that encapsulates the information contain in the record.</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22</a:t>
            </a:fld>
            <a:endParaRPr lang="en-US"/>
          </a:p>
        </p:txBody>
      </p:sp>
    </p:spTree>
    <p:extLst>
      <p:ext uri="{BB962C8B-B14F-4D97-AF65-F5344CB8AC3E}">
        <p14:creationId xmlns:p14="http://schemas.microsoft.com/office/powerpoint/2010/main" val="416843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a:t>
            </a:fld>
            <a:endParaRPr lang="en-US"/>
          </a:p>
        </p:txBody>
      </p:sp>
    </p:spTree>
    <p:extLst>
      <p:ext uri="{BB962C8B-B14F-4D97-AF65-F5344CB8AC3E}">
        <p14:creationId xmlns:p14="http://schemas.microsoft.com/office/powerpoint/2010/main" val="625341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23</a:t>
            </a:fld>
            <a:endParaRPr lang="en-US"/>
          </a:p>
        </p:txBody>
      </p:sp>
    </p:spTree>
    <p:extLst>
      <p:ext uri="{BB962C8B-B14F-4D97-AF65-F5344CB8AC3E}">
        <p14:creationId xmlns:p14="http://schemas.microsoft.com/office/powerpoint/2010/main" val="751391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STORING ANALOG MATERIALS</a:t>
            </a:r>
          </a:p>
          <a:p>
            <a:pPr algn="l"/>
            <a:endParaRPr lang="en-US" b="1" i="0" cap="all" dirty="0">
              <a:solidFill>
                <a:srgbClr val="000000"/>
              </a:solidFill>
              <a:effectLst/>
              <a:latin typeface="proxima-nova"/>
            </a:endParaRPr>
          </a:p>
          <a:p>
            <a:pPr algn="l"/>
            <a:r>
              <a:rPr lang="en-US" b="0" i="0" dirty="0">
                <a:solidFill>
                  <a:srgbClr val="000000"/>
                </a:solidFill>
                <a:effectLst/>
                <a:latin typeface="adobe-garamond-pro"/>
              </a:rPr>
              <a:t>When considering your storage options, you need to consider the different methods for your analog materials (i.e., physical objects such as photographs, paper-based materials, etc.) and digital items. Let’s first discuss the best approaches for analog materials.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Each physical format type will have specific storage recommendations, but there are some general principles. Although it may seem basic, it is essential to store items and objects based on the size and format of the materials. Make sure the storage housing is the appropriate size for the contained materials made from a sturdy material that allows you to easily handle it when moving it from a shelf to another location. If possible, look for housing made of inert or non-damaging materials. For paper-based enclosures, including boxes, look for acid-free and lignin-free. With plastics, avoid using polyvinyl chloride (PVC) and look for polyethylene, polyester, or polypropylene.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a:t>
            </a:r>
            <a:r>
              <a:rPr lang="en-US" b="0" i="0" dirty="0">
                <a:solidFill>
                  <a:srgbClr val="000000"/>
                </a:solidFill>
                <a:effectLst/>
                <a:latin typeface="adobe-garamond-pro"/>
                <a:hlinkClick r:id="rId3"/>
              </a:rPr>
              <a:t>Conservation Center for Art &amp; Historic Artifacts</a:t>
            </a:r>
            <a:r>
              <a:rPr lang="en-US" b="0" i="0" dirty="0">
                <a:solidFill>
                  <a:srgbClr val="000000"/>
                </a:solidFill>
                <a:effectLst/>
                <a:latin typeface="adobe-garamond-pro"/>
              </a:rPr>
              <a:t> provides an excellent comparison chart of inert materials.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24</a:t>
            </a:fld>
            <a:endParaRPr lang="en-US"/>
          </a:p>
        </p:txBody>
      </p:sp>
    </p:spTree>
    <p:extLst>
      <p:ext uri="{BB962C8B-B14F-4D97-AF65-F5344CB8AC3E}">
        <p14:creationId xmlns:p14="http://schemas.microsoft.com/office/powerpoint/2010/main" val="922581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There are also some general rules for analog storage. You would have dedicated shelving for your items in an ideal world, likely made of powder-coated steel. This is not realistic for home storage. What is most important is that wherever you store a specific housing—let’s say a box of photographs—make sure it is adequately supported. Avoid stacking boxes on top of each other and find a dedicated spot to store oversized items, so they are laid flat. If you use a bookshelf, leave some space between the shelving and the walls.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If you are looking to purchase specific specialized storage or housings, consider one of the following suppliers:</a:t>
            </a:r>
          </a:p>
          <a:p>
            <a:pPr algn="l">
              <a:buFont typeface="Arial" panose="020B0604020202020204" pitchFamily="34" charset="0"/>
              <a:buChar char="•"/>
            </a:pPr>
            <a:r>
              <a:rPr lang="en-US" b="0" i="0" dirty="0">
                <a:solidFill>
                  <a:srgbClr val="000000"/>
                </a:solidFill>
                <a:effectLst/>
                <a:latin typeface="adobe-garamond-pro"/>
                <a:hlinkClick r:id="rId3"/>
              </a:rPr>
              <a:t>Gaylord Archival</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hlinkClick r:id="rId4"/>
              </a:rPr>
              <a:t>Hollinger Metal Edge</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hlinkClick r:id="rId5"/>
              </a:rPr>
              <a:t>Archival Methods</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hlinkClick r:id="rId6"/>
              </a:rPr>
              <a:t>University Products</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hlinkClick r:id="rId7"/>
              </a:rPr>
              <a:t>Archival Products</a:t>
            </a:r>
            <a:endParaRPr lang="en-US" b="0" i="0" dirty="0">
              <a:solidFill>
                <a:srgbClr val="000000"/>
              </a:solidFill>
              <a:effectLst/>
              <a:latin typeface="adobe-garamond-pro"/>
            </a:endParaRP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Let’s look at some additional considerations based on specific analog formats.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28</a:t>
            </a:fld>
            <a:endParaRPr lang="en-US"/>
          </a:p>
        </p:txBody>
      </p:sp>
    </p:spTree>
    <p:extLst>
      <p:ext uri="{BB962C8B-B14F-4D97-AF65-F5344CB8AC3E}">
        <p14:creationId xmlns:p14="http://schemas.microsoft.com/office/powerpoint/2010/main" val="775676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For storing paper-based objects, folder and box unbound documents in lignin-free, alkaline-buffered file folders and boxes. You should store the material in similar sizes (e.g., 8.5” x 11” materials together and postcards in a different box). If you have a paper-based item that is particularly fragile or brittle, consider using polyester sleeves. You can find both flat and upright storage boxes depending on your preferences. If you are using a flat box, do not store more than three on top of each other.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Larger, oversized materials, such as posters, are best stored in large flat boxes or drawers. Try to use folders or other acid-free enclosures within drawers (cut to match the size of the drawer, not the item). This will help keep the items separated and help support the items. Rolling material is not ideal but could be the only practical method if drawers are unavailable or too small to house the item(s) properly. Additionally, folding material is not recommended, even if it originally arrived folded.</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If you have any scrapbooks, you can purchase or create a custom-made box to fit its dimensions. Suppose it is in poor condition or not especially important in its original form. In that case, individual pages can be stored like oversized materials or standard unbound paper.</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29</a:t>
            </a:fld>
            <a:endParaRPr lang="en-US"/>
          </a:p>
        </p:txBody>
      </p:sp>
    </p:spTree>
    <p:extLst>
      <p:ext uri="{BB962C8B-B14F-4D97-AF65-F5344CB8AC3E}">
        <p14:creationId xmlns:p14="http://schemas.microsoft.com/office/powerpoint/2010/main" val="334570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There are many good options for storing photographs, but a few things to keep in mind. Consider using protective sleeves or folders to protect photographs. The types of sleeves will depend on their potential use. You could use windowed sleeves so you can look at the pictures without removing them from the sleeve or non-windowed if you wish to store more than one photograph per sleeve. Additionally, the sleeves could be made of plastic or paper, but look for those that have passed the Photographic Activity Test (PAT). If they do not meet these specifications, the sleeves could cause damage to the photographs.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If you have framed photographs, you do not necessarily need to remove them from their frames. Be sure to use a photo matte in the picture frame to ensure the photograph is not directly touching the glass. Additionally, avoid using adhesives to mount the image to the matte. If you are displaying the framed photograph, consider adding u/v protection film to the glass to prevent fading.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If you wish to store your photographs in an album, avoid those with colored, “magnetic,” or sticky self-adhesive pages.</a:t>
            </a:r>
          </a:p>
          <a:p>
            <a:pPr algn="l"/>
            <a:r>
              <a:rPr lang="en-US" b="0" i="0" dirty="0">
                <a:solidFill>
                  <a:srgbClr val="000000"/>
                </a:solidFill>
                <a:effectLst/>
                <a:latin typeface="adobe-garamond-pro"/>
              </a:rPr>
              <a:t>While you can store photographs vertically in boxes, those over 8” x 10” should be stored flat. </a:t>
            </a:r>
          </a:p>
          <a:p>
            <a:pPr algn="l"/>
            <a:r>
              <a:rPr lang="en-US" b="0" i="0" dirty="0">
                <a:solidFill>
                  <a:srgbClr val="000000"/>
                </a:solidFill>
                <a:effectLst/>
                <a:latin typeface="adobe-garamond-pro"/>
              </a:rPr>
              <a:t>For more information about identifying your specific photograph formats and their requirements or general photographic storage recommendations, see the following: </a:t>
            </a:r>
          </a:p>
          <a:p>
            <a:pPr algn="l">
              <a:buFont typeface="Arial" panose="020B0604020202020204" pitchFamily="34" charset="0"/>
              <a:buChar char="•"/>
            </a:pPr>
            <a:r>
              <a:rPr lang="en-US" b="0" i="0" dirty="0">
                <a:solidFill>
                  <a:srgbClr val="000000"/>
                </a:solidFill>
                <a:effectLst/>
                <a:latin typeface="adobe-garamond-pro"/>
              </a:rPr>
              <a:t>Image Permanence Institute, </a:t>
            </a:r>
            <a:r>
              <a:rPr lang="en-US" b="0" i="1" dirty="0">
                <a:solidFill>
                  <a:srgbClr val="000000"/>
                </a:solidFill>
                <a:effectLst/>
                <a:latin typeface="adobe-garamond-pro"/>
                <a:hlinkClick r:id="rId3"/>
              </a:rPr>
              <a:t>Graphics Atlas</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rPr>
              <a:t>Canadian Conservation Institute (CCI) Notes: </a:t>
            </a:r>
            <a:r>
              <a:rPr lang="en-US" b="0" i="1" dirty="0">
                <a:solidFill>
                  <a:srgbClr val="000000"/>
                </a:solidFill>
                <a:effectLst/>
                <a:latin typeface="adobe-garamond-pro"/>
                <a:hlinkClick r:id="rId4"/>
              </a:rPr>
              <a:t>Photographs</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rPr>
              <a:t>Image Permanence Institute (IPI) </a:t>
            </a:r>
            <a:r>
              <a:rPr lang="en-US" b="0" i="1" dirty="0">
                <a:solidFill>
                  <a:srgbClr val="000000"/>
                </a:solidFill>
                <a:effectLst/>
                <a:latin typeface="adobe-garamond-pro"/>
                <a:hlinkClick r:id="rId5"/>
              </a:rPr>
              <a:t>Storage Guides</a:t>
            </a:r>
            <a:r>
              <a:rPr lang="en-US" b="0" i="0" dirty="0">
                <a:solidFill>
                  <a:srgbClr val="000000"/>
                </a:solidFill>
                <a:effectLst/>
                <a:latin typeface="adobe-garamond-pro"/>
              </a:rPr>
              <a:t>:  </a:t>
            </a:r>
            <a:r>
              <a:rPr lang="en-US" b="0" i="1" dirty="0">
                <a:solidFill>
                  <a:srgbClr val="000000"/>
                </a:solidFill>
                <a:effectLst/>
                <a:latin typeface="adobe-garamond-pro"/>
              </a:rPr>
              <a:t>Storage Guide for Color Photographic Materials</a:t>
            </a:r>
            <a:r>
              <a:rPr lang="en-US" b="0" i="0" dirty="0">
                <a:solidFill>
                  <a:srgbClr val="000000"/>
                </a:solidFill>
                <a:effectLst/>
                <a:latin typeface="adobe-garamond-pro"/>
              </a:rPr>
              <a:t> and </a:t>
            </a:r>
            <a:r>
              <a:rPr lang="en-US" b="0" i="1" dirty="0">
                <a:solidFill>
                  <a:srgbClr val="000000"/>
                </a:solidFill>
                <a:effectLst/>
                <a:latin typeface="adobe-garamond-pro"/>
              </a:rPr>
              <a:t>IPI Guide to Preservation of Digitally-Printed Photographs</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rPr>
              <a:t>National Park Service Conserve O Grams: </a:t>
            </a:r>
            <a:r>
              <a:rPr lang="en-US" b="0" i="1" dirty="0">
                <a:solidFill>
                  <a:srgbClr val="000000"/>
                </a:solidFill>
                <a:effectLst/>
                <a:latin typeface="adobe-garamond-pro"/>
                <a:hlinkClick r:id="rId6"/>
              </a:rPr>
              <a:t>14. Photographs</a:t>
            </a:r>
            <a:endParaRPr lang="en-US" b="0" i="0" dirty="0">
              <a:solidFill>
                <a:srgbClr val="000000"/>
              </a:solidFill>
              <a:effectLst/>
              <a:latin typeface="adobe-garamond-pro"/>
            </a:endParaRPr>
          </a:p>
          <a:p>
            <a:pPr algn="l">
              <a:buFont typeface="Arial" panose="020B0604020202020204" pitchFamily="34" charset="0"/>
              <a:buChar char="•"/>
            </a:pPr>
            <a:r>
              <a:rPr lang="en-US" b="0" i="0" dirty="0">
                <a:solidFill>
                  <a:srgbClr val="000000"/>
                </a:solidFill>
                <a:effectLst/>
                <a:latin typeface="adobe-garamond-pro"/>
              </a:rPr>
              <a:t>Northeast Document Conservation Center, </a:t>
            </a:r>
            <a:r>
              <a:rPr lang="en-US" b="0" i="1" dirty="0">
                <a:solidFill>
                  <a:srgbClr val="000000"/>
                </a:solidFill>
                <a:effectLst/>
                <a:latin typeface="adobe-garamond-pro"/>
                <a:hlinkClick r:id="rId7"/>
              </a:rPr>
              <a:t>Preservation Leaflets - 5. Photographs</a:t>
            </a:r>
            <a:r>
              <a:rPr lang="en-US" b="0" i="0" dirty="0">
                <a:solidFill>
                  <a:srgbClr val="000000"/>
                </a:solidFill>
                <a:effectLst/>
                <a:latin typeface="adobe-garamond-pro"/>
              </a:rPr>
              <a:t> </a:t>
            </a:r>
          </a:p>
          <a:p>
            <a:pPr algn="l"/>
            <a:endParaRPr lang="en-US" b="0" i="0" dirty="0">
              <a:solidFill>
                <a:srgbClr val="000000"/>
              </a:solidFill>
              <a:effectLst/>
              <a:latin typeface="adobe-garamond-pro"/>
            </a:endParaRP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30</a:t>
            </a:fld>
            <a:endParaRPr lang="en-US"/>
          </a:p>
        </p:txBody>
      </p:sp>
    </p:spTree>
    <p:extLst>
      <p:ext uri="{BB962C8B-B14F-4D97-AF65-F5344CB8AC3E}">
        <p14:creationId xmlns:p14="http://schemas.microsoft.com/office/powerpoint/2010/main" val="2103060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Image &amp; Recorded Audio Materials</a:t>
            </a:r>
          </a:p>
          <a:p>
            <a:r>
              <a:rPr lang="en-US" dirty="0"/>
              <a:t>Suppose you have any analog moving image or recorded audio materials. In that case, they are likely on either magnetic tape-based formats, such as VHS or cassette tapes, or optical media, such as CDs. For VHS or camcorder tapes, make sure the tapes are stored fully wound in one direction or the other. Store tapes upright, like a book, rather than on their side, and use opaque cases (rather than see-through). Do not store them near potential magnetic fields or in plastic bags. If possible, “exercise the tape” every few years by either playing it or winding it to avoid the tape from sticking to itself. If possible, consider migrating the tape contents to a different format. For cassette tapes, acid-free enclosures are strongly advised. All storage materials should pass the Photographic Activity Test (PAT), similar to photographs. Such enclosures would include:•Plastic: Polyethylene, polypropylene, or polyester (a.k.a. Mylar D or </a:t>
            </a:r>
            <a:r>
              <a:rPr lang="en-US" dirty="0" err="1"/>
              <a:t>Melinex</a:t>
            </a:r>
            <a:r>
              <a:rPr lang="en-US" dirty="0"/>
              <a:t> 516). No PVC or acetate. •Paper/Paperboard: Neutral pH, lignin-free, buffered materials recommended. Overall, inert plastic containers are ideal. Anything other than a hard plastic (</a:t>
            </a:r>
            <a:r>
              <a:rPr lang="en-US" dirty="0" err="1"/>
              <a:t>e.g.,a</a:t>
            </a:r>
            <a:r>
              <a:rPr lang="en-US" dirty="0"/>
              <a:t> cardboard slipcover) container means that it is not sufficiently protected and should be rehoused in a clean, inert plastic container. An enclosure must be truly clean to protect the fragile tape surface. Dust and dirt abrasions can affect sound quality and even render the tape unplayable. Moldy, damaged, and dirty containers must be replaced. Just like with VHS tapes, the best orientation for a cassette is vertical on its end. Piling tapes one upon the other tends to stress the cassettes at the bottom; this can, over time, cause the plastic housing to warp and even crack. Allowing cassettes to lean for too long in a suboptimal environment can also lead to distortion. For optical media, such as CDs or DVDs, you should also use inert plastic containers with a non-damaging center hub. The container is acceptable if itis protecting the media from dust, pests, and other contaminants; is not shedding or introducing any contaminants through its own degradation; and is clean and free of mold or excessive dirt. Like other discs, optical media should be stored vertically on end, inside a case.</a:t>
            </a:r>
          </a:p>
          <a:p>
            <a:endParaRPr lang="en-US" dirty="0"/>
          </a:p>
          <a:p>
            <a:r>
              <a:rPr lang="en-US" dirty="0"/>
              <a:t>Textiles</a:t>
            </a:r>
          </a:p>
          <a:p>
            <a:r>
              <a:rPr lang="en-US" dirty="0"/>
              <a:t>Like most military members and veterans, you likely have some uniforms, boots ,or other textiles that you would like to store and preserve. Before considering long-term storage, be sure to have any textiles properly cleaned. If they are in a fragile condition, consider taking them to a textile conservator for cleaning and storage preparation. Otherwise, a local dry cleaner with a good reputation can be used. Once the item(s) are cleaned and ready for storage, be sure to remove any potential sources of acidity ,including, but not limited to, dry cleaner tags, wooden hangers, or lining paper. While you may consider removing any pins, insignia, or ribbons from a uniform—you do not necessarily need to do this, but seal or wrap them in a polyethylene bag. Additionally, metal buttons should be covered or wrapped with acid-free tissue or linen to prevent staining. If storing a uniform or other garment that is not in a fragile state, you can keep it on a hanger—but any hanger material touching the uniform should be acid-free (not wood, PVC, or metal). They make padded Tyvek hanger covers that fit over most standard hangers for these situations. They provide protection from the hanger materials. They also offer a larger surface area to support the garments. If storing on a hanger, you need to also cover the garment with a breathable bag/cover that completely seals the garment. Tyvek bags with zippers are a good choice for this and come in various sizes (including for boots). If you decide to store any textiles in a box, be sure to follow the same recommendations for oversized paper-based materials described early. You will likely need to use tissue paper in the box to support the item—be sure the tissue paper is also acid-free. It is better to roll an item rather than folding it and use acid-free tissue paper to support the object. Finally, if you are trying to store hats, be sure to support the inside of the hat with acid-free tissue paper and use a box large enough for the hat</a:t>
            </a:r>
          </a:p>
        </p:txBody>
      </p:sp>
      <p:sp>
        <p:nvSpPr>
          <p:cNvPr id="4" name="Slide Number Placeholder 3"/>
          <p:cNvSpPr>
            <a:spLocks noGrp="1"/>
          </p:cNvSpPr>
          <p:nvPr>
            <p:ph type="sldNum" sz="quarter" idx="5"/>
          </p:nvPr>
        </p:nvSpPr>
        <p:spPr/>
        <p:txBody>
          <a:bodyPr/>
          <a:lstStyle/>
          <a:p>
            <a:fld id="{873646E2-A4D2-5D48-8ACD-8B409122B134}" type="slidenum">
              <a:rPr lang="en-US" smtClean="0"/>
              <a:t>31</a:t>
            </a:fld>
            <a:endParaRPr lang="en-US"/>
          </a:p>
        </p:txBody>
      </p:sp>
    </p:spTree>
    <p:extLst>
      <p:ext uri="{BB962C8B-B14F-4D97-AF65-F5344CB8AC3E}">
        <p14:creationId xmlns:p14="http://schemas.microsoft.com/office/powerpoint/2010/main" val="362416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mentioned earlier in this module, we strongly encourage you to keep multiple copies of your digital records and distribute them in different locations. Specifically, we encourage you to think about local, cloud-based, and social media-based storage solutions. Each of these options comes with its own set of pros and cons. Local storage gives you the advantage of having the most control. You can choose the physical location of your digital storage devices, such as laptops, flash drives, or hard drives. Remember, your copies for long-term storage should be held </a:t>
            </a:r>
            <a:r>
              <a:rPr lang="en-US" dirty="0" err="1"/>
              <a:t>ona</a:t>
            </a:r>
            <a:r>
              <a:rPr lang="en-US" dirty="0"/>
              <a:t> different device than your working copies. In other words, try to keep a local copy of your records in addition to and separate from the copy on your personal computer. Generally, we suggest that you select a cool and dry space, such as a closet or a basement. We also encourage you to consider potential threats as you decide on a location. These are often dependent on your location and personal circumstances. For instance, do you live in an area prone to fires or tornadoes? If so, where would your storage devices be the most protected against those threats? You may also consider other personal circumstances, such as whether you have pets or young children. Remember, optical devices such as CDs and DVDs have an average life span of 1-2 years and are not reliable storage media. Hard drives and flash drives may last 3-5 years. This also means that you need to periodically migrate your local backups to fresh devices. You can simply copy and paste groups of folders and files, thus creating a backup of your computer on an external drive. In addition, you can explore the options available through your Operative System to backup-your computer on the cloud: https://</a:t>
            </a:r>
            <a:r>
              <a:rPr lang="en-US" dirty="0" err="1"/>
              <a:t>www.youtube.com</a:t>
            </a:r>
            <a:r>
              <a:rPr lang="en-US" dirty="0"/>
              <a:t>/</a:t>
            </a:r>
            <a:r>
              <a:rPr lang="en-US" dirty="0" err="1"/>
              <a:t>watch?v</a:t>
            </a:r>
            <a:r>
              <a:rPr lang="en-US" dirty="0"/>
              <a:t>=MIGVnyXm1mk, and to an external drive: https://</a:t>
            </a:r>
            <a:r>
              <a:rPr lang="en-US" dirty="0" err="1"/>
              <a:t>www.youtube.com</a:t>
            </a:r>
            <a:r>
              <a:rPr lang="en-US" dirty="0"/>
              <a:t>/</a:t>
            </a:r>
            <a:r>
              <a:rPr lang="en-US" dirty="0" err="1"/>
              <a:t>watch?v</a:t>
            </a:r>
            <a:r>
              <a:rPr lang="en-US" dirty="0"/>
              <a:t>=</a:t>
            </a:r>
            <a:r>
              <a:rPr lang="en-US" dirty="0" err="1"/>
              <a:t>VwkyMxTEFbo</a:t>
            </a:r>
            <a:r>
              <a:rPr lang="en-US" dirty="0"/>
              <a:t> Cloud-based solutions offer the advantage of remote access 24/7. Thus, updates to the operating system on your computer or whether your computer crashes will not impact your records. Furthermore, some cloud storage services are available free of charge. The downside is that you do not control where the information is being stored. Should someone get a hold of your access information, your records could potentially be accessed without your consent. Because of this, we also encourage you to follow best practices on information privacy, such as creating strong passwords and updating them periodically. Furthermore, while the low cost makes cloud-storage services accessible, the downside is that such services may require you to logging in periodically to preserve your credentials, change their terms of service in ways that compromise the privacy of your information, or simply go out of business. Because of this, we encourage you to periodically logging in to your cloud-based solutions and keep in the loop of updates to their services. Additionally, think about cloud storage services as complements to your local copies rather than a solution on its own to your preservation needs. Social media services share many of the advantages and limitations of cloud-based services. In addition, you can take advantage of social media privacy settings to circulate your records. The downside is that social media platforms tend to downgrade the information of your digital records. Platforms do this to ease the browsing experience because downgraded files are easier to load, thus preventing latency because downgraded files are easier to load, thus preventing latency issues for their users. In practice, this means that your high-resolution photos (among other file types) may be available at a much lower resolution, and metadata may also be removed. What is metadata and why is it important? All digital files include embedded information about the file itself. This is called metadata (as in, data about the data). You can see most of this information by looking at the properties for a given file. The basic information may include the type of file, where it is located, the size, when it was created, last accessed, and last saved. It may also include additional, more detailed information about the authors of the file, the location where the file was created, the subject, and more. Digital photographs may also include the geo-location of where the image was taken, what day it was taken, and the photographic settings used (e.g., camera type, f-stop, etc.). In addition to compressing an image to reduce its file size, many social media platforms remove the metadata. These are very small bites of data, but over billions of files, it quickly adds up to a lot of storage space. The International Press Telecommunications Council (IPTC) regularly tests social media sites to see which ones remove metadata—and which data. See their website for specific information about the different platforms and the most recent test results. Finally, we encourage you to read the terms of service of your platforms. The business model of social media is based on running ads. Facebook, for instance, shares aggregated demographic and interest information to advertisers. While the company claims to not sell your content, other platforms may. Thus, when considering social media platforms as part of your preservation strategy, we suggest that you read their terms of service. As you can see, alternatives for storing digital records are broad, and each comes with its own set of pros and cons. Digital storing options also require you to consider privacy issues. Digital information tends to be frailer and requires more maintenance than physical ones. Still, It offers advantages in terms of volume and accessibility. In general, we suggest that you combine digital and analog forms of storage to strengthen your preservation plans.</a:t>
            </a:r>
          </a:p>
        </p:txBody>
      </p:sp>
      <p:sp>
        <p:nvSpPr>
          <p:cNvPr id="4" name="Slide Number Placeholder 3"/>
          <p:cNvSpPr>
            <a:spLocks noGrp="1"/>
          </p:cNvSpPr>
          <p:nvPr>
            <p:ph type="sldNum" sz="quarter" idx="5"/>
          </p:nvPr>
        </p:nvSpPr>
        <p:spPr/>
        <p:txBody>
          <a:bodyPr/>
          <a:lstStyle/>
          <a:p>
            <a:fld id="{873646E2-A4D2-5D48-8ACD-8B409122B134}" type="slidenum">
              <a:rPr lang="en-US" smtClean="0"/>
              <a:t>32</a:t>
            </a:fld>
            <a:endParaRPr lang="en-US"/>
          </a:p>
        </p:txBody>
      </p:sp>
    </p:spTree>
    <p:extLst>
      <p:ext uri="{BB962C8B-B14F-4D97-AF65-F5344CB8AC3E}">
        <p14:creationId xmlns:p14="http://schemas.microsoft.com/office/powerpoint/2010/main" val="1081214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After going through this module, you may have realized that organizing and storing your personal military records requires time and money. You need to set a time to check on your records periodically. You may also need to invest in resources such as storage devices, both physical (</a:t>
            </a:r>
            <a:r>
              <a:rPr lang="en-US" sz="1200" b="0" i="0" u="none" strike="noStrike" kern="1200" dirty="0" err="1">
                <a:solidFill>
                  <a:schemeClr val="tx1"/>
                </a:solidFill>
                <a:effectLst/>
                <a:latin typeface="+mn-lt"/>
                <a:ea typeface="+mn-ea"/>
                <a:cs typeface="+mn-cs"/>
              </a:rPr>
              <a:t>e.g.,boxes</a:t>
            </a:r>
            <a:r>
              <a:rPr lang="en-US" sz="1200" b="0" i="0" u="none" strike="noStrike" kern="1200" dirty="0">
                <a:solidFill>
                  <a:schemeClr val="tx1"/>
                </a:solidFill>
                <a:effectLst/>
                <a:latin typeface="+mn-lt"/>
                <a:ea typeface="+mn-ea"/>
                <a:cs typeface="+mn-cs"/>
              </a:rPr>
              <a:t>, binders) and digital (</a:t>
            </a:r>
            <a:r>
              <a:rPr lang="en-US" sz="1200" b="0" i="0" u="none" strike="noStrike" kern="1200" dirty="0" err="1">
                <a:solidFill>
                  <a:schemeClr val="tx1"/>
                </a:solidFill>
                <a:effectLst/>
                <a:latin typeface="+mn-lt"/>
                <a:ea typeface="+mn-ea"/>
                <a:cs typeface="+mn-cs"/>
              </a:rPr>
              <a:t>e.g.,flash</a:t>
            </a:r>
            <a:r>
              <a:rPr lang="en-US" sz="1200" b="0" i="0" u="none" strike="noStrike" kern="1200" dirty="0">
                <a:solidFill>
                  <a:schemeClr val="tx1"/>
                </a:solidFill>
                <a:effectLst/>
                <a:latin typeface="+mn-lt"/>
                <a:ea typeface="+mn-ea"/>
                <a:cs typeface="+mn-cs"/>
              </a:rPr>
              <a:t> drives, hard drives, online subscriptions). We encourage you to take a moment to first determine your priorities. Take stock of what you have. Then, classify your records by order of importance. In other words, decide what you want to preserve most urgently.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first steps will likely take longer but will pay off in the long term. Keeping up an organized archive will consume less time and energy than the initial compilation, storing, classification, and sorting would take. To ensure the long-term preservation of your records, we encourage you to periodically review your collection. For your digital information, update formats as needed. For instance, keep your word documents in their original format plus a copy in the most recent format (</a:t>
            </a:r>
            <a:r>
              <a:rPr lang="en-US" sz="1200" b="0" i="0" u="none" strike="noStrike" kern="1200" dirty="0" err="1">
                <a:solidFill>
                  <a:schemeClr val="tx1"/>
                </a:solidFill>
                <a:effectLst/>
                <a:latin typeface="+mn-lt"/>
                <a:ea typeface="+mn-ea"/>
                <a:cs typeface="+mn-cs"/>
              </a:rPr>
              <a:t>e.g.,doc</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docx,respectively</a:t>
            </a:r>
            <a:r>
              <a:rPr lang="en-US" sz="1200" b="0" i="0" u="none" strike="noStrike" kern="1200" dirty="0">
                <a:solidFill>
                  <a:schemeClr val="tx1"/>
                </a:solidFill>
                <a:effectLst/>
                <a:latin typeface="+mn-lt"/>
                <a:ea typeface="+mn-ea"/>
                <a:cs typeface="+mn-cs"/>
              </a:rPr>
              <a:t>). A good alternative for archiving electronic records is the PDF/A format. PDF/A is a kind of pdf format that prohibits some forms of inscription such as linking fonts or encryption. To convert text-based documents to PDF/A, check this video: https://</a:t>
            </a:r>
            <a:r>
              <a:rPr lang="en-US" sz="1200" b="0" i="0" u="none" strike="noStrike" kern="1200" dirty="0" err="1">
                <a:solidFill>
                  <a:schemeClr val="tx1"/>
                </a:solidFill>
                <a:effectLst/>
                <a:latin typeface="+mn-lt"/>
                <a:ea typeface="+mn-ea"/>
                <a:cs typeface="+mn-cs"/>
              </a:rPr>
              <a:t>www.youtube.com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watch?v</a:t>
            </a:r>
            <a:r>
              <a:rPr lang="en-US" sz="1200" b="0" i="0" u="none" strike="noStrike" kern="1200" dirty="0">
                <a:solidFill>
                  <a:schemeClr val="tx1"/>
                </a:solidFill>
                <a:effectLst/>
                <a:latin typeface="+mn-lt"/>
                <a:ea typeface="+mn-ea"/>
                <a:cs typeface="+mn-cs"/>
              </a:rPr>
              <a:t>=vwx288WZGaU. You can also use Libra Office, a free software alternative to Microsoft Office, to convert files to PDF/A: https://</a:t>
            </a:r>
            <a:r>
              <a:rPr lang="en-US" sz="1200" b="0" i="0" u="none" strike="noStrike" kern="1200" dirty="0" err="1">
                <a:solidFill>
                  <a:schemeClr val="tx1"/>
                </a:solidFill>
                <a:effectLst/>
                <a:latin typeface="+mn-lt"/>
                <a:ea typeface="+mn-ea"/>
                <a:cs typeface="+mn-cs"/>
              </a:rPr>
              <a:t>www.youtube.com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watch?v</a:t>
            </a:r>
            <a:r>
              <a:rPr lang="en-US" sz="1200" b="0" i="0" u="none" strike="noStrike" kern="1200" dirty="0">
                <a:solidFill>
                  <a:schemeClr val="tx1"/>
                </a:solidFill>
                <a:effectLst/>
                <a:latin typeface="+mn-lt"/>
                <a:ea typeface="+mn-ea"/>
                <a:cs typeface="+mn-cs"/>
              </a:rPr>
              <a:t>=3qc68x859FA.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Make sure files are not corrupted. As you mentioned before, digital storage devices have a lifetime of 3-5 years so remember to update those periodically. Also, make sure that cloud copies are still accessible. This means ensuring that your logging credentials are up to date(some sites may require you to change your credentials periodically) and that your cloud services are still active.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help you in this process, we suggest you consider the following questions: 1.How much time can I devote to the initial sorting and classifying of my information? 2.How much money do I need for my preservation plan? If my budget is not enough, how do I modify the plan to adjust it to my needs or raise funds to meet my goals? 3.What technologies am I comfortable using? Is there any additional tool I would like/need to learn to implement my plan? 4.How much physical space can I devote for storage? Is that enough for my analog records and digital devices? 5.How often can I reasonably run the periodic check-ups on my collection? 6.How do I plan to migrate records across digital storage devices?</a:t>
            </a:r>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33</a:t>
            </a:fld>
            <a:endParaRPr lang="en-US"/>
          </a:p>
        </p:txBody>
      </p:sp>
    </p:spTree>
    <p:extLst>
      <p:ext uri="{BB962C8B-B14F-4D97-AF65-F5344CB8AC3E}">
        <p14:creationId xmlns:p14="http://schemas.microsoft.com/office/powerpoint/2010/main" val="2745498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Break into smaller groups and discuss the different possible ways of organizing your own records. What would work best for you? Take a look at the handout for Module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doing entire workshop in one sitting, take a longer break after this discussion.</a:t>
            </a:r>
          </a:p>
        </p:txBody>
      </p:sp>
      <p:sp>
        <p:nvSpPr>
          <p:cNvPr id="4" name="Slide Number Placeholder 3"/>
          <p:cNvSpPr>
            <a:spLocks noGrp="1"/>
          </p:cNvSpPr>
          <p:nvPr>
            <p:ph type="sldNum" sz="quarter" idx="5"/>
          </p:nvPr>
        </p:nvSpPr>
        <p:spPr/>
        <p:txBody>
          <a:bodyPr/>
          <a:lstStyle/>
          <a:p>
            <a:fld id="{873646E2-A4D2-5D48-8ACD-8B409122B134}" type="slidenum">
              <a:rPr lang="en-US" smtClean="0"/>
              <a:t>34</a:t>
            </a:fld>
            <a:endParaRPr lang="en-US"/>
          </a:p>
        </p:txBody>
      </p:sp>
    </p:spTree>
    <p:extLst>
      <p:ext uri="{BB962C8B-B14F-4D97-AF65-F5344CB8AC3E}">
        <p14:creationId xmlns:p14="http://schemas.microsoft.com/office/powerpoint/2010/main" val="52754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35</a:t>
            </a:fld>
            <a:endParaRPr lang="en-US"/>
          </a:p>
        </p:txBody>
      </p:sp>
    </p:spTree>
    <p:extLst>
      <p:ext uri="{BB962C8B-B14F-4D97-AF65-F5344CB8AC3E}">
        <p14:creationId xmlns:p14="http://schemas.microsoft.com/office/powerpoint/2010/main" val="229569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1: Introduction to the Preservation of Personal Military Records</a:t>
            </a:r>
          </a:p>
          <a:p>
            <a:r>
              <a:rPr lang="en-US"/>
              <a:t>Upon completion of module 1, participants will be able to:</a:t>
            </a:r>
          </a:p>
          <a:p>
            <a:r>
              <a:rPr lang="en-US"/>
              <a:t>1.Discuss the importance of preserving personal military records. (CO 1)</a:t>
            </a:r>
          </a:p>
          <a:p>
            <a:r>
              <a:rPr lang="en-US"/>
              <a:t>2.Identify the storage &amp; preservation needs of personal military records. (CO 1)</a:t>
            </a:r>
          </a:p>
          <a:p>
            <a:r>
              <a:rPr lang="en-US"/>
              <a:t>3.Identify what personal military records to keep &amp; key/important moments of military career. (CO 2)</a:t>
            </a:r>
          </a:p>
        </p:txBody>
      </p:sp>
      <p:sp>
        <p:nvSpPr>
          <p:cNvPr id="4" name="Slide Number Placeholder 3"/>
          <p:cNvSpPr>
            <a:spLocks noGrp="1"/>
          </p:cNvSpPr>
          <p:nvPr>
            <p:ph type="sldNum" sz="quarter" idx="5"/>
          </p:nvPr>
        </p:nvSpPr>
        <p:spPr/>
        <p:txBody>
          <a:bodyPr/>
          <a:lstStyle/>
          <a:p>
            <a:fld id="{873646E2-A4D2-5D48-8ACD-8B409122B134}" type="slidenum">
              <a:rPr lang="en-US" smtClean="0"/>
              <a:t>5</a:t>
            </a:fld>
            <a:endParaRPr lang="en-US"/>
          </a:p>
        </p:txBody>
      </p:sp>
    </p:spTree>
    <p:extLst>
      <p:ext uri="{BB962C8B-B14F-4D97-AF65-F5344CB8AC3E}">
        <p14:creationId xmlns:p14="http://schemas.microsoft.com/office/powerpoint/2010/main" val="2821262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36</a:t>
            </a:fld>
            <a:endParaRPr lang="en-US"/>
          </a:p>
        </p:txBody>
      </p:sp>
    </p:spTree>
    <p:extLst>
      <p:ext uri="{BB962C8B-B14F-4D97-AF65-F5344CB8AC3E}">
        <p14:creationId xmlns:p14="http://schemas.microsoft.com/office/powerpoint/2010/main" val="1287750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As with the storage options for analog records, there are basic preservation techniques that you can apply for all analog formats. These tend to fall under passive approaches—or things you can do to prevent deterioration with environmental changes. Overall, the idea is to work with what you can control. While there are ideal situations, these are often not what we would consider workable for a living situation.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Let’s look at temperature and relative humidity (RH) as an example. The table on the right shows the ideal storage temperatures and RH for different formats.</a:t>
            </a:r>
          </a:p>
          <a:p>
            <a:pPr algn="l"/>
            <a:r>
              <a:rPr lang="en-US" b="0" i="0" dirty="0">
                <a:solidFill>
                  <a:srgbClr val="000000"/>
                </a:solidFill>
                <a:effectLst/>
                <a:latin typeface="adobe-garamond-pro"/>
              </a:rPr>
              <a:t>As you can see, there are different temperatures and RH for each format, but in general 65-70°F and 45-50% RH will meet the requirements for nearly all formats. However, is this realistic for a home environment—it might not be for your entire house, but if you use a cooler closet for storage, you should be able to maintain the proper temperature and RH. Overall, consistency is key. Try to limit large fluctuations in either temperature or RH. When considering RH, avoid extremely high conditions above 65% as it will lead to mold growth. </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37</a:t>
            </a:fld>
            <a:endParaRPr lang="en-US"/>
          </a:p>
        </p:txBody>
      </p:sp>
    </p:spTree>
    <p:extLst>
      <p:ext uri="{BB962C8B-B14F-4D97-AF65-F5344CB8AC3E}">
        <p14:creationId xmlns:p14="http://schemas.microsoft.com/office/powerpoint/2010/main" val="1209835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Another consideration that most of us may not immediately think of is light and lighting. Ultraviolet (UV) rays can significantly damage materials and cause yellowing, fading, and make items brittle. UV can come from either sunlight or artificial light.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easiest way to prevent light damage is to keep things out of the light. This means storing items in boxes and keeping the lights off where you are storing items (like in a closet). It is possible to purchase UV-blocking sleeves for lights, but this is not necessary if items are typically stored in the dark. If items are outside of storage or in direct sunlight—such as framed photographs, be sure to cover windows with shades or even consider installing UV protection film on windows. See the </a:t>
            </a:r>
            <a:r>
              <a:rPr lang="en-US" b="0" i="0" dirty="0">
                <a:solidFill>
                  <a:srgbClr val="000000"/>
                </a:solidFill>
                <a:effectLst/>
                <a:latin typeface="adobe-garamond-pro"/>
                <a:hlinkClick r:id="rId3"/>
              </a:rPr>
              <a:t>Northeast Document Conservation Center</a:t>
            </a:r>
            <a:r>
              <a:rPr lang="en-US" b="0" i="0" dirty="0">
                <a:solidFill>
                  <a:srgbClr val="000000"/>
                </a:solidFill>
                <a:effectLst/>
                <a:latin typeface="adobe-garamond-pro"/>
              </a:rPr>
              <a:t> for more specific information about light damage.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Be sure to also protect your collections from other environmental damage including dust, pollution, and pests. Be sure to regularly change your HVAC air filters, clean the air ducts (particularly where items are stored), and consider adding an air filtration device in the storage area. Considering pest and insect damage, it is always easier to prevent than treat damaged materials. General good housekeeping and cleanliness will prevent pests, but if you notice any issues in your home, be sure to have them taken care of by a pest control expert.</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following sections will highlight general preservation techniques for specific types of analog materials. As you will see, proper storage and climate controls can prevent most damage.</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38</a:t>
            </a:fld>
            <a:endParaRPr lang="en-US"/>
          </a:p>
        </p:txBody>
      </p:sp>
    </p:spTree>
    <p:extLst>
      <p:ext uri="{BB962C8B-B14F-4D97-AF65-F5344CB8AC3E}">
        <p14:creationId xmlns:p14="http://schemas.microsoft.com/office/powerpoint/2010/main" val="2407229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PAPER-BASED OBJECTS</a:t>
            </a:r>
          </a:p>
          <a:p>
            <a:pPr algn="l"/>
            <a:r>
              <a:rPr lang="en-US" b="0" i="0" dirty="0">
                <a:solidFill>
                  <a:srgbClr val="000000"/>
                </a:solidFill>
                <a:effectLst/>
                <a:latin typeface="adobe-garamond-pro"/>
              </a:rPr>
              <a:t>The main threats for paper-based items are self-deterioration and decay, mold, staining from adhesives, ink fading, and pest or insect damage. Given a long enough period, all paper will eventually decay due to its construction. The goal is to significantly slow the rate of decay by controlling the temperature and RH. Following the general advice above will prevent mold growth and pest damage. Ink fading typically occurs due to light exposure, so limiting light will address this issue as well. You should remove any adhesives, such as scotch tape if you can do so without damaging an object. Before handling any paper-based objects, be sure to wash your hands thoroughly.</a:t>
            </a:r>
          </a:p>
          <a:p>
            <a:endParaRPr lang="en-US" dirty="0"/>
          </a:p>
          <a:p>
            <a:r>
              <a:rPr lang="en-US" b="0" i="0" dirty="0">
                <a:solidFill>
                  <a:srgbClr val="000000"/>
                </a:solidFill>
                <a:effectLst/>
                <a:latin typeface="adobe-garamond-pro"/>
              </a:rPr>
              <a:t>Once paper-based items are damaged, different conservation techniques can be applied to fix materials—however, these are best left to professional conservators. These methods include aqueous treatment, ink corrosion treatment, laser cleaning, mass deacidification, and paper splitting. For an example of the conservation process, watch the video on the right focused on the basics of paper conservation.</a:t>
            </a:r>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39</a:t>
            </a:fld>
            <a:endParaRPr lang="en-US"/>
          </a:p>
        </p:txBody>
      </p:sp>
    </p:spTree>
    <p:extLst>
      <p:ext uri="{BB962C8B-B14F-4D97-AF65-F5344CB8AC3E}">
        <p14:creationId xmlns:p14="http://schemas.microsoft.com/office/powerpoint/2010/main" val="394577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PHOTOGRAPHS </a:t>
            </a:r>
          </a:p>
          <a:p>
            <a:pPr algn="l"/>
            <a:r>
              <a:rPr lang="en-US" b="0" i="0" dirty="0">
                <a:solidFill>
                  <a:srgbClr val="000000"/>
                </a:solidFill>
                <a:effectLst/>
                <a:latin typeface="adobe-garamond-pro"/>
              </a:rPr>
              <a:t>Photographic issues occur as a result of physical damage or chemical deterioration. Physical damage is typically preventable but may occur through mishandling or improper storage. Examples of physical damage include dirt and accretions, tears and losses, creases, breakage, cracking and flaking, warping, and sticking. Additionally, photographs can suffer from chemical deterioration based on the types of photographic processes used to create the object. These types of damage would include staining, yellowing, fading, and color shifts (i.e., disappearing of color pigments—such as an image turning pink). In older photographs, you may also see silver mirroring or corrosion issues.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Just like with photographs, prevention is the best way to go as most conservation work must be done by professionals. If you are interested in seeing more about photographic conservation, please watch the video from the George Eastman House.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image on the right has mold damage</a:t>
            </a:r>
          </a:p>
        </p:txBody>
      </p:sp>
      <p:sp>
        <p:nvSpPr>
          <p:cNvPr id="4" name="Slide Number Placeholder 3"/>
          <p:cNvSpPr>
            <a:spLocks noGrp="1"/>
          </p:cNvSpPr>
          <p:nvPr>
            <p:ph type="sldNum" sz="quarter" idx="5"/>
          </p:nvPr>
        </p:nvSpPr>
        <p:spPr/>
        <p:txBody>
          <a:bodyPr/>
          <a:lstStyle/>
          <a:p>
            <a:fld id="{873646E2-A4D2-5D48-8ACD-8B409122B134}" type="slidenum">
              <a:rPr lang="en-US" smtClean="0"/>
              <a:t>40</a:t>
            </a:fld>
            <a:endParaRPr lang="en-US"/>
          </a:p>
        </p:txBody>
      </p:sp>
    </p:spTree>
    <p:extLst>
      <p:ext uri="{BB962C8B-B14F-4D97-AF65-F5344CB8AC3E}">
        <p14:creationId xmlns:p14="http://schemas.microsoft.com/office/powerpoint/2010/main" val="1818409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41</a:t>
            </a:fld>
            <a:endParaRPr lang="en-US"/>
          </a:p>
        </p:txBody>
      </p:sp>
    </p:spTree>
    <p:extLst>
      <p:ext uri="{BB962C8B-B14F-4D97-AF65-F5344CB8AC3E}">
        <p14:creationId xmlns:p14="http://schemas.microsoft.com/office/powerpoint/2010/main" val="3784013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42</a:t>
            </a:fld>
            <a:endParaRPr lang="en-US"/>
          </a:p>
        </p:txBody>
      </p:sp>
    </p:spTree>
    <p:extLst>
      <p:ext uri="{BB962C8B-B14F-4D97-AF65-F5344CB8AC3E}">
        <p14:creationId xmlns:p14="http://schemas.microsoft.com/office/powerpoint/2010/main" val="2228405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Recorded Audio Cassette Tapes</a:t>
            </a:r>
          </a:p>
          <a:p>
            <a:r>
              <a:rPr lang="en-US" dirty="0"/>
              <a:t>Since audio cassette tapes are also made of magnetic tape, the same problems can occur with them as with video tape. Follow the same handling as noted above to prevent damage and see the image below for how to engage the record protection on a cassette tape. Similar to video tapes, audio magnetic media is a dying medium with a limited lifespan, these tapes should be reformatted based on the content value. Cassettes over 90 minutes are prone to print through, stretching, &amp; breaking. Additionally, frequently playback can increase the likelihood of deterioration or the machine “eating” the tape. The lifespan of a cassette tape is based on the quality of the original tape, the playback machine, playback frequency and environmental conditions. Follow the same advice as above. </a:t>
            </a:r>
          </a:p>
          <a:p>
            <a:endParaRPr lang="en-US" dirty="0"/>
          </a:p>
          <a:p>
            <a:r>
              <a:rPr lang="en-US" dirty="0"/>
              <a:t>Optical Discs (CDs or DVDs)</a:t>
            </a:r>
          </a:p>
          <a:p>
            <a:r>
              <a:rPr lang="en-US" dirty="0"/>
              <a:t>Most people think of optical discs as a safe alternative to cassette tapes, but they are just as prone to damage. Avoid touching the surface of the information side—what may be thought of as the underside of the disc; handle through the core hub and at the edge. Never leave media in a playback machine; always return to storage enclosure when not in use. Most CD or DVD damage is incurred through poor storage and handling. Surface scratches, gouges, and smudges can inhibit playback of the disc. There is also the possibility of disc rot, whereby the digital information itself gets corrupted. Data on CDs, especially non-replicated, recordable/rewritable CDs, is subject to loss over time. As such, all optical media carriers should be regularly error checked for data degradation. Recordable and rewritable CDs contain a dye layer that can cause numerous problems like signal loss and failure due to several factors. In order to slow data loss, all optical media should be stored in cool, dry, and dark conditions. While playback equipment and media are still readily available for this format, optical discs, especially those recorded at high speeds, may have significantly shorter life spans than commercially replicated discs. Optical media should not be considered an archival format due to the high cost of maintenance and error-checking. Optical discs may be appropriate as a temporary solution for converting compact cassettes in need of immediate reformatting, but it is preferable to transition to a digital format, if possible. </a:t>
            </a:r>
          </a:p>
          <a:p>
            <a:endParaRPr lang="en-US" dirty="0"/>
          </a:p>
          <a:p>
            <a:r>
              <a:rPr lang="en-US" sz="1200" b="0" i="0" u="none" strike="noStrike" kern="1200" dirty="0">
                <a:solidFill>
                  <a:schemeClr val="tx1"/>
                </a:solidFill>
                <a:effectLst/>
                <a:latin typeface="+mn-lt"/>
                <a:ea typeface="+mn-ea"/>
                <a:cs typeface="+mn-cs"/>
              </a:rPr>
              <a:t>Textiles</a:t>
            </a:r>
          </a:p>
        </p:txBody>
      </p:sp>
      <p:sp>
        <p:nvSpPr>
          <p:cNvPr id="4" name="Slide Number Placeholder 3"/>
          <p:cNvSpPr>
            <a:spLocks noGrp="1"/>
          </p:cNvSpPr>
          <p:nvPr>
            <p:ph type="sldNum" sz="quarter" idx="5"/>
          </p:nvPr>
        </p:nvSpPr>
        <p:spPr/>
        <p:txBody>
          <a:bodyPr/>
          <a:lstStyle/>
          <a:p>
            <a:fld id="{873646E2-A4D2-5D48-8ACD-8B409122B134}" type="slidenum">
              <a:rPr lang="en-US" smtClean="0"/>
              <a:t>44</a:t>
            </a:fld>
            <a:endParaRPr lang="en-US"/>
          </a:p>
        </p:txBody>
      </p:sp>
    </p:spTree>
    <p:extLst>
      <p:ext uri="{BB962C8B-B14F-4D97-AF65-F5344CB8AC3E}">
        <p14:creationId xmlns:p14="http://schemas.microsoft.com/office/powerpoint/2010/main" val="3271279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The best preservation approach for textiles remains proper storage. More than likely, any attempt to clean or repair textiles may cause further damage if not done by professionals. One thing you might be able to do yourself is vacuum the materials. This should be done with a low-suction vacuum hose attachment in an up-and-down tamping motion.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following videos from the George Washington University Textile Museum address the questions: Should my textile be cleaned? What cleaning or maintenance can I undertake on my own? How can my textile be repaired?</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45</a:t>
            </a:fld>
            <a:endParaRPr lang="en-US"/>
          </a:p>
        </p:txBody>
      </p:sp>
    </p:spTree>
    <p:extLst>
      <p:ext uri="{BB962C8B-B14F-4D97-AF65-F5344CB8AC3E}">
        <p14:creationId xmlns:p14="http://schemas.microsoft.com/office/powerpoint/2010/main" val="3246776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with your personal records, you might find yourself interested in digitizing some of them. Digitization can help by creating digital backups of your paper-based files, allow you to share images or recordings more easily with others, and/or make reproductions of your materials. It is important to note that digitization in and of itself should not be considered a replacement technique for the physical materials. When you digitize something, you should still keep the physical item as the original. </a:t>
            </a:r>
          </a:p>
          <a:p>
            <a:r>
              <a:rPr lang="en-US" dirty="0"/>
              <a:t>The digitization itself often can be easily accomplished as a DIY project with some exceptions where using a professional service might prove beneficial. The following section provide basic information about the digitization process including the steps, different equipment, and considerations. </a:t>
            </a:r>
          </a:p>
          <a:p>
            <a:r>
              <a:rPr lang="en-US" dirty="0"/>
              <a:t>The first step in any digitization project is developing a plan. Consider what you would like to digitize. Do you want to digitize everything? Or, more likely, only some of your material? How much time do you want to spend on the project? What types of materials do you want to digitize (e.g., paper-based, photographs, moving images, recorded audio, etc.)? Do you want to do all the digitization at once or in phases over time? How much money can you spend on either purchasing or renting equipment, or using a professional service? Where will you keep the resulting digital files?</a:t>
            </a:r>
          </a:p>
          <a:p>
            <a:r>
              <a:rPr lang="en-US" dirty="0"/>
              <a:t>We recommend using the following worksheet to plan your digitization project.</a:t>
            </a:r>
          </a:p>
          <a:p>
            <a:r>
              <a:rPr lang="en-US" dirty="0"/>
              <a:t>The following sections discuss the equipment, procedure, file formats and standards for each of the major format types.</a:t>
            </a:r>
          </a:p>
          <a:p>
            <a:endParaRPr lang="en-US" dirty="0"/>
          </a:p>
          <a:p>
            <a:r>
              <a:rPr lang="en-US" sz="1200" b="0" i="0" u="none" strike="noStrike" kern="1200" dirty="0">
                <a:solidFill>
                  <a:schemeClr val="tx1"/>
                </a:solidFill>
                <a:effectLst/>
                <a:latin typeface="+mn-lt"/>
                <a:ea typeface="+mn-ea"/>
                <a:cs typeface="+mn-cs"/>
              </a:rPr>
              <a:t>Paper-based objects</a:t>
            </a:r>
          </a:p>
          <a:p>
            <a:r>
              <a:rPr lang="en-US" sz="1200" b="0" i="0" u="none" strike="noStrike" kern="1200" dirty="0">
                <a:solidFill>
                  <a:schemeClr val="tx1"/>
                </a:solidFill>
                <a:effectLst/>
                <a:latin typeface="+mn-lt"/>
                <a:ea typeface="+mn-ea"/>
                <a:cs typeface="+mn-cs"/>
              </a:rPr>
              <a:t>Paper-based objects are the most common and easiest to digitize at home with relatively inexpensive equipment. There are three main types of scanners used for paper-based objects: a photocopier or office printer, a flatbed scanner, or a drum scanner. The use of an office printer’s scanner function often may include using an automatic document feeder. This can greatly increase the speed and efficiency of scanning, but you should be careful not to try and send any damaged or brittle documents through the document feeder as they can jam and damage the paper. When scanning documents, you should use either PDF or PDF/A format. Although these are proprietary formats for Adobe, they are the standards used in archival settings. In particular, PDF/</a:t>
            </a:r>
            <a:r>
              <a:rPr lang="en-US" sz="1200" b="0" i="0" u="none" strike="noStrike" kern="1200" dirty="0" err="1">
                <a:solidFill>
                  <a:schemeClr val="tx1"/>
                </a:solidFill>
                <a:effectLst/>
                <a:latin typeface="+mn-lt"/>
                <a:ea typeface="+mn-ea"/>
                <a:cs typeface="+mn-cs"/>
              </a:rPr>
              <a:t>Ameets</a:t>
            </a:r>
            <a:r>
              <a:rPr lang="en-US" sz="1200" b="0" i="0" u="none" strike="noStrike" kern="1200" dirty="0">
                <a:solidFill>
                  <a:schemeClr val="tx1"/>
                </a:solidFill>
                <a:effectLst/>
                <a:latin typeface="+mn-lt"/>
                <a:ea typeface="+mn-ea"/>
                <a:cs typeface="+mn-cs"/>
              </a:rPr>
              <a:t> ISO standards for long-term digital preservation. You may choose to scan in color, grayscale or black &amp; white depending on the documents themselves. Scanning in color will result in larger file </a:t>
            </a:r>
            <a:r>
              <a:rPr lang="en-US" sz="1200" b="0" i="0" u="none" strike="noStrike" kern="1200" dirty="0" err="1">
                <a:solidFill>
                  <a:schemeClr val="tx1"/>
                </a:solidFill>
                <a:effectLst/>
                <a:latin typeface="+mn-lt"/>
                <a:ea typeface="+mn-ea"/>
                <a:cs typeface="+mn-cs"/>
              </a:rPr>
              <a:t>sizes,but</a:t>
            </a:r>
            <a:r>
              <a:rPr lang="en-US" sz="1200" b="0" i="0" u="none" strike="noStrike" kern="1200" dirty="0">
                <a:solidFill>
                  <a:schemeClr val="tx1"/>
                </a:solidFill>
                <a:effectLst/>
                <a:latin typeface="+mn-lt"/>
                <a:ea typeface="+mn-ea"/>
                <a:cs typeface="+mn-cs"/>
              </a:rPr>
              <a:t> should be used if the document original is in color. After scanning your documents, follow the digital preservation procedures noted in the next module.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Moving Image Magnetic Tape (</a:t>
            </a:r>
            <a:r>
              <a:rPr lang="en-US" sz="1200" b="0" i="0" u="none" strike="noStrike" kern="1200" dirty="0" err="1">
                <a:solidFill>
                  <a:schemeClr val="tx1"/>
                </a:solidFill>
                <a:effectLst/>
                <a:latin typeface="+mn-lt"/>
                <a:ea typeface="+mn-ea"/>
                <a:cs typeface="+mn-cs"/>
              </a:rPr>
              <a:t>e.g.,VHS</a:t>
            </a:r>
            <a:r>
              <a:rPr lang="en-US" sz="1200" b="0" i="0" u="none" strike="noStrike" kern="1200" dirty="0">
                <a:solidFill>
                  <a:schemeClr val="tx1"/>
                </a:solidFill>
                <a:effectLst/>
                <a:latin typeface="+mn-lt"/>
                <a:ea typeface="+mn-ea"/>
                <a:cs typeface="+mn-cs"/>
              </a:rPr>
              <a:t>) &amp; Cassette Tapes</a:t>
            </a:r>
          </a:p>
          <a:p>
            <a:r>
              <a:rPr lang="en-US" sz="1200" b="0" i="0" u="none" strike="noStrike" kern="1200" dirty="0">
                <a:solidFill>
                  <a:schemeClr val="tx1"/>
                </a:solidFill>
                <a:effectLst/>
                <a:latin typeface="+mn-lt"/>
                <a:ea typeface="+mn-ea"/>
                <a:cs typeface="+mn-cs"/>
              </a:rPr>
              <a:t>Digitizing moving image and audio materials is a more complex task that requires specific equipment to be completed properly. If you have a well-maintained playback machine—VCR or tape-deck—you can connect the audiovisual outputs to a digital converter that connects to your computer. You can then use software to digitally capture the analog feed. For moving images, this can be done using screen capture or direct to optical capture (such as with VCR/DVD recorder decks). For audio, this would likely involve using Audacity or a similar program to capture the audio feed through your sound board. Similar to digitizing photographs, you need to consider the type of capture formats used, the sampling quality and capture resolutions. As magnetic tape materials is more fragile, we recommend considering using a professional company to digitize these materials. </a:t>
            </a:r>
          </a:p>
          <a:p>
            <a:r>
              <a:rPr lang="en-US" sz="12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73646E2-A4D2-5D48-8ACD-8B409122B134}" type="slidenum">
              <a:rPr lang="en-US" smtClean="0"/>
              <a:t>47</a:t>
            </a:fld>
            <a:endParaRPr lang="en-US"/>
          </a:p>
        </p:txBody>
      </p:sp>
    </p:spTree>
    <p:extLst>
      <p:ext uri="{BB962C8B-B14F-4D97-AF65-F5344CB8AC3E}">
        <p14:creationId xmlns:p14="http://schemas.microsoft.com/office/powerpoint/2010/main" val="58824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WHY ARE PERSONAL MILITARY RECORDS IMPORTANT?</a:t>
            </a:r>
          </a:p>
          <a:p>
            <a:pPr algn="l"/>
            <a:r>
              <a:rPr lang="en-US" b="0" i="0" dirty="0">
                <a:solidFill>
                  <a:srgbClr val="000000"/>
                </a:solidFill>
                <a:effectLst/>
                <a:latin typeface="adobe-garamond-pro"/>
              </a:rPr>
              <a:t>Your personal records matter for multiple reasons. As you know, joining the military comes with several benefits, whether you are still on active duty, in the reserves, retired or already transitioned to civilian life. Examples of these benefits are education and health care. If you are still on active duty, federal programs are available to access these benefits. I’ll recap some of the most common programs at the federal level, but please note that the list is not exhaustive.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For starters, the tuition assistance program, or TA, pays $250 per semester hour, up to $4,500 in a fiscal year. Of course, that’s often not enough to cover tuition and fees these days. So, you also have access to the top-up program, which can help you pay for tuition and fees not covered by TA. You may have also heard of the various GI Bills. There are several of those. The most popular ones are the Montgomery GI Bill, the Post-9/11 GI Bill, and the GI Bill Kicker.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 programs we’ve mentioned so far mostly cover you directly, but your family also receives benefits from your enrollment into the military. This is especially important because dying in the line of duty is always a possibility. So, there are programs like the Marine GySgt Jon D. Fry Scholarship or the Survivors’ and Dependents’ Education Assistance Program (DEA). We hope that all of you participating in this curriculum will finish your careers well or are already enjoying the civilian life. Still, your service sometimes may lead you to pay the ultimate price. If this happens, programs like the ones we just mentioned are essential because they can help your loved ones.</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Then, your personal records also are important to access healthcare benefits. The Tricare Program offers plans to active service members and veterans from the Department of Defense Military Health System. Chances are you have already heard about these plans during your initial training, and you may even be enrolled in one of the Tricare Plans right now. If so, you are aware that the level of coverage depends on the plan and that your eligibility is related to several factors. For instance, if you are on active duty, you are covered, but once you become a veteran, things become more complicated. When the VA registers you for any of the Tricare programs, they inquire about things such as your discharge type. You or some of your colleagues may be discharged honorably, which helps. However, in our research, we found that sometimes, the VA may have information in their system that does not reflect the actual discharge status of one of your colleagues. While we hope this never happens to you, if it does, having documentation at your disposal to set the record straight can be the difference between getting healthcare or not.</a:t>
            </a:r>
          </a:p>
          <a:p>
            <a:pPr algn="l"/>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6</a:t>
            </a:fld>
            <a:endParaRPr lang="en-US"/>
          </a:p>
        </p:txBody>
      </p:sp>
    </p:spTree>
    <p:extLst>
      <p:ext uri="{BB962C8B-B14F-4D97-AF65-F5344CB8AC3E}">
        <p14:creationId xmlns:p14="http://schemas.microsoft.com/office/powerpoint/2010/main" val="2604966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Photographs</a:t>
            </a:r>
          </a:p>
          <a:p>
            <a:r>
              <a:rPr lang="en-US" sz="1200" b="0" i="0" u="none" strike="noStrike" kern="1200" dirty="0">
                <a:solidFill>
                  <a:schemeClr val="tx1"/>
                </a:solidFill>
                <a:effectLst/>
                <a:latin typeface="+mn-lt"/>
                <a:ea typeface="+mn-ea"/>
                <a:cs typeface="+mn-cs"/>
              </a:rPr>
              <a:t>Most people think of digitizing their photographs as a priority in order to share images with others or create reproductions of the originals. Digitizing photographs require some additional decisions and can be more complicated than documents. In general, digital images fall into two categories: scanned or digitally captured images or images created on a computer using graphics software (e.g., logos). The former tends to be bitmap or raster graphics. This means they are made up of pixels with each pixel being assigned a specific location and color. Each image contains a fixed number of pixels, and the overall size of the image is based on the image resolution. They can represent subtle gradations of color, as you would see in a photograph. Images created in graphics software, on the other hand, are vector graphics and can be scaled to any size without losing detail. When working with photographs or moving image material, you will most likely be creating the bitmap form of files—those with individual pixels.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One of the big things to consider when digitizing photographs are the types of file formats you will use. These also fall into two categories, so-called lossy or lossless compression formats. Lossy compression creates smaller file sizes by discarding parts of the image information. While it focuses on details and color information that may be unnoticed by the human eye, once they are discarded the pixels cannot be recovered. Lossless compression creates smaller files by rewriting the image data into a compressed version of the same things. It does not remove any of the image data; it simply uses fewer words to say the same thing.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Yet another thing to consider is bit-depth. This refers to the number of bits used to represent the colors of each pixel in an image. The greater the bit depth, the more bits of information per pixel. An 8-bit setting will display 256 colors. A 16-bit setting will display thousands of colors and a 24-bit setting will display millions of colors.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Here are some examples of different bit-depths: •Black &amp; white: 1-bit; one bit to describe each pixel; can be used for line art •Grayscale: 8-bit; 256 possible colors (Ex: 256 shades of gray in a grayscale image) •Full Color: 24-bit; millions of colors; considered full color •Three 8-bit channels: 16 million color combinations; represents a significant portion of the range of colors visible to the human eye•32-bit = CMYK images or RGB images with a 4th Alpha channel •48-bit = generally highest bit-depth available •Three 16-bit channels; most software and hardware not able to display this much data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Here are some common file formats used for digitized images. Graphics Interchange Format (GIF): In general, this format is best for line drawings, cartoons, illustrations, logos, or images that use large flat areas of color. It is a lossless compression format with 8-bit color support. It is most well-known now for supporting animation. Joint Photographic Experts Group (JPEG): In general, this format is best for continuous-tone photographic images. JPEGs use a lossy compression and support 24-bit color. Portable Network Graphic (PNG): In general, this format is used as a replacement for GIF when more bit-depth or transparency is needed. TIFF(Tagged Image File Format): This format is a good way to save scanned images for long-term archival storage. It is a platform-independent lossless compression file format. The main drawback to saving a file in TIFF format is that, because of the large amount of information saved, the file size may be quite large.</a:t>
            </a:r>
          </a:p>
          <a:p>
            <a:r>
              <a:rPr lang="en-US" sz="1200" b="0" i="0" u="none" strike="noStrike" kern="1200" dirty="0">
                <a:solidFill>
                  <a:schemeClr val="tx1"/>
                </a:solidFill>
                <a:effectLst/>
                <a:latin typeface="+mn-lt"/>
                <a:ea typeface="+mn-ea"/>
                <a:cs typeface="+mn-cs"/>
              </a:rPr>
              <a:t>One last thing to consider for scanning is the resolution you will capture. Resolution is the number of pixels per inch (</a:t>
            </a:r>
            <a:r>
              <a:rPr lang="en-US" sz="1200" b="0" i="0" u="none" strike="noStrike" kern="1200" dirty="0" err="1">
                <a:solidFill>
                  <a:schemeClr val="tx1"/>
                </a:solidFill>
                <a:effectLst/>
                <a:latin typeface="+mn-lt"/>
                <a:ea typeface="+mn-ea"/>
                <a:cs typeface="+mn-cs"/>
              </a:rPr>
              <a:t>ppi</a:t>
            </a:r>
            <a:r>
              <a:rPr lang="en-US" sz="1200" b="0" i="0" u="none" strike="noStrike" kern="1200" dirty="0">
                <a:solidFill>
                  <a:schemeClr val="tx1"/>
                </a:solidFill>
                <a:effectLst/>
                <a:latin typeface="+mn-lt"/>
                <a:ea typeface="+mn-ea"/>
                <a:cs typeface="+mn-cs"/>
              </a:rPr>
              <a:t>) in an image. This is often displayed as a dimension, such as 800 x 600. Many people are more familiar with dots per inch or dpi, which refers to the “dots” of ink per inch when a digital image is printed. When we create or scan a digital image, we are capturing pixel information. Scanners  record the color value and brightness of each area of an image when scanned. We decide how much pixel information to capture by setting the resolution as we scan. The resolution or image dimension determines what we can do with the image. A lower resolution image may look fine when it is small, but quickly becomes pixilated when enlarged. Higher resolution and higher bit-depth scans will result in larger file sizes since they contain more pixels—but they can reproduce more detail and subtle color transitions. When deciding on how to scan your photographs, first consider how many photographs you would like to digitize (and their sizes). If you have many of the same size, you might consider using a drum scanner as this will automate some of the scanning. If you prefer using a flatbed scanner, consider the quality and features of the one you purchase. Some may have higher bit-depth and resolution capabilities than others—typically for additional cost. If you can, try to scan at the highest level possible and save the scans in an uncompressed file format, such as a TIFF. You can then create a derivative file from this original to edit or correct in programs such as Adobe Photoshop and optimize/compress the image </a:t>
            </a:r>
            <a:r>
              <a:rPr lang="en-US" sz="1200" b="0" i="0" u="none" strike="noStrike" kern="1200" dirty="0" err="1">
                <a:solidFill>
                  <a:schemeClr val="tx1"/>
                </a:solidFill>
                <a:effectLst/>
                <a:latin typeface="+mn-lt"/>
                <a:ea typeface="+mn-ea"/>
                <a:cs typeface="+mn-cs"/>
              </a:rPr>
              <a:t>afterall</a:t>
            </a:r>
            <a:r>
              <a:rPr lang="en-US" sz="1200" b="0" i="0" u="none" strike="noStrike" kern="1200" dirty="0">
                <a:solidFill>
                  <a:schemeClr val="tx1"/>
                </a:solidFill>
                <a:effectLst/>
                <a:latin typeface="+mn-lt"/>
                <a:ea typeface="+mn-ea"/>
                <a:cs typeface="+mn-cs"/>
              </a:rPr>
              <a:t> edits are complete. Similar to documents, follow the advice given in the next module section regarding digital preservation, once you’ve created your digital images. If you have a lot of images to digitize, you could work on them in batches. Using a laptop and flatbed scanner, you can easily complete many scans in an evening while watching TV or a movie. You can also consider outsourcing the digitization to one of many companies. </a:t>
            </a:r>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48</a:t>
            </a:fld>
            <a:endParaRPr lang="en-US"/>
          </a:p>
        </p:txBody>
      </p:sp>
    </p:spTree>
    <p:extLst>
      <p:ext uri="{BB962C8B-B14F-4D97-AF65-F5344CB8AC3E}">
        <p14:creationId xmlns:p14="http://schemas.microsoft.com/office/powerpoint/2010/main" val="3839524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previous lessons, we’ve talked about the importance of organizing your materials ;making copies, ideally physical and digital; and distributing those copies to keep your stuff safe. We also mentioned that the initial work of classifying, ordering, and selecting the things you want to keep will likely take more time than the periodic checkups on how your collections are doing. In this lesson, we want to focus on those first steps: how to begin with protecting your digital records. </a:t>
            </a:r>
          </a:p>
          <a:p>
            <a:r>
              <a:rPr lang="en-US" sz="1200" b="0" i="0" u="none" strike="noStrike" kern="1200" dirty="0">
                <a:solidFill>
                  <a:schemeClr val="tx1"/>
                </a:solidFill>
                <a:effectLst/>
                <a:latin typeface="+mn-lt"/>
                <a:ea typeface="+mn-ea"/>
                <a:cs typeface="+mn-cs"/>
              </a:rPr>
              <a:t>First, we want you to identify where you have your documents. In our research, most of the veterans we talked to divided their records across different formats, digital and physical, and their copies were not consistent. In other words, the stuff they kept in digital format was not always the same they had in print. We suggest that you take the time to check what you have, paying particular attention to those records for which you have no copies elsewhere. Then, decide what documents have long-term value. For instance, DD-214 forms are highly valuable in the long-term because they may help prove to the VA that you served. However, there are also records whose value is more specific to your own circumstances. You alone can decide which are those. </a:t>
            </a:r>
          </a:p>
          <a:p>
            <a:r>
              <a:rPr lang="en-US" sz="1200" b="0" i="0" u="none" strike="noStrike" kern="1200" dirty="0">
                <a:solidFill>
                  <a:schemeClr val="tx1"/>
                </a:solidFill>
                <a:effectLst/>
                <a:latin typeface="+mn-lt"/>
                <a:ea typeface="+mn-ea"/>
                <a:cs typeface="+mn-cs"/>
              </a:rPr>
              <a:t>For records that are only in digital, proprietary format (</a:t>
            </a:r>
            <a:r>
              <a:rPr lang="en-US" sz="1200" b="0" i="0" u="none" strike="noStrike" kern="1200" dirty="0" err="1">
                <a:solidFill>
                  <a:schemeClr val="tx1"/>
                </a:solidFill>
                <a:effectLst/>
                <a:latin typeface="+mn-lt"/>
                <a:ea typeface="+mn-ea"/>
                <a:cs typeface="+mn-cs"/>
              </a:rPr>
              <a:t>e.g.,word</a:t>
            </a:r>
            <a:r>
              <a:rPr lang="en-US" sz="1200" b="0" i="0" u="none" strike="noStrike" kern="1200" dirty="0">
                <a:solidFill>
                  <a:schemeClr val="tx1"/>
                </a:solidFill>
                <a:effectLst/>
                <a:latin typeface="+mn-lt"/>
                <a:ea typeface="+mn-ea"/>
                <a:cs typeface="+mn-cs"/>
              </a:rPr>
              <a:t> or photoshop files),we strongly encourage you to export them to open-source formats (</a:t>
            </a:r>
            <a:r>
              <a:rPr lang="en-US" sz="1200" b="0" i="0" u="none" strike="noStrike" kern="1200" dirty="0" err="1">
                <a:solidFill>
                  <a:schemeClr val="tx1"/>
                </a:solidFill>
                <a:effectLst/>
                <a:latin typeface="+mn-lt"/>
                <a:ea typeface="+mn-ea"/>
                <a:cs typeface="+mn-cs"/>
              </a:rPr>
              <a:t>e.g.,RTF</a:t>
            </a:r>
            <a:r>
              <a:rPr lang="en-US" sz="1200" b="0" i="0" u="none" strike="noStrike" kern="1200" dirty="0">
                <a:solidFill>
                  <a:schemeClr val="tx1"/>
                </a:solidFill>
                <a:effectLst/>
                <a:latin typeface="+mn-lt"/>
                <a:ea typeface="+mn-ea"/>
                <a:cs typeface="+mn-cs"/>
              </a:rPr>
              <a:t> for word documents or NPG for images). Then, we suggest that you organize the selected information, consolidate a full copy of all the essential records, and make copies of it. Then, distribute those complete copies across different places, services, and locations such as cloud services, social media, and local storage devices (see module 2 for further references on the pros and cons of each option). Finally, make physical copies of select digital items when applicable, such as text-based materials and still images. In the remainder of this lesson, we’ll go over some format-specific advice to handle your digital records.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Images</a:t>
            </a:r>
          </a:p>
          <a:p>
            <a:r>
              <a:rPr lang="en-US" sz="1200" b="0" i="0" u="none" strike="noStrike" kern="1200" dirty="0">
                <a:solidFill>
                  <a:schemeClr val="tx1"/>
                </a:solidFill>
                <a:effectLst/>
                <a:latin typeface="+mn-lt"/>
                <a:ea typeface="+mn-ea"/>
                <a:cs typeface="+mn-cs"/>
              </a:rPr>
              <a:t>For photographs and other types of still images, start by deciding which of those are most important and where they are located. For your physical photos, make sure you also have digital versions. Otherwise, digitize your images. Alternatively, if you have digital copies only, make sure you have or create copies of those records in open formats such as JPEG200 or TIFF. You may have several copies of the same image. Discarding copies of the same record is fine, but keep the highest resolution at your disposal. Also, print the most important items. Be sure to tag your photos with essential information such as who, where, when, and what appears on the image. Ideally, try to print at the highest resolution. If you don’t have access to a scanner or a printer, most public libraries offer these services. While such services are often charged, the fees at a library may be lower than at private retailers such as shipping providers (</a:t>
            </a:r>
            <a:r>
              <a:rPr lang="en-US" sz="1200" b="0" i="0" u="none" strike="noStrike" kern="1200" dirty="0" err="1">
                <a:solidFill>
                  <a:schemeClr val="tx1"/>
                </a:solidFill>
                <a:effectLst/>
                <a:latin typeface="+mn-lt"/>
                <a:ea typeface="+mn-ea"/>
                <a:cs typeface="+mn-cs"/>
              </a:rPr>
              <a:t>e.g.,FedEx</a:t>
            </a:r>
            <a:r>
              <a:rPr lang="en-US" sz="1200" b="0" i="0" u="none" strike="noStrike" kern="1200" dirty="0">
                <a:solidFill>
                  <a:schemeClr val="tx1"/>
                </a:solidFill>
                <a:effectLst/>
                <a:latin typeface="+mn-lt"/>
                <a:ea typeface="+mn-ea"/>
                <a:cs typeface="+mn-cs"/>
              </a:rPr>
              <a:t>, UPS) and office supply stores (</a:t>
            </a:r>
            <a:r>
              <a:rPr lang="en-US" sz="1200" b="0" i="0" u="none" strike="noStrike" kern="1200" dirty="0" err="1">
                <a:solidFill>
                  <a:schemeClr val="tx1"/>
                </a:solidFill>
                <a:effectLst/>
                <a:latin typeface="+mn-lt"/>
                <a:ea typeface="+mn-ea"/>
                <a:cs typeface="+mn-cs"/>
              </a:rPr>
              <a:t>e.g.,Office</a:t>
            </a:r>
            <a:r>
              <a:rPr lang="en-US" sz="1200" b="0" i="0" u="none" strike="noStrike" kern="1200" dirty="0">
                <a:solidFill>
                  <a:schemeClr val="tx1"/>
                </a:solidFill>
                <a:effectLst/>
                <a:latin typeface="+mn-lt"/>
                <a:ea typeface="+mn-ea"/>
                <a:cs typeface="+mn-cs"/>
              </a:rPr>
              <a:t> Depot, Best Buy).Once the previous steps are complete, make full copies of your image collection and store them in different places such as pen drives, hard drives, or the cloud. Review and update your collection annually.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Email</a:t>
            </a:r>
          </a:p>
          <a:p>
            <a:r>
              <a:rPr lang="en-US" sz="1200" b="0" i="0" u="none" strike="noStrike" kern="1200" dirty="0">
                <a:solidFill>
                  <a:schemeClr val="tx1"/>
                </a:solidFill>
                <a:effectLst/>
                <a:latin typeface="+mn-lt"/>
                <a:ea typeface="+mn-ea"/>
                <a:cs typeface="+mn-cs"/>
              </a:rPr>
              <a:t>Once again, identify all your email accounts. Decide which messages have long-term value. Export the selected messages using the features of your email client solution. One way to do this is to create a separate folder to copy the messages you want to save. Then, you can export all messages from the selected folder in an open format like JSON(in the case of Gmail) or CSV(in the case of outlook). Both formats can be opened with plain text editors such as notepad or spreadsheet editors like excel. The advantage of a global export of all your data saves you time, but you won’t have the same look and feel as how the message looked in your web client. Alternatively, if you want a record of your message that closely resembles its layout, you can simply print the file, and rather than sending it to an actual printer, you can choose to save the message as a PDF. The disadvantage of this option is that you would have to save your important messages one at a time.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Chats</a:t>
            </a:r>
          </a:p>
          <a:p>
            <a:r>
              <a:rPr lang="en-US" sz="1200" b="0" i="0" u="none" strike="noStrike" kern="1200" dirty="0">
                <a:solidFill>
                  <a:schemeClr val="tx1"/>
                </a:solidFill>
                <a:effectLst/>
                <a:latin typeface="+mn-lt"/>
                <a:ea typeface="+mn-ea"/>
                <a:cs typeface="+mn-cs"/>
              </a:rPr>
              <a:t>Most messaging applications include options that allow you to export your conversations in bulk. If you have a feature phone (e.g., basic Nokia phone), you will need a SIM Card reader. Open your phone case and remove the SIM card. You may need to remove the battery to get to the SIM Card in some cases. Then, insert the card into the SIM Card reader. You’ll find messages in a plain text (.txt) file. Copy it to your hard </a:t>
            </a:r>
            <a:r>
              <a:rPr lang="en-US" sz="1200" b="0" i="0" u="none" strike="noStrike" kern="1200" dirty="0" err="1">
                <a:solidFill>
                  <a:schemeClr val="tx1"/>
                </a:solidFill>
                <a:effectLst/>
                <a:latin typeface="+mn-lt"/>
                <a:ea typeface="+mn-ea"/>
                <a:cs typeface="+mn-cs"/>
              </a:rPr>
              <a:t>drive.T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hese</a:t>
            </a:r>
            <a:r>
              <a:rPr lang="en-US" sz="1200" b="0" i="0" u="none" strike="noStrike" kern="1200" dirty="0">
                <a:solidFill>
                  <a:schemeClr val="tx1"/>
                </a:solidFill>
                <a:effectLst/>
                <a:latin typeface="+mn-lt"/>
                <a:ea typeface="+mn-ea"/>
                <a:cs typeface="+mn-cs"/>
              </a:rPr>
              <a:t> days, however, we use smartphones. </a:t>
            </a:r>
          </a:p>
          <a:p>
            <a:r>
              <a:rPr lang="en-US" sz="1200" b="0" i="0" u="none" strike="noStrike" kern="1200" dirty="0">
                <a:solidFill>
                  <a:schemeClr val="tx1"/>
                </a:solidFill>
                <a:effectLst/>
                <a:latin typeface="+mn-lt"/>
                <a:ea typeface="+mn-ea"/>
                <a:cs typeface="+mn-cs"/>
              </a:rPr>
              <a:t>To back up messages from your messaging apps, follow these steps:</a:t>
            </a:r>
          </a:p>
          <a:p>
            <a:r>
              <a:rPr lang="en-US" sz="1200" b="0" i="0" u="none" strike="noStrike" kern="1200" dirty="0">
                <a:solidFill>
                  <a:schemeClr val="tx1"/>
                </a:solidFill>
                <a:effectLst/>
                <a:latin typeface="+mn-lt"/>
                <a:ea typeface="+mn-ea"/>
                <a:cs typeface="+mn-cs"/>
              </a:rPr>
              <a:t>1.WhatsApp -&gt; Enter chat to archive -&gt; Settings -&gt; More -&gt; Export chat -&gt; Save .txt file -&gt; Transfer to hard drive</a:t>
            </a:r>
          </a:p>
          <a:p>
            <a:r>
              <a:rPr lang="en-US" sz="1200" b="0" i="0" u="none" strike="noStrike" kern="1200" dirty="0">
                <a:solidFill>
                  <a:schemeClr val="tx1"/>
                </a:solidFill>
                <a:effectLst/>
                <a:latin typeface="+mn-lt"/>
                <a:ea typeface="+mn-ea"/>
                <a:cs typeface="+mn-cs"/>
              </a:rPr>
              <a:t>2.Signal -&gt; Home screen -&gt; Settings -&gt;Chats -&gt; Enable backups -&gt; Write down 30-digit passphrase -&gt; Go to backups directory -&gt; transfer .</a:t>
            </a:r>
            <a:r>
              <a:rPr lang="en-US" sz="1200" b="0" i="0" u="none" strike="noStrike" kern="1200" dirty="0" err="1">
                <a:solidFill>
                  <a:schemeClr val="tx1"/>
                </a:solidFill>
                <a:effectLst/>
                <a:latin typeface="+mn-lt"/>
                <a:ea typeface="+mn-ea"/>
                <a:cs typeface="+mn-cs"/>
              </a:rPr>
              <a:t>sqlite</a:t>
            </a:r>
            <a:r>
              <a:rPr lang="en-US" sz="1200" b="0" i="0" u="none" strike="noStrike" kern="1200" dirty="0">
                <a:solidFill>
                  <a:schemeClr val="tx1"/>
                </a:solidFill>
                <a:effectLst/>
                <a:latin typeface="+mn-lt"/>
                <a:ea typeface="+mn-ea"/>
                <a:cs typeface="+mn-cs"/>
              </a:rPr>
              <a:t> file to hard drive -&gt; read </a:t>
            </a:r>
            <a:r>
              <a:rPr lang="en-US" sz="1200" b="0" i="0" u="none" strike="noStrike" kern="1200" dirty="0" err="1">
                <a:solidFill>
                  <a:schemeClr val="tx1"/>
                </a:solidFill>
                <a:effectLst/>
                <a:latin typeface="+mn-lt"/>
                <a:ea typeface="+mn-ea"/>
                <a:cs typeface="+mn-cs"/>
              </a:rPr>
              <a:t>db</a:t>
            </a:r>
            <a:r>
              <a:rPr lang="en-US" sz="1200" b="0" i="0" u="none" strike="noStrike" kern="1200" dirty="0">
                <a:solidFill>
                  <a:schemeClr val="tx1"/>
                </a:solidFill>
                <a:effectLst/>
                <a:latin typeface="+mn-lt"/>
                <a:ea typeface="+mn-ea"/>
                <a:cs typeface="+mn-cs"/>
              </a:rPr>
              <a:t> with SQLite Manager or SQLite Browser -&gt; Export chat to .txt</a:t>
            </a:r>
          </a:p>
          <a:p>
            <a:r>
              <a:rPr lang="en-US" sz="1200" b="0" i="0" u="none" strike="noStrike" kern="1200" dirty="0">
                <a:solidFill>
                  <a:schemeClr val="tx1"/>
                </a:solidFill>
                <a:effectLst/>
                <a:latin typeface="+mn-lt"/>
                <a:ea typeface="+mn-ea"/>
                <a:cs typeface="+mn-cs"/>
              </a:rPr>
              <a:t>3.FB. </a:t>
            </a:r>
            <a:r>
              <a:rPr lang="en-US" sz="1200" b="0" i="0" u="none" strike="noStrike" kern="1200" dirty="0" err="1">
                <a:solidFill>
                  <a:schemeClr val="tx1"/>
                </a:solidFill>
                <a:effectLst/>
                <a:latin typeface="+mn-lt"/>
                <a:ea typeface="+mn-ea"/>
                <a:cs typeface="+mn-cs"/>
              </a:rPr>
              <a:t>Loging</a:t>
            </a:r>
            <a:r>
              <a:rPr lang="en-US" sz="1200" b="0" i="0" u="none" strike="noStrike" kern="1200" dirty="0">
                <a:solidFill>
                  <a:schemeClr val="tx1"/>
                </a:solidFill>
                <a:effectLst/>
                <a:latin typeface="+mn-lt"/>
                <a:ea typeface="+mn-ea"/>
                <a:cs typeface="+mn-cs"/>
              </a:rPr>
              <a:t> to FB on web browser -&gt; Settings -&gt; Your information -&gt; Unselect everything -&gt; Select messenger only -&gt; request download -&gt; go to Available Files tab -&gt; download file -&gt; unzip</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Social Media</a:t>
            </a:r>
          </a:p>
          <a:p>
            <a:r>
              <a:rPr lang="en-US" sz="1200" b="0" i="0" u="none" strike="noStrike" kern="1200" dirty="0">
                <a:solidFill>
                  <a:schemeClr val="tx1"/>
                </a:solidFill>
                <a:effectLst/>
                <a:latin typeface="+mn-lt"/>
                <a:ea typeface="+mn-ea"/>
                <a:cs typeface="+mn-cs"/>
              </a:rPr>
              <a:t>Facebook: https://</a:t>
            </a:r>
            <a:r>
              <a:rPr lang="en-US" sz="1200" b="0" i="0" u="none" strike="noStrike" kern="1200" dirty="0" err="1">
                <a:solidFill>
                  <a:schemeClr val="tx1"/>
                </a:solidFill>
                <a:effectLst/>
                <a:latin typeface="+mn-lt"/>
                <a:ea typeface="+mn-ea"/>
                <a:cs typeface="+mn-cs"/>
              </a:rPr>
              <a:t>www.facebook.com</a:t>
            </a:r>
            <a:r>
              <a:rPr lang="en-US" sz="1200" b="0" i="0" u="none" strike="noStrike" kern="1200" dirty="0">
                <a:solidFill>
                  <a:schemeClr val="tx1"/>
                </a:solidFill>
                <a:effectLst/>
                <a:latin typeface="+mn-lt"/>
                <a:ea typeface="+mn-ea"/>
                <a:cs typeface="+mn-cs"/>
              </a:rPr>
              <a:t>/help/contact/180237885820953</a:t>
            </a:r>
          </a:p>
          <a:p>
            <a:r>
              <a:rPr lang="en-US" sz="1200" b="0" i="0" u="none" strike="noStrike" kern="1200" dirty="0">
                <a:solidFill>
                  <a:schemeClr val="tx1"/>
                </a:solidFill>
                <a:effectLst/>
                <a:latin typeface="+mn-lt"/>
                <a:ea typeface="+mn-ea"/>
                <a:cs typeface="+mn-cs"/>
              </a:rPr>
              <a:t>Instagram: https://</a:t>
            </a:r>
            <a:r>
              <a:rPr lang="en-US" sz="1200" b="0" i="0" u="none" strike="noStrike" kern="1200" dirty="0" err="1">
                <a:solidFill>
                  <a:schemeClr val="tx1"/>
                </a:solidFill>
                <a:effectLst/>
                <a:latin typeface="+mn-lt"/>
                <a:ea typeface="+mn-ea"/>
                <a:cs typeface="+mn-cs"/>
              </a:rPr>
              <a:t>help.instagram.com</a:t>
            </a:r>
            <a:r>
              <a:rPr lang="en-US" sz="1200" b="0" i="0" u="none" strike="noStrike" kern="1200" dirty="0">
                <a:solidFill>
                  <a:schemeClr val="tx1"/>
                </a:solidFill>
                <a:effectLst/>
                <a:latin typeface="+mn-lt"/>
                <a:ea typeface="+mn-ea"/>
                <a:cs typeface="+mn-cs"/>
              </a:rPr>
              <a:t>/contact/505535973176353</a:t>
            </a:r>
          </a:p>
          <a:p>
            <a:r>
              <a:rPr lang="en-US" sz="1200" b="0" i="0" u="none" strike="noStrike" kern="1200" dirty="0">
                <a:solidFill>
                  <a:schemeClr val="tx1"/>
                </a:solidFill>
                <a:effectLst/>
                <a:latin typeface="+mn-lt"/>
                <a:ea typeface="+mn-ea"/>
                <a:cs typeface="+mn-cs"/>
              </a:rPr>
              <a:t>Twitter: https://</a:t>
            </a:r>
            <a:r>
              <a:rPr lang="en-US" sz="1200" b="0" i="0" u="none" strike="noStrike" kern="1200" dirty="0" err="1">
                <a:solidFill>
                  <a:schemeClr val="tx1"/>
                </a:solidFill>
                <a:effectLst/>
                <a:latin typeface="+mn-lt"/>
                <a:ea typeface="+mn-ea"/>
                <a:cs typeface="+mn-cs"/>
              </a:rPr>
              <a:t>help.twitter.com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/managing-your-account/how-to-download-your-twitter-archive</a:t>
            </a:r>
          </a:p>
          <a:p>
            <a:r>
              <a:rPr lang="en-US" sz="1200" b="0" i="0" u="none" strike="noStrike" kern="1200" dirty="0">
                <a:solidFill>
                  <a:schemeClr val="tx1"/>
                </a:solidFill>
                <a:effectLst/>
                <a:latin typeface="+mn-lt"/>
                <a:ea typeface="+mn-ea"/>
                <a:cs typeface="+mn-cs"/>
              </a:rPr>
              <a:t>TikTok: https://</a:t>
            </a:r>
            <a:r>
              <a:rPr lang="en-US" sz="1200" b="0" i="0" u="none" strike="noStrike" kern="1200" dirty="0" err="1">
                <a:solidFill>
                  <a:schemeClr val="tx1"/>
                </a:solidFill>
                <a:effectLst/>
                <a:latin typeface="+mn-lt"/>
                <a:ea typeface="+mn-ea"/>
                <a:cs typeface="+mn-cs"/>
              </a:rPr>
              <a:t>support.tiktok.com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/account-and-privacy/personalized-ads-and-data/requesting-your-data</a:t>
            </a:r>
          </a:p>
          <a:p>
            <a:r>
              <a:rPr lang="en-US" sz="1200" b="0" i="0" u="none" strike="noStrike" kern="1200" dirty="0">
                <a:solidFill>
                  <a:schemeClr val="tx1"/>
                </a:solidFill>
                <a:effectLst/>
                <a:latin typeface="+mn-lt"/>
                <a:ea typeface="+mn-ea"/>
                <a:cs typeface="+mn-cs"/>
              </a:rPr>
              <a:t>LiveJournal: https://</a:t>
            </a:r>
            <a:r>
              <a:rPr lang="en-US" sz="1200" b="0" i="0" u="none" strike="noStrike" kern="1200" dirty="0" err="1">
                <a:solidFill>
                  <a:schemeClr val="tx1"/>
                </a:solidFill>
                <a:effectLst/>
                <a:latin typeface="+mn-lt"/>
                <a:ea typeface="+mn-ea"/>
                <a:cs typeface="+mn-cs"/>
              </a:rPr>
              <a:t>www.livejournal.com</a:t>
            </a:r>
            <a:r>
              <a:rPr lang="en-US" sz="1200" b="0" i="0" u="none" strike="noStrike" kern="1200" dirty="0">
                <a:solidFill>
                  <a:schemeClr val="tx1"/>
                </a:solidFill>
                <a:effectLst/>
                <a:latin typeface="+mn-lt"/>
                <a:ea typeface="+mn-ea"/>
                <a:cs typeface="+mn-cs"/>
              </a:rPr>
              <a:t>/support/</a:t>
            </a:r>
            <a:r>
              <a:rPr lang="en-US" sz="1200" b="0" i="0" u="none" strike="noStrike" kern="1200" dirty="0" err="1">
                <a:solidFill>
                  <a:schemeClr val="tx1"/>
                </a:solidFill>
                <a:effectLst/>
                <a:latin typeface="+mn-lt"/>
                <a:ea typeface="+mn-ea"/>
                <a:cs typeface="+mn-cs"/>
              </a:rPr>
              <a:t>faq</a:t>
            </a:r>
            <a:r>
              <a:rPr lang="en-US" sz="1200" b="0" i="0" u="none" strike="noStrike" kern="1200" dirty="0">
                <a:solidFill>
                  <a:schemeClr val="tx1"/>
                </a:solidFill>
                <a:effectLst/>
                <a:latin typeface="+mn-lt"/>
                <a:ea typeface="+mn-ea"/>
                <a:cs typeface="+mn-cs"/>
              </a:rPr>
              <a:t>/8.html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Websites</a:t>
            </a:r>
          </a:p>
          <a:p>
            <a:r>
              <a:rPr lang="en-US" sz="1200" b="0" i="0" u="none" strike="noStrike" kern="1200" dirty="0">
                <a:solidFill>
                  <a:schemeClr val="tx1"/>
                </a:solidFill>
                <a:effectLst/>
                <a:latin typeface="+mn-lt"/>
                <a:ea typeface="+mn-ea"/>
                <a:cs typeface="+mn-cs"/>
              </a:rPr>
              <a:t>For webpages, the first step is to locate all the websites you want to save. As an end-user, you can always save your files by pressing CRLT + S. In the dialog box, select “save as webpage, complete”). This will create an HTML file and an accompanying folder with supporting files. Both taken together will allow you to view the landing page as you would with an internet connection. Bear in mind that functionality may be lost when you save a web page this way. For instance, if there is an embedded video on the page, you may see its thumbnail and play icon on top, but you won’t be able to actually play it. See the next section for dealing with audio and video files for further reference. If you have server access to the website, simply log in using an FTP client, locate the website folder, and copy it to your local drive. Saving webpages in full will allow you to access the closest experience to the actual website at the time you saved it: the look and feel and the interactive components such as hovering over links or animated GIFs. Bear in mind, however, that web technologies change constantly. Future versions of the browser and the servers may not read as well in the future. To preserve the content of your website in the long term, you can also save web pages as pdfs (CRLT + S -&gt; Save as pdf). This solution ensures that your content will be accessible long-term, but pdf exports of webpages distort its layout. Alternatively, you take screenshots of a webpage. The downside is that you would need to take several screenshots of the same landing page and stitch them together manually to keep the content. A workaround for this issue is using a chrome extension such as </a:t>
            </a:r>
            <a:r>
              <a:rPr lang="en-US" sz="1200" b="0" i="0" u="none" strike="noStrike" kern="1200" dirty="0" err="1">
                <a:solidFill>
                  <a:schemeClr val="tx1"/>
                </a:solidFill>
                <a:effectLst/>
                <a:latin typeface="+mn-lt"/>
                <a:ea typeface="+mn-ea"/>
                <a:cs typeface="+mn-cs"/>
              </a:rPr>
              <a:t>Blingshot</a:t>
            </a:r>
            <a:r>
              <a:rPr lang="en-US" sz="1200" b="0" i="0" u="none" strike="noStrike" kern="1200" dirty="0">
                <a:solidFill>
                  <a:schemeClr val="tx1"/>
                </a:solidFill>
                <a:effectLst/>
                <a:latin typeface="+mn-lt"/>
                <a:ea typeface="+mn-ea"/>
                <a:cs typeface="+mn-cs"/>
              </a:rPr>
              <a:t>, which automatically does the work of taking multiple screenshots of the same landing page, stitches them together, and allows you to preserve the look and feel of the page. The downside, in this case, is that any textual elements are not editable, and like with pdf copies, the webpage snapshot is not editable. Finally, you can choose a combination of the methods above depending on what aspects of the website you want to preserve.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Audio and video</a:t>
            </a:r>
          </a:p>
          <a:p>
            <a:r>
              <a:rPr lang="en-US" sz="1200" b="0" i="0" u="none" strike="noStrike" kern="1200" dirty="0">
                <a:solidFill>
                  <a:schemeClr val="tx1"/>
                </a:solidFill>
                <a:effectLst/>
                <a:latin typeface="+mn-lt"/>
                <a:ea typeface="+mn-ea"/>
                <a:cs typeface="+mn-cs"/>
              </a:rPr>
              <a:t>Once you have located all your audio and video files, migrate them to open formats such as </a:t>
            </a:r>
            <a:r>
              <a:rPr lang="en-US" sz="1200" b="0" i="0" u="none" strike="noStrike" kern="1200" dirty="0" err="1">
                <a:solidFill>
                  <a:schemeClr val="tx1"/>
                </a:solidFill>
                <a:effectLst/>
                <a:latin typeface="+mn-lt"/>
                <a:ea typeface="+mn-ea"/>
                <a:cs typeface="+mn-cs"/>
              </a:rPr>
              <a:t>Ogg</a:t>
            </a:r>
            <a:r>
              <a:rPr lang="en-US" sz="1200" b="0" i="0" u="none" strike="noStrike" kern="1200" dirty="0">
                <a:solidFill>
                  <a:schemeClr val="tx1"/>
                </a:solidFill>
                <a:effectLst/>
                <a:latin typeface="+mn-lt"/>
                <a:ea typeface="+mn-ea"/>
                <a:cs typeface="+mn-cs"/>
              </a:rPr>
              <a:t> for audio and MP4 or MKV for video. Prioritize lossless codecs, such as H.264, whenever possible. This means that if your files are in a proprietary format such as AVI for videos, or MP3 for audio, you will need to convert them. Unfortunately, while there are free video editing tools, the range of formats and codes that they can import and export is limited. There best solutions for this type of task are proprietary software such as Adobe Premiere, Adobe Elements, or Final Cut. Once again, we encourage you to reach out to your public library, as some libraries have media labs where you can access professional video editing software. Many of these programs offer a trial period, which you can also take advantage of. </a:t>
            </a:r>
            <a:r>
              <a:rPr lang="en-US" sz="1200" b="0" i="0" u="none" strike="noStrike" kern="1200" dirty="0" err="1">
                <a:solidFill>
                  <a:schemeClr val="tx1"/>
                </a:solidFill>
                <a:effectLst/>
                <a:latin typeface="+mn-lt"/>
                <a:ea typeface="+mn-ea"/>
                <a:cs typeface="+mn-cs"/>
              </a:rPr>
              <a:t>HandBrake</a:t>
            </a:r>
            <a:r>
              <a:rPr lang="en-US" sz="1200" b="0" i="0" u="none" strike="noStrike" kern="1200" dirty="0">
                <a:solidFill>
                  <a:schemeClr val="tx1"/>
                </a:solidFill>
                <a:effectLst/>
                <a:latin typeface="+mn-lt"/>
                <a:ea typeface="+mn-ea"/>
                <a:cs typeface="+mn-cs"/>
              </a:rPr>
              <a:t> is an open-source tool for transcoding video and can effectively help you convert from nearly any format into a selection of widely supported codecs. Fortunately, suppose your only goal for using an audio editing solution is only importing and exporting formats. In that case, there is an open and free program called Audacity that can help you. While you can do a lot with Audacity, including basic editing and processing, you may need to consider more professional solutions such as Adobe Audition or </a:t>
            </a:r>
            <a:r>
              <a:rPr lang="en-US" sz="1200" b="0" i="0" u="none" strike="noStrike" kern="1200" dirty="0" err="1">
                <a:solidFill>
                  <a:schemeClr val="tx1"/>
                </a:solidFill>
                <a:effectLst/>
                <a:latin typeface="+mn-lt"/>
                <a:ea typeface="+mn-ea"/>
                <a:cs typeface="+mn-cs"/>
              </a:rPr>
              <a:t>ProTools</a:t>
            </a:r>
            <a:r>
              <a:rPr lang="en-US" sz="1200" b="0" i="0" u="none" strike="noStrike" kern="1200" dirty="0">
                <a:solidFill>
                  <a:schemeClr val="tx1"/>
                </a:solidFill>
                <a:effectLst/>
                <a:latin typeface="+mn-lt"/>
                <a:ea typeface="+mn-ea"/>
                <a:cs typeface="+mn-cs"/>
              </a:rPr>
              <a:t> if you need advanced editing .Once again, your local library may help you, or you could rely on the free trial period. Bear in mind that employing lossless codecs when you export audio and video to an open format will preserve the most information but doing so will also consume a lot of storage space. Depending on how much media you have, the costs of keeping uncompressed copies may strain your budget. Thus, creating your media </a:t>
            </a:r>
            <a:r>
              <a:rPr lang="en-US" sz="1200" b="0" i="0" u="none" strike="noStrike" kern="1200" dirty="0" err="1">
                <a:solidFill>
                  <a:schemeClr val="tx1"/>
                </a:solidFill>
                <a:effectLst/>
                <a:latin typeface="+mn-lt"/>
                <a:ea typeface="+mn-ea"/>
                <a:cs typeface="+mn-cs"/>
              </a:rPr>
              <a:t>collectionwill</a:t>
            </a:r>
            <a:r>
              <a:rPr lang="en-US" sz="1200" b="0" i="0" u="none" strike="noStrike" kern="1200" dirty="0">
                <a:solidFill>
                  <a:schemeClr val="tx1"/>
                </a:solidFill>
                <a:effectLst/>
                <a:latin typeface="+mn-lt"/>
                <a:ea typeface="+mn-ea"/>
                <a:cs typeface="+mn-cs"/>
              </a:rPr>
              <a:t> involve a balance between your budget, the size of your collection (how many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3646E2-A4D2-5D48-8ACD-8B409122B134}" type="slidenum">
              <a:rPr lang="en-US" smtClean="0"/>
              <a:t>49</a:t>
            </a:fld>
            <a:endParaRPr lang="en-US"/>
          </a:p>
        </p:txBody>
      </p:sp>
    </p:spTree>
    <p:extLst>
      <p:ext uri="{BB962C8B-B14F-4D97-AF65-F5344CB8AC3E}">
        <p14:creationId xmlns:p14="http://schemas.microsoft.com/office/powerpoint/2010/main" val="2329686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Conducting a Preservation Survey of Personal Records</a:t>
            </a:r>
          </a:p>
          <a:p>
            <a:r>
              <a:rPr lang="en-US" dirty="0"/>
              <a:t>Throughout this course, we have asked you to think about what records you have and which ones you would like to keep. We insist on this because we want you to start with a good diagnosis of your situation to make your life easier later. A good diagnosis of your situation begins with determining the condition of your collection: Where is your stuff? How concentrated or scattered is it? Are your records still accessible or legible? Are you missing anything you need? If so, how do you get it? Figuring out these questions is the first step.</a:t>
            </a:r>
          </a:p>
          <a:p>
            <a:endParaRPr lang="en-US" dirty="0"/>
          </a:p>
          <a:p>
            <a:r>
              <a:rPr lang="en-US" dirty="0"/>
              <a:t>Then, determine the necessary preservation actions. For instance, as we covered in module 2, you may need to migrate your data to open formats and create new copies. In addition, should you find missing records, think through ways to fill the gaps whenever possible. For instance, if you are missing your DD214 form or similar service records, you can request a copy through the VA or the National Personnel Records Center (NPRC). Suppose you are missing personal records such as emails. In that case, you may try reaching out to friends who received the messages (at least for select threads) or maybe to the IT departments in your unit, base, or branch. Unfortunately, there are some records that you may not retrieve. Still, the sooner you begin this exercise, the better chances you’ll have at finding solutions.</a:t>
            </a:r>
          </a:p>
          <a:p>
            <a:endParaRPr lang="en-US" dirty="0"/>
          </a:p>
          <a:p>
            <a:r>
              <a:rPr lang="en-US" dirty="0"/>
              <a:t>Now that you have completed identifying the state of your collection and filled in the gaps to the best of your ability, you can think about future preservation needs. For instance, how old are the hard drives where you keep your materials? When was the last time you logged in to </a:t>
            </a:r>
            <a:r>
              <a:rPr lang="en-US" dirty="0" err="1"/>
              <a:t>dropbox</a:t>
            </a:r>
            <a:r>
              <a:rPr lang="en-US" dirty="0"/>
              <a:t> or your cloud-storage service of choice? Have you heard of any changes to their terms of service? For files of specialized software such as photoshop or adobe premiere, do you have non-editable copies in high-quality resolution, and can you afford the storage to keep those copies? </a:t>
            </a:r>
          </a:p>
          <a:p>
            <a:endParaRPr lang="en-US" dirty="0"/>
          </a:p>
          <a:p>
            <a:r>
              <a:rPr lang="en-US" dirty="0"/>
              <a:t>Always try to keep the editable files, but also make sure you have a copy on the latest version of the format. Verify if the software for the said format is still up-to-date. If it will be discontinued, think about alternative software. For instance, in the case of vector graphic editors, Macromedia FreeHand used to be an Adobe Illustrator competitor. Freehand was launched in 1988,and its latest iteration came out in 2003. In 2005, however, the Adobe Corporation purchased Macromedia and discontinued Freehand. Freehand users had the option to migrate their files to illustrator. Other programs may experience similar fates ,so you must stay vigilant.</a:t>
            </a:r>
          </a:p>
          <a:p>
            <a:endParaRPr lang="en-US" dirty="0"/>
          </a:p>
          <a:p>
            <a:r>
              <a:rPr lang="en-US" dirty="0"/>
              <a:t>The final ingredient of your diagnosis consists of selecting the best preservation strategies for your situation and prioritizing them. How much of your collection </a:t>
            </a:r>
            <a:r>
              <a:rPr lang="en-US" dirty="0" err="1"/>
              <a:t>isonly</a:t>
            </a:r>
            <a:r>
              <a:rPr lang="en-US" dirty="0"/>
              <a:t> in digital format? How much in analog format? In either case, for which records do you only have one copy? Then, what’s your budget for your preservation plan? Bear in mind that the initial steps, such as purchasing boxes, binders, hard drives, online subscriptions, and such tends to be more expensive upfront, but maintenance costs tend to be lower. </a:t>
            </a:r>
          </a:p>
          <a:p>
            <a:endParaRPr lang="en-US" dirty="0"/>
          </a:p>
          <a:p>
            <a:r>
              <a:rPr lang="en-US" dirty="0"/>
              <a:t>Remember to balance your physical and digital storage space with your budget. If you need to keep all your physical records and local drives at home, make sure you have space to keep everything and that you can afford it. In terms of physical storage, you may also need to budget for some investments, such as installing shelves in your base mentor installing hardware to control temperature and humidity. If you live in a flood-prone area, you may also need to invest in insulation for your storage room. On the other hand, if you live in a fire or hurricane-prone area, you may need to invest in transportation to relocate your collection, such as a truck.</a:t>
            </a:r>
          </a:p>
          <a:p>
            <a:endParaRPr lang="en-US" dirty="0"/>
          </a:p>
          <a:p>
            <a:r>
              <a:rPr lang="en-US" dirty="0"/>
              <a:t>Finally, you must also budget in terms of time investment. Bear in mind that setting up the collection is bound to take far longer than periodically checking on it. Also, the time investment may depend on the granularity of the initial steps, such as appraising and organizing files. For instance, in the case of digital files, you may save some time by using the Bulk Rename Utility, which will save you from renaming hundreds or even thousands of files one at a time.</a:t>
            </a:r>
          </a:p>
        </p:txBody>
      </p:sp>
      <p:sp>
        <p:nvSpPr>
          <p:cNvPr id="4" name="Slide Number Placeholder 3"/>
          <p:cNvSpPr>
            <a:spLocks noGrp="1"/>
          </p:cNvSpPr>
          <p:nvPr>
            <p:ph type="sldNum" sz="quarter" idx="5"/>
          </p:nvPr>
        </p:nvSpPr>
        <p:spPr/>
        <p:txBody>
          <a:bodyPr/>
          <a:lstStyle/>
          <a:p>
            <a:fld id="{873646E2-A4D2-5D48-8ACD-8B409122B134}" type="slidenum">
              <a:rPr lang="en-US" smtClean="0"/>
              <a:t>51</a:t>
            </a:fld>
            <a:endParaRPr lang="en-US"/>
          </a:p>
        </p:txBody>
      </p:sp>
    </p:spTree>
    <p:extLst>
      <p:ext uri="{BB962C8B-B14F-4D97-AF65-F5344CB8AC3E}">
        <p14:creationId xmlns:p14="http://schemas.microsoft.com/office/powerpoint/2010/main" val="2306032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Break into smaller groups and discuss the different how you might prioritize your own collections.  Again, take a look at the handouts for Module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there is time, consider walking through downloading a social media account.</a:t>
            </a:r>
          </a:p>
        </p:txBody>
      </p:sp>
      <p:sp>
        <p:nvSpPr>
          <p:cNvPr id="4" name="Slide Number Placeholder 3"/>
          <p:cNvSpPr>
            <a:spLocks noGrp="1"/>
          </p:cNvSpPr>
          <p:nvPr>
            <p:ph type="sldNum" sz="quarter" idx="5"/>
          </p:nvPr>
        </p:nvSpPr>
        <p:spPr/>
        <p:txBody>
          <a:bodyPr/>
          <a:lstStyle/>
          <a:p>
            <a:fld id="{873646E2-A4D2-5D48-8ACD-8B409122B134}" type="slidenum">
              <a:rPr lang="en-US" smtClean="0"/>
              <a:t>52</a:t>
            </a:fld>
            <a:endParaRPr lang="en-US"/>
          </a:p>
        </p:txBody>
      </p:sp>
    </p:spTree>
    <p:extLst>
      <p:ext uri="{BB962C8B-B14F-4D97-AF65-F5344CB8AC3E}">
        <p14:creationId xmlns:p14="http://schemas.microsoft.com/office/powerpoint/2010/main" val="271752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53</a:t>
            </a:fld>
            <a:endParaRPr lang="en-US"/>
          </a:p>
        </p:txBody>
      </p:sp>
    </p:spTree>
    <p:extLst>
      <p:ext uri="{BB962C8B-B14F-4D97-AF65-F5344CB8AC3E}">
        <p14:creationId xmlns:p14="http://schemas.microsoft.com/office/powerpoint/2010/main" val="3769350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4: </a:t>
            </a:r>
          </a:p>
          <a:p>
            <a:r>
              <a:rPr lang="en-US" dirty="0"/>
              <a:t>Additional resources and donation of personal military records</a:t>
            </a:r>
          </a:p>
          <a:p>
            <a:endParaRPr lang="en-US" dirty="0"/>
          </a:p>
          <a:p>
            <a:r>
              <a:rPr lang="en-US" dirty="0"/>
              <a:t>The last three modules introduced you to basic preservation concepts and skills. As you move forward with identifying your important personal records and starting to preserve them, you may need some additional resources to provide you with more information and suggestions for your specific situation. Additionally, you might eventually consider donating your materials to a local, regional or national cultural heritage institution. </a:t>
            </a:r>
          </a:p>
          <a:p>
            <a:endParaRPr lang="en-US" dirty="0"/>
          </a:p>
          <a:p>
            <a:r>
              <a:rPr lang="en-US" dirty="0"/>
              <a:t>In our final module, we will highlight where you can find additional resources, discuss the role of archives and museums in long-term preservation, and how you can identify regional and national cultural heritage institutions with military collections. </a:t>
            </a:r>
          </a:p>
          <a:p>
            <a:endParaRPr lang="en-US" dirty="0"/>
          </a:p>
          <a:p>
            <a:r>
              <a:rPr lang="en-US" dirty="0"/>
              <a:t>Upon completion of this module, participants will be able to:</a:t>
            </a:r>
          </a:p>
          <a:p>
            <a:r>
              <a:rPr lang="en-US" dirty="0"/>
              <a:t>1.Locate specialized preservation resources. (CO 4)</a:t>
            </a:r>
          </a:p>
          <a:p>
            <a:r>
              <a:rPr lang="en-US" dirty="0"/>
              <a:t>2.Discuss the role of archives and museums in long-term preservation of personal military records. (CO 4)</a:t>
            </a:r>
          </a:p>
          <a:p>
            <a:r>
              <a:rPr lang="en-US" dirty="0"/>
              <a:t>3.Identify regional and national archives and museums with military collections. (CO 4)</a:t>
            </a:r>
          </a:p>
        </p:txBody>
      </p:sp>
      <p:sp>
        <p:nvSpPr>
          <p:cNvPr id="4" name="Slide Number Placeholder 3"/>
          <p:cNvSpPr>
            <a:spLocks noGrp="1"/>
          </p:cNvSpPr>
          <p:nvPr>
            <p:ph type="sldNum" sz="quarter" idx="5"/>
          </p:nvPr>
        </p:nvSpPr>
        <p:spPr/>
        <p:txBody>
          <a:bodyPr/>
          <a:lstStyle/>
          <a:p>
            <a:fld id="{873646E2-A4D2-5D48-8ACD-8B409122B134}" type="slidenum">
              <a:rPr lang="en-US" smtClean="0"/>
              <a:t>54</a:t>
            </a:fld>
            <a:endParaRPr lang="en-US"/>
          </a:p>
        </p:txBody>
      </p:sp>
    </p:spTree>
    <p:extLst>
      <p:ext uri="{BB962C8B-B14F-4D97-AF65-F5344CB8AC3E}">
        <p14:creationId xmlns:p14="http://schemas.microsoft.com/office/powerpoint/2010/main" val="294547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LOCATING SPECIALIZED PRESERVATION RESOURCES</a:t>
            </a:r>
          </a:p>
          <a:p>
            <a:pPr algn="l"/>
            <a:r>
              <a:rPr lang="en-US" b="0" i="0" dirty="0">
                <a:solidFill>
                  <a:srgbClr val="000000"/>
                </a:solidFill>
                <a:effectLst/>
                <a:latin typeface="adobe-garamond-pro"/>
              </a:rPr>
              <a:t>As noted above, you may find yourself in need of additional information or resources as you move forward with preserving your records. The following section provides a select listing of useful organizations and resources with a brief description of each.</a:t>
            </a:r>
          </a:p>
          <a:p>
            <a:pPr algn="l"/>
            <a:r>
              <a:rPr lang="en-US" b="1" i="0" cap="all" dirty="0">
                <a:solidFill>
                  <a:srgbClr val="000000"/>
                </a:solidFill>
                <a:effectLst/>
                <a:latin typeface="proxima-nova"/>
              </a:rPr>
              <a:t>PROFESSIONAL ORGANIZATIONS</a:t>
            </a:r>
          </a:p>
          <a:p>
            <a:pPr algn="l"/>
            <a:r>
              <a:rPr lang="en-US" b="0" i="0" dirty="0">
                <a:solidFill>
                  <a:srgbClr val="000000"/>
                </a:solidFill>
                <a:effectLst/>
                <a:latin typeface="adobe-garamond-pro"/>
              </a:rPr>
              <a:t>Many regional and national organizations provide guides, how-to videos, tutorials, and other types of training. Other organizations provide directories in case you need to locate a professional conservator for a specific item.</a:t>
            </a:r>
          </a:p>
          <a:p>
            <a:pPr algn="l"/>
            <a:r>
              <a:rPr lang="en-US" b="1" i="0" dirty="0">
                <a:solidFill>
                  <a:srgbClr val="000000"/>
                </a:solidFill>
                <a:effectLst/>
                <a:latin typeface="adobe-garamond-pro"/>
                <a:hlinkClick r:id="rId3"/>
              </a:rPr>
              <a:t>Society of American Archivists (SAA)</a:t>
            </a:r>
            <a:endParaRPr lang="en-US" b="0" i="0" dirty="0">
              <a:solidFill>
                <a:srgbClr val="000000"/>
              </a:solidFill>
              <a:effectLst/>
              <a:latin typeface="adobe-garamond-pro"/>
            </a:endParaRPr>
          </a:p>
          <a:p>
            <a:pPr algn="l"/>
            <a:r>
              <a:rPr lang="en-US" b="0" i="0" dirty="0">
                <a:solidFill>
                  <a:srgbClr val="000000"/>
                </a:solidFill>
                <a:effectLst/>
                <a:latin typeface="adobe-garamond-pro"/>
              </a:rPr>
              <a:t>SSA is a vital community that promotes the value and diversity of archives and archivists and serves as the preeminent resource for the profession. Its vision is to empower archivists to achieve professional excellence and foster innovation to ensure the identification, preservation, understanding, and use of records of enduring value.</a:t>
            </a:r>
          </a:p>
          <a:p>
            <a:pPr algn="l"/>
            <a:r>
              <a:rPr lang="en-US" b="1" i="0" dirty="0">
                <a:solidFill>
                  <a:srgbClr val="000000"/>
                </a:solidFill>
                <a:effectLst/>
                <a:latin typeface="adobe-garamond-pro"/>
                <a:hlinkClick r:id="rId4"/>
              </a:rPr>
              <a:t>American Library Association (ALA)</a:t>
            </a:r>
            <a:endParaRPr lang="en-US" b="0" i="0" dirty="0">
              <a:solidFill>
                <a:srgbClr val="000000"/>
              </a:solidFill>
              <a:effectLst/>
              <a:latin typeface="adobe-garamond-pro"/>
            </a:endParaRPr>
          </a:p>
          <a:p>
            <a:pPr algn="l"/>
            <a:r>
              <a:rPr lang="en-US" b="0" i="0" dirty="0">
                <a:solidFill>
                  <a:srgbClr val="000000"/>
                </a:solidFill>
                <a:effectLst/>
                <a:latin typeface="adobe-garamond-pro"/>
              </a:rPr>
              <a:t>The ALA promotes library service and librarianship. Its mission is to provide leadership for the development, promotion, and improvement of library and information services and the profession of librarianship to enhance learning and ensure access to information for all.</a:t>
            </a:r>
          </a:p>
          <a:p>
            <a:pPr algn="l"/>
            <a:r>
              <a:rPr lang="en-US" b="1" i="0" dirty="0">
                <a:solidFill>
                  <a:srgbClr val="000000"/>
                </a:solidFill>
                <a:effectLst/>
                <a:latin typeface="adobe-garamond-pro"/>
                <a:hlinkClick r:id="rId5"/>
              </a:rPr>
              <a:t>American Alliance of Museums</a:t>
            </a:r>
            <a:endParaRPr lang="en-US" b="0" i="0" dirty="0">
              <a:solidFill>
                <a:srgbClr val="000000"/>
              </a:solidFill>
              <a:effectLst/>
              <a:latin typeface="adobe-garamond-pro"/>
            </a:endParaRPr>
          </a:p>
          <a:p>
            <a:pPr algn="l"/>
            <a:r>
              <a:rPr lang="en-US" b="0" i="0" dirty="0">
                <a:solidFill>
                  <a:srgbClr val="000000"/>
                </a:solidFill>
                <a:effectLst/>
                <a:latin typeface="adobe-garamond-pro"/>
              </a:rPr>
              <a:t>The American Alliance of Museums’ mission is to champion equitable and impactful museums by connecting people, fostering learning and community, and nurturing museum excellence. One of its strategic priorities consists of enriching education systems, bolstering economies, strengthening the social fabric of communities, improving people's well-being, and beyond.</a:t>
            </a:r>
          </a:p>
          <a:p>
            <a:pPr algn="l"/>
            <a:r>
              <a:rPr lang="en-US" b="1" i="0" dirty="0">
                <a:solidFill>
                  <a:srgbClr val="000000"/>
                </a:solidFill>
                <a:effectLst/>
                <a:latin typeface="adobe-garamond-pro"/>
                <a:hlinkClick r:id="rId6"/>
              </a:rPr>
              <a:t>American Historical Association (AHA)</a:t>
            </a:r>
            <a:endParaRPr lang="en-US" b="0" i="0" dirty="0">
              <a:solidFill>
                <a:srgbClr val="000000"/>
              </a:solidFill>
              <a:effectLst/>
              <a:latin typeface="adobe-garamond-pro"/>
            </a:endParaRPr>
          </a:p>
          <a:p>
            <a:pPr algn="l"/>
            <a:r>
              <a:rPr lang="en-US" b="0" i="0" dirty="0">
                <a:solidFill>
                  <a:srgbClr val="000000"/>
                </a:solidFill>
                <a:effectLst/>
                <a:latin typeface="adobe-garamond-pro"/>
              </a:rPr>
              <a:t>Founded in 1884 and incorporated by Congress in 1889 for the promotion of historical studies, the American Historical Association provides leadership for the discipline and promotes the critical role of historical thinking in public life. The Association defends academic freedom, develops professional standards, supports innovative scholarship and teaching, and helps to sustain and enhance the work of historians. As the largest membership association of professional historians in the world (over 11,500 members), the AHA serves historians in a wide variety of professions and represents every historical era and geographical area.</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55</a:t>
            </a:fld>
            <a:endParaRPr lang="en-US"/>
          </a:p>
        </p:txBody>
      </p:sp>
    </p:spTree>
    <p:extLst>
      <p:ext uri="{BB962C8B-B14F-4D97-AF65-F5344CB8AC3E}">
        <p14:creationId xmlns:p14="http://schemas.microsoft.com/office/powerpoint/2010/main" val="3430384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BOOKS &amp; REPORTS</a:t>
            </a:r>
          </a:p>
          <a:p>
            <a:pPr algn="l"/>
            <a:r>
              <a:rPr lang="en-US" b="0" i="0" dirty="0">
                <a:solidFill>
                  <a:srgbClr val="000000"/>
                </a:solidFill>
                <a:effectLst/>
                <a:latin typeface="adobe-garamond-pro"/>
              </a:rPr>
              <a:t>The following books and reports may also provide you with additional information about how to manage and preserve your personal records. These books may be purchased from their publishers, local bookstores, or online vendors such as Amazon. You could also consider asking your local library reference desk if they could inter-library loan a copy of one.</a:t>
            </a:r>
          </a:p>
          <a:p>
            <a:pPr algn="l"/>
            <a:r>
              <a:rPr lang="en-US" b="1" i="1" cap="all" dirty="0">
                <a:solidFill>
                  <a:srgbClr val="000000"/>
                </a:solidFill>
                <a:effectLst/>
                <a:latin typeface="proxima-nova"/>
              </a:rPr>
              <a:t>BOOKS</a:t>
            </a:r>
            <a:endParaRPr lang="en-US" b="1" i="0" cap="all" dirty="0">
              <a:solidFill>
                <a:srgbClr val="000000"/>
              </a:solidFill>
              <a:effectLst/>
              <a:latin typeface="proxima-nova"/>
            </a:endParaRPr>
          </a:p>
          <a:p>
            <a:pPr algn="l"/>
            <a:r>
              <a:rPr lang="en-US" b="0" i="0" dirty="0">
                <a:solidFill>
                  <a:srgbClr val="000000"/>
                </a:solidFill>
                <a:effectLst/>
                <a:latin typeface="adobe-garamond-pro"/>
              </a:rPr>
              <a:t>M. Condron, </a:t>
            </a:r>
            <a:r>
              <a:rPr lang="en-US" b="0" i="0" dirty="0">
                <a:solidFill>
                  <a:srgbClr val="000000"/>
                </a:solidFill>
                <a:effectLst/>
                <a:latin typeface="adobe-garamond-pro"/>
                <a:hlinkClick r:id="rId3"/>
              </a:rPr>
              <a:t>Managing the Digital You: Where and How to Keep and Organize Your Digital Life</a:t>
            </a:r>
            <a:r>
              <a:rPr lang="en-US" b="0" i="0" dirty="0">
                <a:solidFill>
                  <a:srgbClr val="000000"/>
                </a:solidFill>
                <a:effectLst/>
                <a:latin typeface="adobe-garamond-pro"/>
              </a:rPr>
              <a:t>. Lanham, Maryland: Roman &amp; Littlefield, 2017. </a:t>
            </a:r>
          </a:p>
          <a:p>
            <a:pPr algn="l"/>
            <a:r>
              <a:rPr lang="en-US" b="0" i="0" dirty="0">
                <a:solidFill>
                  <a:srgbClr val="000000"/>
                </a:solidFill>
                <a:effectLst/>
                <a:latin typeface="adobe-garamond-pro"/>
              </a:rPr>
              <a:t>Starting with a values assessment, this book helps readers identify what items are important to them personally so that they can effectively prioritize their time and effort. Covering multimedia, correspondence, legacy planning, password protection, photos, non-digital documents, financial and legal documents, and even social media archiving, this comprehensive text addresses how to get started and how to develop a plan for managing existing and future items.</a:t>
            </a:r>
          </a:p>
          <a:p>
            <a:pPr algn="l"/>
            <a:r>
              <a:rPr lang="en-US" b="0" i="0" dirty="0">
                <a:solidFill>
                  <a:srgbClr val="000000"/>
                </a:solidFill>
                <a:effectLst/>
                <a:latin typeface="adobe-garamond-pro"/>
              </a:rPr>
              <a:t>B. H. Marshall, Ed., </a:t>
            </a:r>
            <a:r>
              <a:rPr lang="en-US" b="0" i="0" dirty="0">
                <a:solidFill>
                  <a:srgbClr val="000000"/>
                </a:solidFill>
                <a:effectLst/>
                <a:latin typeface="adobe-garamond-pro"/>
                <a:hlinkClick r:id="rId4"/>
              </a:rPr>
              <a:t>The Complete Guide to Personal Digital Archiving</a:t>
            </a:r>
            <a:r>
              <a:rPr lang="en-US" b="0" i="0" dirty="0">
                <a:solidFill>
                  <a:srgbClr val="000000"/>
                </a:solidFill>
                <a:effectLst/>
                <a:latin typeface="adobe-garamond-pro"/>
              </a:rPr>
              <a:t>. Chicago, Illinois, USA: American Library Association, 2018. </a:t>
            </a:r>
          </a:p>
          <a:p>
            <a:pPr algn="l"/>
            <a:r>
              <a:rPr lang="en-US" b="0" i="0" dirty="0">
                <a:solidFill>
                  <a:srgbClr val="000000"/>
                </a:solidFill>
                <a:effectLst/>
                <a:latin typeface="adobe-garamond-pro"/>
              </a:rPr>
              <a:t>Although meant for scholars and other professionals in preservation-related professions, this book will break down archival concepts and best practices and show how to work with personal digital archives. Whether it’s needing to cull your most important email correspondence or transferring home movies and photographs to more easily shared and mixed digital formats, this book will offer assistance.</a:t>
            </a:r>
          </a:p>
          <a:p>
            <a:pPr algn="l"/>
            <a:r>
              <a:rPr lang="en-US" b="0" i="0" dirty="0">
                <a:solidFill>
                  <a:srgbClr val="000000"/>
                </a:solidFill>
                <a:effectLst/>
                <a:latin typeface="adobe-garamond-pro"/>
              </a:rPr>
              <a:t>M. Note, </a:t>
            </a:r>
            <a:r>
              <a:rPr lang="en-US" b="0" i="0" dirty="0">
                <a:solidFill>
                  <a:srgbClr val="000000"/>
                </a:solidFill>
                <a:effectLst/>
                <a:latin typeface="adobe-garamond-pro"/>
                <a:hlinkClick r:id="rId5"/>
              </a:rPr>
              <a:t>Creating Family Archives: A Step-by-Step Guide to Saving Your Memories for Future Generations</a:t>
            </a:r>
            <a:r>
              <a:rPr lang="en-US" b="0" i="0" dirty="0">
                <a:solidFill>
                  <a:srgbClr val="000000"/>
                </a:solidFill>
                <a:effectLst/>
                <a:latin typeface="adobe-garamond-pro"/>
              </a:rPr>
              <a:t>. Chicago, Illinois, USA: Society of American Archivists, 2019. </a:t>
            </a:r>
          </a:p>
          <a:p>
            <a:pPr algn="l"/>
            <a:r>
              <a:rPr lang="en-US" b="0" i="0" dirty="0">
                <a:solidFill>
                  <a:srgbClr val="000000"/>
                </a:solidFill>
                <a:effectLst/>
                <a:latin typeface="adobe-garamond-pro"/>
              </a:rPr>
              <a:t>Family history is important. Photos, videos, aged documents, and cherished papers—these are the memories that you want to save. And they need a better home than a cardboard box. </a:t>
            </a:r>
            <a:r>
              <a:rPr lang="en-US" b="0" i="1" dirty="0">
                <a:solidFill>
                  <a:srgbClr val="000000"/>
                </a:solidFill>
                <a:effectLst/>
                <a:latin typeface="adobe-garamond-pro"/>
              </a:rPr>
              <a:t>Creating Family Archives</a:t>
            </a:r>
            <a:r>
              <a:rPr lang="en-US" b="0" i="0" dirty="0">
                <a:solidFill>
                  <a:srgbClr val="000000"/>
                </a:solidFill>
                <a:effectLst/>
                <a:latin typeface="adobe-garamond-pro"/>
              </a:rPr>
              <a:t> is a book written by an archivist for you, your family, and your friends, taking you step-by-step through the process of arranging and preserving your own family archives. It’s the first book of its kind offered to the public by the Society of American Archivists.</a:t>
            </a:r>
          </a:p>
          <a:p>
            <a:pPr algn="l"/>
            <a:r>
              <a:rPr lang="en-US" b="0" i="0" dirty="0">
                <a:solidFill>
                  <a:srgbClr val="000000"/>
                </a:solidFill>
                <a:effectLst/>
                <a:latin typeface="adobe-garamond-pro"/>
              </a:rPr>
              <a:t>Gathering up the boxes of photos and years of video is a big job. But this fascinating and instructional book will make it easier and—in the end—much better.</a:t>
            </a:r>
          </a:p>
          <a:p>
            <a:pPr algn="l"/>
            <a:r>
              <a:rPr lang="en-US" b="0" i="0" dirty="0">
                <a:solidFill>
                  <a:srgbClr val="000000"/>
                </a:solidFill>
                <a:effectLst/>
                <a:latin typeface="adobe-garamond-pro"/>
              </a:rPr>
              <a:t>C. E. Lee, Ed., </a:t>
            </a:r>
            <a:r>
              <a:rPr lang="en-US" b="0" i="0" dirty="0">
                <a:solidFill>
                  <a:srgbClr val="000000"/>
                </a:solidFill>
                <a:effectLst/>
                <a:latin typeface="adobe-garamond-pro"/>
                <a:hlinkClick r:id="rId6"/>
              </a:rPr>
              <a:t>I Digital: Personal Collections in the Digital Era</a:t>
            </a:r>
            <a:r>
              <a:rPr lang="en-US" b="0" i="0" dirty="0">
                <a:solidFill>
                  <a:srgbClr val="000000"/>
                </a:solidFill>
                <a:effectLst/>
                <a:latin typeface="adobe-garamond-pro"/>
              </a:rPr>
              <a:t>. Chicago, Illinois, USA: Society of American Archivists, 2011. </a:t>
            </a:r>
          </a:p>
          <a:p>
            <a:pPr algn="l"/>
            <a:r>
              <a:rPr lang="en-US" b="0" i="0" dirty="0">
                <a:solidFill>
                  <a:srgbClr val="000000"/>
                </a:solidFill>
                <a:effectLst/>
                <a:latin typeface="adobe-garamond-pro"/>
              </a:rPr>
              <a:t>This edited volume explores issues, challenges, and opportunities in the management of personal digital collections, focusing primarily on born-digital materials generated and kept by individuals. The book is divided into three parts, each covering a different aspect of preserving personal digital archives: part 1 is devoted to conceptual foundations and motivations; part 2 focuses on particular types, genres, and forms of personal traces; areas of further study; and new opportunities for appraisal and collection; and finally, part 3 addresses strategies and practices of professionals who work in memory institutions.</a:t>
            </a:r>
          </a:p>
          <a:p>
            <a:pPr algn="l"/>
            <a:r>
              <a:rPr lang="en-US" b="1" i="1" cap="all" dirty="0">
                <a:solidFill>
                  <a:srgbClr val="000000"/>
                </a:solidFill>
                <a:effectLst/>
                <a:latin typeface="proxima-nova"/>
              </a:rPr>
              <a:t>REPORTS</a:t>
            </a:r>
            <a:endParaRPr lang="en-US" b="1" i="0" cap="all" dirty="0">
              <a:solidFill>
                <a:srgbClr val="000000"/>
              </a:solidFill>
              <a:effectLst/>
              <a:latin typeface="proxima-nova"/>
            </a:endParaRPr>
          </a:p>
          <a:p>
            <a:pPr algn="l"/>
            <a:r>
              <a:rPr lang="en-US" b="0" i="0" dirty="0">
                <a:solidFill>
                  <a:srgbClr val="000000"/>
                </a:solidFill>
                <a:effectLst/>
                <a:latin typeface="adobe-garamond-pro"/>
              </a:rPr>
              <a:t>M. </a:t>
            </a:r>
            <a:r>
              <a:rPr lang="en-US" b="0" i="0" dirty="0" err="1">
                <a:solidFill>
                  <a:srgbClr val="000000"/>
                </a:solidFill>
                <a:effectLst/>
                <a:latin typeface="adobe-garamond-pro"/>
              </a:rPr>
              <a:t>Ashenfelder</a:t>
            </a:r>
            <a:r>
              <a:rPr lang="en-US" b="0" i="0" dirty="0">
                <a:solidFill>
                  <a:srgbClr val="000000"/>
                </a:solidFill>
                <a:effectLst/>
                <a:latin typeface="adobe-garamond-pro"/>
              </a:rPr>
              <a:t> et al., “</a:t>
            </a:r>
            <a:r>
              <a:rPr lang="en-US" b="0" i="0" dirty="0">
                <a:solidFill>
                  <a:srgbClr val="000000"/>
                </a:solidFill>
                <a:effectLst/>
                <a:latin typeface="adobe-garamond-pro"/>
                <a:hlinkClick r:id="rId7"/>
              </a:rPr>
              <a:t>Perspectives on Personal Digital Archiving</a:t>
            </a:r>
            <a:r>
              <a:rPr lang="en-US" b="0" i="0" dirty="0">
                <a:solidFill>
                  <a:srgbClr val="000000"/>
                </a:solidFill>
                <a:effectLst/>
                <a:latin typeface="adobe-garamond-pro"/>
              </a:rPr>
              <a:t>,” Library of Congress, 2013.</a:t>
            </a:r>
          </a:p>
          <a:p>
            <a:pPr algn="l"/>
            <a:r>
              <a:rPr lang="en-US" b="0" i="0" dirty="0">
                <a:solidFill>
                  <a:srgbClr val="000000"/>
                </a:solidFill>
                <a:effectLst/>
                <a:latin typeface="adobe-garamond-pro"/>
              </a:rPr>
              <a:t>Published by the Library of Congress (LC), “Perspectives on Personal Digital Archiving” compiles a collection of 31 posts published in the LC official preservation blog, The Signal. The posts cover three themes: 1) guidance on preserving personal digital memories, 2) narratives about real-world encounters with personal digital preservation issues, and 3) descriptions of outreach on the part of the LC with institutions and individuals to promote personal digital archiving.</a:t>
            </a:r>
          </a:p>
          <a:p>
            <a:pPr algn="l"/>
            <a:r>
              <a:rPr lang="en-US" b="0" i="0" dirty="0">
                <a:solidFill>
                  <a:srgbClr val="000000"/>
                </a:solidFill>
                <a:effectLst/>
                <a:latin typeface="adobe-garamond-pro"/>
              </a:rPr>
              <a:t>G. </a:t>
            </a:r>
            <a:r>
              <a:rPr lang="en-US" b="0" i="0" dirty="0" err="1">
                <a:solidFill>
                  <a:srgbClr val="000000"/>
                </a:solidFill>
                <a:effectLst/>
                <a:latin typeface="adobe-garamond-pro"/>
              </a:rPr>
              <a:t>Redwine</a:t>
            </a:r>
            <a:r>
              <a:rPr lang="en-US" b="0" i="0" dirty="0">
                <a:solidFill>
                  <a:srgbClr val="000000"/>
                </a:solidFill>
                <a:effectLst/>
                <a:latin typeface="adobe-garamond-pro"/>
              </a:rPr>
              <a:t>, “Personal Digital Archiving,” 2015. DOI: </a:t>
            </a:r>
            <a:r>
              <a:rPr lang="en-US" b="0" i="0" dirty="0">
                <a:solidFill>
                  <a:srgbClr val="000000"/>
                </a:solidFill>
                <a:effectLst/>
                <a:latin typeface="adobe-garamond-pro"/>
                <a:hlinkClick r:id="rId8"/>
              </a:rPr>
              <a:t>http://dx.doi.org/10.7207/twr15-01</a:t>
            </a:r>
            <a:r>
              <a:rPr lang="en-US" b="0" i="0" dirty="0">
                <a:solidFill>
                  <a:srgbClr val="000000"/>
                </a:solidFill>
                <a:effectLst/>
                <a:latin typeface="adobe-garamond-pro"/>
              </a:rPr>
              <a:t>. </a:t>
            </a:r>
          </a:p>
          <a:p>
            <a:pPr algn="l"/>
            <a:r>
              <a:rPr lang="en-US" b="0" i="0" dirty="0">
                <a:solidFill>
                  <a:srgbClr val="000000"/>
                </a:solidFill>
                <a:effectLst/>
                <a:latin typeface="adobe-garamond-pro"/>
              </a:rPr>
              <a:t>Published by the Digital Preservation Coalition, this report identifies, delineates, monitors, and addresses topics that have a major bearing on ensuring our collected digital memory will be available tomorrow. They provide an advanced introduction to support those charged with ensuring a robust digital memory, and they are of general interest to a wide and international audience with interests in computing, information management, collections management, and technology. The DPC is a nonprofit membership organization based in the UK. Its mission is to enable its members to deliver resilient long-term access to digital content and services, helping them to derive enduring value from digital assets and raising awareness of the strategic, cultural, and technological challenges they face.</a:t>
            </a:r>
          </a:p>
          <a:p>
            <a:pPr algn="l"/>
            <a:r>
              <a:rPr lang="en-US" b="0" i="0" dirty="0">
                <a:solidFill>
                  <a:srgbClr val="000000"/>
                </a:solidFill>
                <a:effectLst/>
                <a:latin typeface="adobe-garamond-pro"/>
                <a:hlinkClick r:id="rId9"/>
              </a:rPr>
              <a:t>Digital Preservation Handbook</a:t>
            </a:r>
            <a:r>
              <a:rPr lang="en-US" b="0" i="0" dirty="0">
                <a:solidFill>
                  <a:srgbClr val="000000"/>
                </a:solidFill>
                <a:effectLst/>
                <a:latin typeface="adobe-garamond-pro"/>
              </a:rPr>
              <a:t>. Glasgow, Scotland, UK: Digital Preservation Coalition, 2015.</a:t>
            </a:r>
          </a:p>
          <a:p>
            <a:pPr algn="l"/>
            <a:r>
              <a:rPr lang="en-US" b="0" i="0" dirty="0">
                <a:solidFill>
                  <a:srgbClr val="000000"/>
                </a:solidFill>
                <a:effectLst/>
                <a:latin typeface="adobe-garamond-pro"/>
              </a:rPr>
              <a:t>This handbook “is intended to provide guidance to institutions at international, national, regional and local levels who are involved in or contemplating creation and/or acquisition of digital materials. Within those institutions, the Handbook is aimed at both administrators and practitioners and is accordingly structured to include a mix of high-level strategic overviews and detailed guidance. In addition, the Handbook is aimed at service providers who may be in a position to provide all or part of the services needed to preserve digital materials. It is also relevant to funding agencies, who will need to be aware of the implications of the creation of digital materials. Finally, it will be of interest to data creators whose involvement in the preservation of their digital materials is still crucial, despite being restricted by the overarching business needs of their organization.”</a:t>
            </a:r>
          </a:p>
          <a:p>
            <a:pPr algn="l"/>
            <a:r>
              <a:rPr lang="en-US" b="0" i="0" dirty="0">
                <a:solidFill>
                  <a:srgbClr val="000000"/>
                </a:solidFill>
                <a:effectLst/>
                <a:latin typeface="adobe-garamond-pro"/>
              </a:rPr>
              <a:t>S. Wingo, “</a:t>
            </a:r>
            <a:r>
              <a:rPr lang="en-US" b="0" i="0" dirty="0">
                <a:solidFill>
                  <a:srgbClr val="000000"/>
                </a:solidFill>
                <a:effectLst/>
                <a:latin typeface="adobe-garamond-pro"/>
                <a:hlinkClick r:id="rId10"/>
              </a:rPr>
              <a:t>Preserving Personal Digital Files: A University of Michigan Library Instructional Technology Workshop</a:t>
            </a:r>
            <a:r>
              <a:rPr lang="en-US" b="0" i="0" dirty="0">
                <a:solidFill>
                  <a:srgbClr val="000000"/>
                </a:solidFill>
                <a:effectLst/>
                <a:latin typeface="adobe-garamond-pro"/>
              </a:rPr>
              <a:t>,” Ann Arbor, MI, 2012. </a:t>
            </a:r>
          </a:p>
          <a:p>
            <a:pPr algn="l"/>
            <a:r>
              <a:rPr lang="en-US" b="0" i="0" dirty="0">
                <a:solidFill>
                  <a:srgbClr val="000000"/>
                </a:solidFill>
                <a:effectLst/>
                <a:latin typeface="adobe-garamond-pro"/>
              </a:rPr>
              <a:t>This report is designed as a companion workshop material to train librarians and library patrons on preserving personal digital files. It explains the importance of intentionally preserving digital materials, the basic steps in digital preservation, walkthrough guides on preserving popular file types (e.g., pdf, gif, jpg), strategies to create and maintain backups, and references to external resources.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56</a:t>
            </a:fld>
            <a:endParaRPr lang="en-US"/>
          </a:p>
        </p:txBody>
      </p:sp>
    </p:spTree>
    <p:extLst>
      <p:ext uri="{BB962C8B-B14F-4D97-AF65-F5344CB8AC3E}">
        <p14:creationId xmlns:p14="http://schemas.microsoft.com/office/powerpoint/2010/main" val="2457456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The following online guides and projects can also provide useful information for you.</a:t>
            </a:r>
          </a:p>
          <a:p>
            <a:pPr algn="l"/>
            <a:r>
              <a:rPr lang="en-US" b="0" i="0" dirty="0">
                <a:solidFill>
                  <a:srgbClr val="000000"/>
                </a:solidFill>
                <a:effectLst/>
                <a:latin typeface="adobe-garamond-pro"/>
              </a:rPr>
              <a:t>S. Witmer, “</a:t>
            </a:r>
            <a:r>
              <a:rPr lang="en-US" b="0" i="0" dirty="0">
                <a:solidFill>
                  <a:srgbClr val="000000"/>
                </a:solidFill>
                <a:effectLst/>
                <a:latin typeface="adobe-garamond-pro"/>
                <a:hlinkClick r:id="rId3"/>
              </a:rPr>
              <a:t>Personal Digital Archiving Guide</a:t>
            </a:r>
            <a:r>
              <a:rPr lang="en-US" b="0" i="0" dirty="0">
                <a:solidFill>
                  <a:srgbClr val="000000"/>
                </a:solidFill>
                <a:effectLst/>
                <a:latin typeface="adobe-garamond-pro"/>
              </a:rPr>
              <a:t>,” University of Michigan Library, 2020.</a:t>
            </a:r>
          </a:p>
          <a:p>
            <a:pPr algn="l"/>
            <a:r>
              <a:rPr lang="en-US" b="0" i="0" dirty="0">
                <a:solidFill>
                  <a:srgbClr val="000000"/>
                </a:solidFill>
                <a:effectLst/>
                <a:latin typeface="adobe-garamond-pro"/>
              </a:rPr>
              <a:t>Witmer is a librarian at the University of Michigan. His guide helps patrons preserve their digital collections by following a five-step process: 1) selecting, 2) gathering, 3) organizing, 4) backing up, and 5) maintaining digital records. The guide defines important archival concepts such as born-digital information, digitization, or compression. It introduces readers to processes such as managing metadata and creating and maintaining backups, as well as offering specific steps to preserve non-streaming (e.g., text and images) and streaming (e.g., audio and video) materials. It also offers external references to books and reports on the subject of personal digital archiving.</a:t>
            </a:r>
          </a:p>
          <a:p>
            <a:pPr algn="l"/>
            <a:r>
              <a:rPr lang="en-US" b="0" i="0" dirty="0">
                <a:solidFill>
                  <a:srgbClr val="000000"/>
                </a:solidFill>
                <a:effectLst/>
                <a:latin typeface="adobe-garamond-pro"/>
              </a:rPr>
              <a:t> </a:t>
            </a:r>
          </a:p>
          <a:p>
            <a:pPr algn="l"/>
            <a:r>
              <a:rPr lang="en-US" b="0" i="0" dirty="0">
                <a:solidFill>
                  <a:srgbClr val="000000"/>
                </a:solidFill>
                <a:effectLst/>
                <a:latin typeface="adobe-garamond-pro"/>
              </a:rPr>
              <a:t>“</a:t>
            </a:r>
            <a:r>
              <a:rPr lang="en-US" b="0" i="0" dirty="0">
                <a:solidFill>
                  <a:srgbClr val="000000"/>
                </a:solidFill>
                <a:effectLst/>
                <a:latin typeface="adobe-garamond-pro"/>
                <a:hlinkClick r:id="rId4"/>
              </a:rPr>
              <a:t>Personal Digital Archiving: The Basics</a:t>
            </a:r>
            <a:r>
              <a:rPr lang="en-US" b="0" i="0" dirty="0">
                <a:solidFill>
                  <a:srgbClr val="000000"/>
                </a:solidFill>
                <a:effectLst/>
                <a:latin typeface="adobe-garamond-pro"/>
              </a:rPr>
              <a:t>,” Purdue University.</a:t>
            </a:r>
          </a:p>
          <a:p>
            <a:pPr algn="l"/>
            <a:r>
              <a:rPr lang="en-US" b="0" i="0" dirty="0">
                <a:solidFill>
                  <a:srgbClr val="000000"/>
                </a:solidFill>
                <a:effectLst/>
                <a:latin typeface="adobe-garamond-pro"/>
              </a:rPr>
              <a:t>Created by Purdue University Library, this guide will walk you through the process of 1) identifying, 2) organizing, and 3) making copies of your materials. The research will offer you concrete steps to handle your digital photographs, your social media feeds (e.g., Facebook, Twitter), your web content (e.g., blog posts), emails (e.g., Gmail, Outlook), and streaming media (e.g., audio, video). Once your collection is compiled, the guide also walks you through steps to create backups and advises you on storage options and basic security measures to protect your information.</a:t>
            </a:r>
          </a:p>
          <a:p>
            <a:pPr algn="l"/>
            <a:r>
              <a:rPr lang="en-US" b="0" i="0" dirty="0">
                <a:solidFill>
                  <a:srgbClr val="000000"/>
                </a:solidFill>
                <a:effectLst/>
                <a:latin typeface="adobe-garamond-pro"/>
              </a:rPr>
              <a:t> </a:t>
            </a:r>
          </a:p>
          <a:p>
            <a:pPr algn="l"/>
            <a:r>
              <a:rPr lang="en-US" b="0" i="0" dirty="0">
                <a:solidFill>
                  <a:srgbClr val="000000"/>
                </a:solidFill>
                <a:effectLst/>
                <a:latin typeface="adobe-garamond-pro"/>
              </a:rPr>
              <a:t>J. </a:t>
            </a:r>
            <a:r>
              <a:rPr lang="en-US" b="0" i="0" dirty="0" err="1">
                <a:solidFill>
                  <a:srgbClr val="000000"/>
                </a:solidFill>
                <a:effectLst/>
                <a:latin typeface="adobe-garamond-pro"/>
              </a:rPr>
              <a:t>Swadosh</a:t>
            </a:r>
            <a:r>
              <a:rPr lang="en-US" b="0" i="0" dirty="0">
                <a:solidFill>
                  <a:srgbClr val="000000"/>
                </a:solidFill>
                <a:effectLst/>
                <a:latin typeface="adobe-garamond-pro"/>
              </a:rPr>
              <a:t>, “</a:t>
            </a:r>
            <a:r>
              <a:rPr lang="en-US" b="0" i="0" dirty="0">
                <a:solidFill>
                  <a:srgbClr val="000000"/>
                </a:solidFill>
                <a:effectLst/>
                <a:latin typeface="adobe-garamond-pro"/>
                <a:hlinkClick r:id="rId5"/>
              </a:rPr>
              <a:t>Personal Digital Archiving: Digital Preservation Basics</a:t>
            </a:r>
            <a:r>
              <a:rPr lang="en-US" b="0" i="0" dirty="0">
                <a:solidFill>
                  <a:srgbClr val="000000"/>
                </a:solidFill>
                <a:effectLst/>
                <a:latin typeface="adobe-garamond-pro"/>
              </a:rPr>
              <a:t>,” The New School, 2019. </a:t>
            </a:r>
          </a:p>
          <a:p>
            <a:pPr algn="l"/>
            <a:r>
              <a:rPr lang="en-US" b="0" i="0" dirty="0">
                <a:solidFill>
                  <a:srgbClr val="000000"/>
                </a:solidFill>
                <a:effectLst/>
                <a:latin typeface="adobe-garamond-pro"/>
              </a:rPr>
              <a:t>Created by The New School, this guide focuses on helping you collect, create, and maintain digital media files so that they are accessible in the long term. The guide is structured along four steps: 1) identifying where your data is, 2) deciding which files are most important, 3) organizing and selecting such files, and 4) making copies and storing them in different places. If you decide to donate your files to an archive, the guide will guide you in preparing your collection for donation. You will also get advice on preserving specific types of records, such as audio and video, web content, and social media feeds. Finally, you can also learn how to prepare your files to donate to an archive.</a:t>
            </a:r>
          </a:p>
          <a:p>
            <a:pPr algn="l"/>
            <a:r>
              <a:rPr lang="en-US" b="0" i="0" dirty="0">
                <a:solidFill>
                  <a:srgbClr val="000000"/>
                </a:solidFill>
                <a:effectLst/>
                <a:latin typeface="adobe-garamond-pro"/>
              </a:rPr>
              <a:t> </a:t>
            </a:r>
          </a:p>
          <a:p>
            <a:pPr algn="l"/>
            <a:r>
              <a:rPr lang="en-US" b="0" i="0" dirty="0">
                <a:solidFill>
                  <a:srgbClr val="000000"/>
                </a:solidFill>
                <a:effectLst/>
                <a:latin typeface="adobe-garamond-pro"/>
              </a:rPr>
              <a:t>Mills, K. Oldham, and C. </a:t>
            </a:r>
            <a:r>
              <a:rPr lang="en-US" b="0" i="0" dirty="0" err="1">
                <a:solidFill>
                  <a:srgbClr val="000000"/>
                </a:solidFill>
                <a:effectLst/>
                <a:latin typeface="adobe-garamond-pro"/>
              </a:rPr>
              <a:t>Caust-Ellenbogen</a:t>
            </a:r>
            <a:r>
              <a:rPr lang="en-US" b="0" i="0" dirty="0">
                <a:solidFill>
                  <a:srgbClr val="000000"/>
                </a:solidFill>
                <a:effectLst/>
                <a:latin typeface="adobe-garamond-pro"/>
              </a:rPr>
              <a:t>, “</a:t>
            </a:r>
            <a:r>
              <a:rPr lang="en-US" b="0" i="0" dirty="0">
                <a:solidFill>
                  <a:srgbClr val="000000"/>
                </a:solidFill>
                <a:effectLst/>
                <a:latin typeface="adobe-garamond-pro"/>
                <a:hlinkClick r:id="rId6"/>
              </a:rPr>
              <a:t>Personal Digital Archiving</a:t>
            </a:r>
            <a:r>
              <a:rPr lang="en-US" b="0" i="0" dirty="0">
                <a:solidFill>
                  <a:srgbClr val="000000"/>
                </a:solidFill>
                <a:effectLst/>
                <a:latin typeface="adobe-garamond-pro"/>
              </a:rPr>
              <a:t>,” Tri College Libraries, 2019. </a:t>
            </a:r>
          </a:p>
          <a:p>
            <a:pPr algn="l"/>
            <a:r>
              <a:rPr lang="en-US" b="0" i="0" dirty="0">
                <a:solidFill>
                  <a:srgbClr val="000000"/>
                </a:solidFill>
                <a:effectLst/>
                <a:latin typeface="adobe-garamond-pro"/>
              </a:rPr>
              <a:t>The </a:t>
            </a:r>
            <a:r>
              <a:rPr lang="en-US" b="0" i="0" dirty="0" err="1">
                <a:solidFill>
                  <a:srgbClr val="000000"/>
                </a:solidFill>
                <a:effectLst/>
                <a:latin typeface="adobe-garamond-pro"/>
              </a:rPr>
              <a:t>TriCollege</a:t>
            </a:r>
            <a:r>
              <a:rPr lang="en-US" b="0" i="0" dirty="0">
                <a:solidFill>
                  <a:srgbClr val="000000"/>
                </a:solidFill>
                <a:effectLst/>
                <a:latin typeface="adobe-garamond-pro"/>
              </a:rPr>
              <a:t> Library Research Guide on Personal Digital Archiving is designed to help you preserve your digital records. You will learn how to 1) identify where you have information, 2) decide what is worth keeping, 3) organize your records, 4) make copies, 5) understand the tradeoffs of distributing your data across various storage devices and cloud-based services, and 6) embed extractable metadata whenever possible. The guide offers concrete steps to keep email, digital photos, social media feeds, websites, and audio and video. The guide is based on instructional material from the Library of Congress and the Vassar Digital Library, a library from Vassar College in New York state.</a:t>
            </a:r>
          </a:p>
          <a:p>
            <a:pPr algn="l"/>
            <a:r>
              <a:rPr lang="en-US" b="0" i="0" dirty="0">
                <a:solidFill>
                  <a:srgbClr val="000000"/>
                </a:solidFill>
                <a:effectLst/>
                <a:latin typeface="adobe-garamond-pro"/>
              </a:rPr>
              <a:t>“</a:t>
            </a:r>
            <a:r>
              <a:rPr lang="en-US" b="0" i="0" dirty="0">
                <a:solidFill>
                  <a:srgbClr val="000000"/>
                </a:solidFill>
                <a:effectLst/>
                <a:latin typeface="adobe-garamond-pro"/>
                <a:hlinkClick r:id="rId7"/>
              </a:rPr>
              <a:t>Personal Digital Archiving Train-the-Trainer Workshop: Additional Resources</a:t>
            </a:r>
            <a:r>
              <a:rPr lang="en-US" b="0" i="0" dirty="0">
                <a:solidFill>
                  <a:srgbClr val="000000"/>
                </a:solidFill>
                <a:effectLst/>
                <a:latin typeface="adobe-garamond-pro"/>
              </a:rPr>
              <a:t>,” Atlanta, Georgia, USA, 2014.</a:t>
            </a:r>
          </a:p>
          <a:p>
            <a:pPr algn="l"/>
            <a:r>
              <a:rPr lang="en-US" b="0" i="0" dirty="0">
                <a:solidFill>
                  <a:srgbClr val="000000"/>
                </a:solidFill>
                <a:effectLst/>
                <a:latin typeface="adobe-garamond-pro"/>
              </a:rPr>
              <a:t>Created by the Society of Georgia Archivists, this guide is structured in seven parts: 1) The What and the Why of Personal Digital Archiving, 2) The Landscape of Digital Records, 3) Best Practices for Creating Personal Digital Records, 4) Ownership and Copyright of Personal Digital Records, 5) Privacy and Security of Personal Digital Records, 6) Best Practices for Storing Personal Digital Records, 7) Best Practices for Access and Ongoing Management of Personal Digital Records, and 8) Best Practices for the Digital Afterlife. Each part is, in turn, a collection of web resources, from dictionary entries to blog posts to YouTube videos.</a:t>
            </a:r>
          </a:p>
          <a:p>
            <a:pPr algn="l"/>
            <a:r>
              <a:rPr lang="en-US" b="0" i="0" dirty="0">
                <a:solidFill>
                  <a:srgbClr val="000000"/>
                </a:solidFill>
                <a:effectLst/>
                <a:latin typeface="adobe-garamond-pro"/>
              </a:rPr>
              <a:t> </a:t>
            </a:r>
          </a:p>
          <a:p>
            <a:pPr algn="l"/>
            <a:r>
              <a:rPr lang="en-US" b="0" i="0" dirty="0">
                <a:solidFill>
                  <a:srgbClr val="000000"/>
                </a:solidFill>
                <a:effectLst/>
                <a:latin typeface="adobe-garamond-pro"/>
              </a:rPr>
              <a:t>“</a:t>
            </a:r>
            <a:r>
              <a:rPr lang="en-US" b="0" i="0" dirty="0">
                <a:solidFill>
                  <a:srgbClr val="000000"/>
                </a:solidFill>
                <a:effectLst/>
                <a:latin typeface="adobe-garamond-pro"/>
                <a:hlinkClick r:id="rId8"/>
              </a:rPr>
              <a:t>Personal Digital Archiving: How to create a digital archive for your work, thesis, and career</a:t>
            </a:r>
            <a:r>
              <a:rPr lang="en-US" b="0" i="0" dirty="0">
                <a:solidFill>
                  <a:srgbClr val="000000"/>
                </a:solidFill>
                <a:effectLst/>
                <a:latin typeface="adobe-garamond-pro"/>
              </a:rPr>
              <a:t>,” Maryland Institute College of Art, 2019. </a:t>
            </a:r>
          </a:p>
          <a:p>
            <a:pPr algn="l"/>
            <a:r>
              <a:rPr lang="en-US" b="0" i="0" dirty="0">
                <a:solidFill>
                  <a:srgbClr val="000000"/>
                </a:solidFill>
                <a:effectLst/>
                <a:latin typeface="adobe-garamond-pro"/>
              </a:rPr>
              <a:t>Created by Cristina </a:t>
            </a:r>
            <a:r>
              <a:rPr lang="en-US" b="0" i="0" dirty="0" err="1">
                <a:solidFill>
                  <a:srgbClr val="000000"/>
                </a:solidFill>
                <a:effectLst/>
                <a:latin typeface="adobe-garamond-pro"/>
              </a:rPr>
              <a:t>Fontanez</a:t>
            </a:r>
            <a:r>
              <a:rPr lang="en-US" b="0" i="0" dirty="0">
                <a:solidFill>
                  <a:srgbClr val="000000"/>
                </a:solidFill>
                <a:effectLst/>
                <a:latin typeface="adobe-garamond-pro"/>
              </a:rPr>
              <a:t>-Rodriguez (2019), this guide explains the importance of digital preservation for students of art majors, the basic steps of digital preservation, considerations for documenting artwork, and recommended formats for long-term preservation. The guide also offers steps to submit thesis projects to the Library at Maryland Institute College of Art and further reading on digital preservation for artists.</a:t>
            </a:r>
          </a:p>
          <a:p>
            <a:pPr algn="l"/>
            <a:r>
              <a:rPr lang="en-US" b="0" i="0" dirty="0">
                <a:solidFill>
                  <a:srgbClr val="000000"/>
                </a:solidFill>
                <a:effectLst/>
                <a:latin typeface="adobe-garamond-pro"/>
              </a:rPr>
              <a:t> </a:t>
            </a:r>
          </a:p>
          <a:p>
            <a:pPr algn="l"/>
            <a:r>
              <a:rPr lang="en-US" b="0" i="0" dirty="0">
                <a:solidFill>
                  <a:srgbClr val="000000"/>
                </a:solidFill>
                <a:effectLst/>
                <a:latin typeface="adobe-garamond-pro"/>
              </a:rPr>
              <a:t>E. </a:t>
            </a:r>
            <a:r>
              <a:rPr lang="en-US" b="0" i="0" dirty="0" err="1">
                <a:solidFill>
                  <a:srgbClr val="000000"/>
                </a:solidFill>
                <a:effectLst/>
                <a:latin typeface="adobe-garamond-pro"/>
              </a:rPr>
              <a:t>Baucom</a:t>
            </a:r>
            <a:r>
              <a:rPr lang="en-US" b="0" i="0" dirty="0">
                <a:solidFill>
                  <a:srgbClr val="000000"/>
                </a:solidFill>
                <a:effectLst/>
                <a:latin typeface="adobe-garamond-pro"/>
              </a:rPr>
              <a:t>, “</a:t>
            </a:r>
            <a:r>
              <a:rPr lang="en-US" b="0" i="0" dirty="0">
                <a:solidFill>
                  <a:srgbClr val="000000"/>
                </a:solidFill>
                <a:effectLst/>
                <a:latin typeface="adobe-garamond-pro"/>
                <a:hlinkClick r:id="rId9"/>
              </a:rPr>
              <a:t>Personal Digital Archiving</a:t>
            </a:r>
            <a:r>
              <a:rPr lang="en-US" b="0" i="0" dirty="0">
                <a:solidFill>
                  <a:srgbClr val="000000"/>
                </a:solidFill>
                <a:effectLst/>
                <a:latin typeface="adobe-garamond-pro"/>
              </a:rPr>
              <a:t>,” Maureen and Mike Mansfield Library, 2018. </a:t>
            </a:r>
          </a:p>
          <a:p>
            <a:pPr algn="l"/>
            <a:r>
              <a:rPr lang="en-US" b="0" i="0" dirty="0">
                <a:solidFill>
                  <a:srgbClr val="000000"/>
                </a:solidFill>
                <a:effectLst/>
                <a:latin typeface="adobe-garamond-pro"/>
              </a:rPr>
              <a:t>Created by Erin </a:t>
            </a:r>
            <a:r>
              <a:rPr lang="en-US" b="0" i="0" dirty="0" err="1">
                <a:solidFill>
                  <a:srgbClr val="000000"/>
                </a:solidFill>
                <a:effectLst/>
                <a:latin typeface="adobe-garamond-pro"/>
              </a:rPr>
              <a:t>Baucom</a:t>
            </a:r>
            <a:r>
              <a:rPr lang="en-US" b="0" i="0" dirty="0">
                <a:solidFill>
                  <a:srgbClr val="000000"/>
                </a:solidFill>
                <a:effectLst/>
                <a:latin typeface="adobe-garamond-pro"/>
              </a:rPr>
              <a:t>, librarian at the University of Montana, this guide covers the five basic steps of digital preservation: 1) identifying what information you have, 2) organizing your content, 3) saving your files in preservation-recommended formats, 4) backing up your files, and 5) checking-on your files. The guide also advises on storage strategies and specific steps to preserve social media feeds and web content.</a:t>
            </a:r>
          </a:p>
          <a:p>
            <a:pPr algn="l"/>
            <a:r>
              <a:rPr lang="en-US" b="0" i="0" dirty="0">
                <a:solidFill>
                  <a:srgbClr val="000000"/>
                </a:solidFill>
                <a:effectLst/>
                <a:latin typeface="adobe-garamond-pro"/>
              </a:rPr>
              <a:t> </a:t>
            </a:r>
          </a:p>
          <a:p>
            <a:pPr algn="l"/>
            <a:r>
              <a:rPr lang="en-US" b="0" i="0" dirty="0">
                <a:solidFill>
                  <a:srgbClr val="000000"/>
                </a:solidFill>
                <a:effectLst/>
                <a:latin typeface="adobe-garamond-pro"/>
              </a:rPr>
              <a:t>M. Peachy, “</a:t>
            </a:r>
            <a:r>
              <a:rPr lang="en-US" b="0" i="0" dirty="0">
                <a:solidFill>
                  <a:srgbClr val="000000"/>
                </a:solidFill>
                <a:effectLst/>
                <a:latin typeface="adobe-garamond-pro"/>
                <a:hlinkClick r:id="rId10"/>
              </a:rPr>
              <a:t>Personal Digital Archiving</a:t>
            </a:r>
            <a:r>
              <a:rPr lang="en-US" b="0" i="0" dirty="0">
                <a:solidFill>
                  <a:srgbClr val="000000"/>
                </a:solidFill>
                <a:effectLst/>
                <a:latin typeface="adobe-garamond-pro"/>
              </a:rPr>
              <a:t>,” Tufts University. </a:t>
            </a:r>
          </a:p>
          <a:p>
            <a:pPr algn="l"/>
            <a:r>
              <a:rPr lang="en-US" b="0" i="0" dirty="0">
                <a:solidFill>
                  <a:srgbClr val="000000"/>
                </a:solidFill>
                <a:effectLst/>
                <a:latin typeface="adobe-garamond-pro"/>
              </a:rPr>
              <a:t>Created by Margaret Peachy, librarian at Tufts University, this guide provides advice on personal digital archiving and recordkeeping. The guide covers basic steps on digital preservation, tips for setting up a collection, preservation-friendly file formats, and links to additional resources.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57</a:t>
            </a:fld>
            <a:endParaRPr lang="en-US"/>
          </a:p>
        </p:txBody>
      </p:sp>
    </p:spTree>
    <p:extLst>
      <p:ext uri="{BB962C8B-B14F-4D97-AF65-F5344CB8AC3E}">
        <p14:creationId xmlns:p14="http://schemas.microsoft.com/office/powerpoint/2010/main" val="798772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PROJECTS</a:t>
            </a:r>
          </a:p>
          <a:p>
            <a:pPr algn="l"/>
            <a:r>
              <a:rPr lang="en-US" b="0" i="0" dirty="0">
                <a:solidFill>
                  <a:srgbClr val="000000"/>
                </a:solidFill>
                <a:effectLst/>
                <a:latin typeface="adobe-garamond-pro"/>
              </a:rPr>
              <a:t>“</a:t>
            </a:r>
            <a:r>
              <a:rPr lang="en-US" b="0" i="0" dirty="0">
                <a:solidFill>
                  <a:srgbClr val="000000"/>
                </a:solidFill>
                <a:effectLst/>
                <a:latin typeface="adobe-garamond-pro"/>
                <a:hlinkClick r:id="rId3"/>
              </a:rPr>
              <a:t>Documenting the Now</a:t>
            </a:r>
            <a:r>
              <a:rPr lang="en-US" b="0" i="0" dirty="0">
                <a:solidFill>
                  <a:srgbClr val="000000"/>
                </a:solidFill>
                <a:effectLst/>
                <a:latin typeface="adobe-garamond-pro"/>
              </a:rPr>
              <a:t>.” </a:t>
            </a:r>
          </a:p>
          <a:p>
            <a:pPr algn="l"/>
            <a:r>
              <a:rPr lang="en-US" b="0" i="0" dirty="0">
                <a:solidFill>
                  <a:srgbClr val="000000"/>
                </a:solidFill>
                <a:effectLst/>
                <a:latin typeface="adobe-garamond-pro"/>
              </a:rPr>
              <a:t>Documenting the Now (aka </a:t>
            </a:r>
            <a:r>
              <a:rPr lang="en-US" b="0" i="0" dirty="0" err="1">
                <a:solidFill>
                  <a:srgbClr val="000000"/>
                </a:solidFill>
                <a:effectLst/>
                <a:latin typeface="adobe-garamond-pro"/>
              </a:rPr>
              <a:t>DocNow</a:t>
            </a:r>
            <a:r>
              <a:rPr lang="en-US" b="0" i="0" dirty="0">
                <a:solidFill>
                  <a:srgbClr val="000000"/>
                </a:solidFill>
                <a:effectLst/>
                <a:latin typeface="adobe-garamond-pro"/>
              </a:rPr>
              <a:t>) develops open-source tools, and community-centered practices that support the ethical collection, use, and preservation of publicly available content shared on the web and social media. </a:t>
            </a:r>
            <a:r>
              <a:rPr lang="en-US" b="0" i="0" dirty="0" err="1">
                <a:solidFill>
                  <a:srgbClr val="000000"/>
                </a:solidFill>
                <a:effectLst/>
                <a:latin typeface="adobe-garamond-pro"/>
              </a:rPr>
              <a:t>DocNow</a:t>
            </a:r>
            <a:r>
              <a:rPr lang="en-US" b="0" i="0" dirty="0">
                <a:solidFill>
                  <a:srgbClr val="000000"/>
                </a:solidFill>
                <a:effectLst/>
                <a:latin typeface="adobe-garamond-pro"/>
              </a:rPr>
              <a:t> currently advertises five preservation tools on its website: 1) </a:t>
            </a:r>
            <a:r>
              <a:rPr lang="en-US" b="0" i="0" dirty="0" err="1">
                <a:solidFill>
                  <a:srgbClr val="000000"/>
                </a:solidFill>
                <a:effectLst/>
                <a:latin typeface="adobe-garamond-pro"/>
              </a:rPr>
              <a:t>DocNow</a:t>
            </a:r>
            <a:r>
              <a:rPr lang="en-US" b="0" i="0" dirty="0">
                <a:solidFill>
                  <a:srgbClr val="000000"/>
                </a:solidFill>
                <a:effectLst/>
                <a:latin typeface="adobe-garamond-pro"/>
              </a:rPr>
              <a:t>, a tool for appraising, collecting, and gathering consent for Twitter content; 2) </a:t>
            </a:r>
            <a:r>
              <a:rPr lang="en-US" b="0" i="0" dirty="0" err="1">
                <a:solidFill>
                  <a:srgbClr val="000000"/>
                </a:solidFill>
                <a:effectLst/>
                <a:latin typeface="adobe-garamond-pro"/>
              </a:rPr>
              <a:t>twarc</a:t>
            </a:r>
            <a:r>
              <a:rPr lang="en-US" b="0" i="0" dirty="0">
                <a:solidFill>
                  <a:srgbClr val="000000"/>
                </a:solidFill>
                <a:effectLst/>
                <a:latin typeface="adobe-garamond-pro"/>
              </a:rPr>
              <a:t>, a command line tool and Python library for collecting tweet data from Twitter's official API; 3) Hydrator, a desktop application for turning Tweet ID datasets back into tweet data to use in your research; 4) Social Humans, a label system for social media content; and 5) The Catalog, a community-sourced clearinghouse for tweet identifier datasets.</a:t>
            </a:r>
          </a:p>
          <a:p>
            <a:pPr algn="l"/>
            <a:r>
              <a:rPr lang="en-US" b="1" i="0" cap="all" dirty="0">
                <a:solidFill>
                  <a:srgbClr val="000000"/>
                </a:solidFill>
                <a:effectLst/>
                <a:latin typeface="proxima-nova"/>
              </a:rPr>
              <a:t>YOUTUBE</a:t>
            </a:r>
          </a:p>
          <a:p>
            <a:pPr algn="l"/>
            <a:r>
              <a:rPr lang="en-US" b="0" i="0" dirty="0">
                <a:solidFill>
                  <a:srgbClr val="000000"/>
                </a:solidFill>
                <a:effectLst/>
                <a:latin typeface="adobe-garamond-pro"/>
              </a:rPr>
              <a:t> “</a:t>
            </a:r>
            <a:r>
              <a:rPr lang="en-US" b="0" i="0" dirty="0">
                <a:solidFill>
                  <a:srgbClr val="000000"/>
                </a:solidFill>
                <a:effectLst/>
                <a:latin typeface="adobe-garamond-pro"/>
                <a:hlinkClick r:id="rId4"/>
              </a:rPr>
              <a:t>Team Digital Preservation</a:t>
            </a:r>
            <a:r>
              <a:rPr lang="en-US" b="0" i="0" dirty="0">
                <a:solidFill>
                  <a:srgbClr val="000000"/>
                </a:solidFill>
                <a:effectLst/>
                <a:latin typeface="adobe-garamond-pro"/>
              </a:rPr>
              <a:t>,” Digital Preservation Europe </a:t>
            </a:r>
            <a:r>
              <a:rPr lang="en-US" b="0" i="0" dirty="0" err="1">
                <a:solidFill>
                  <a:srgbClr val="000000"/>
                </a:solidFill>
                <a:effectLst/>
                <a:latin typeface="adobe-garamond-pro"/>
              </a:rPr>
              <a:t>Youtube</a:t>
            </a:r>
            <a:r>
              <a:rPr lang="en-US" b="0" i="0" dirty="0">
                <a:solidFill>
                  <a:srgbClr val="000000"/>
                </a:solidFill>
                <a:effectLst/>
                <a:latin typeface="adobe-garamond-pro"/>
              </a:rPr>
              <a:t> Channel, 2013. </a:t>
            </a:r>
          </a:p>
          <a:p>
            <a:pPr algn="l"/>
            <a:r>
              <a:rPr lang="en-US" b="0" i="0" dirty="0">
                <a:solidFill>
                  <a:srgbClr val="000000"/>
                </a:solidFill>
                <a:effectLst/>
                <a:latin typeface="adobe-garamond-pro"/>
              </a:rPr>
              <a:t>Created by Digital Preservation Europe, these 2D animated videos aim to humorously educate people about the basic concepts surrounding digital preservation.</a:t>
            </a:r>
          </a:p>
          <a:p>
            <a:pPr algn="l"/>
            <a:r>
              <a:rPr lang="en-US" b="0" i="0" dirty="0">
                <a:solidFill>
                  <a:srgbClr val="000000"/>
                </a:solidFill>
                <a:effectLst/>
                <a:latin typeface="adobe-garamond-pro"/>
              </a:rPr>
              <a:t>“</a:t>
            </a:r>
            <a:r>
              <a:rPr lang="en-US" b="0" i="0" dirty="0">
                <a:solidFill>
                  <a:srgbClr val="000000"/>
                </a:solidFill>
                <a:effectLst/>
                <a:latin typeface="adobe-garamond-pro"/>
                <a:hlinkClick r:id="rId5"/>
              </a:rPr>
              <a:t>Digital Preservation</a:t>
            </a:r>
            <a:r>
              <a:rPr lang="en-US" b="0" i="0" dirty="0">
                <a:solidFill>
                  <a:srgbClr val="000000"/>
                </a:solidFill>
                <a:effectLst/>
                <a:latin typeface="adobe-garamond-pro"/>
              </a:rPr>
              <a:t>,” North Carolina State Library </a:t>
            </a:r>
            <a:r>
              <a:rPr lang="en-US" b="0" i="0" dirty="0" err="1">
                <a:solidFill>
                  <a:srgbClr val="000000"/>
                </a:solidFill>
                <a:effectLst/>
                <a:latin typeface="adobe-garamond-pro"/>
              </a:rPr>
              <a:t>Youtube</a:t>
            </a:r>
            <a:r>
              <a:rPr lang="en-US" b="0" i="0" dirty="0">
                <a:solidFill>
                  <a:srgbClr val="000000"/>
                </a:solidFill>
                <a:effectLst/>
                <a:latin typeface="adobe-garamond-pro"/>
              </a:rPr>
              <a:t> Channel.</a:t>
            </a:r>
          </a:p>
          <a:p>
            <a:pPr algn="l"/>
            <a:r>
              <a:rPr lang="en-US" b="0" i="0" dirty="0">
                <a:solidFill>
                  <a:srgbClr val="000000"/>
                </a:solidFill>
                <a:effectLst/>
                <a:latin typeface="adobe-garamond-pro"/>
              </a:rPr>
              <a:t> A series of short video tutorials by the North Carolina State Library. The videos cover specific topics such as file naming conventions, digital storage, and verifying the authenticity of digital files.</a:t>
            </a:r>
          </a:p>
          <a:p>
            <a:pPr algn="l"/>
            <a:r>
              <a:rPr lang="en-US" b="0" i="0" dirty="0">
                <a:solidFill>
                  <a:srgbClr val="000000"/>
                </a:solidFill>
                <a:effectLst/>
                <a:latin typeface="adobe-garamond-pro"/>
              </a:rPr>
              <a:t> </a:t>
            </a:r>
          </a:p>
          <a:p>
            <a:pPr algn="l"/>
            <a:r>
              <a:rPr lang="en-US" b="0" i="0" dirty="0">
                <a:solidFill>
                  <a:srgbClr val="000000"/>
                </a:solidFill>
                <a:effectLst/>
                <a:latin typeface="adobe-garamond-pro"/>
              </a:rPr>
              <a:t>T. Webre and J. Sheldon, “</a:t>
            </a:r>
            <a:r>
              <a:rPr lang="en-US" b="0" i="0" dirty="0">
                <a:solidFill>
                  <a:srgbClr val="000000"/>
                </a:solidFill>
                <a:effectLst/>
                <a:latin typeface="adobe-garamond-pro"/>
                <a:hlinkClick r:id="rId6"/>
              </a:rPr>
              <a:t>Snow Byte &amp; the Seven Formats: A Digital Preservation Fairy Tale</a:t>
            </a:r>
            <a:r>
              <a:rPr lang="en-US" b="0" i="0" dirty="0">
                <a:solidFill>
                  <a:srgbClr val="000000"/>
                </a:solidFill>
                <a:effectLst/>
                <a:latin typeface="adobe-garamond-pro"/>
              </a:rPr>
              <a:t>,” Library of Congress, 2013. </a:t>
            </a:r>
          </a:p>
          <a:p>
            <a:pPr algn="l"/>
            <a:r>
              <a:rPr lang="en-US" b="0" i="0" dirty="0">
                <a:solidFill>
                  <a:srgbClr val="000000"/>
                </a:solidFill>
                <a:effectLst/>
                <a:latin typeface="adobe-garamond-pro"/>
              </a:rPr>
              <a:t> This educational video by the Library of Congress is similar to those by Digital Preservation Europe. The video explains the problem of the obsolescence of digital information through a 2-D animated re-telling of the fairy tale of Snow White and the Seven Dwarfs.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58</a:t>
            </a:fld>
            <a:endParaRPr lang="en-US"/>
          </a:p>
        </p:txBody>
      </p:sp>
    </p:spTree>
    <p:extLst>
      <p:ext uri="{BB962C8B-B14F-4D97-AF65-F5344CB8AC3E}">
        <p14:creationId xmlns:p14="http://schemas.microsoft.com/office/powerpoint/2010/main" val="2698422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The question of your discharge may also affect the benefits your relatives have access to. So, whether your family has records about your service is important too, especially if you were to die in the line of duty. Your records can make the difference in ensuring that your loved ones are deemed eligible for benefits such as healthcare and education.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In the end, it is up to you as a service member to prove your eligibility through your records. Granted, the most common form you may use is the DD-214, but other forms may come in handy such as copies of your enlistment contract, commissioning documents, medical records, and your official military personnel files, among others. All of this is to say that your records matter. A lot.</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Take a moment and think through the types of benefits that you care the most about. What are the eligibility criteria? What records do you need to prove your eligibility? How many of those records do you have? Where do you keep those records?</a:t>
            </a:r>
          </a:p>
        </p:txBody>
      </p:sp>
      <p:sp>
        <p:nvSpPr>
          <p:cNvPr id="4" name="Slide Number Placeholder 3"/>
          <p:cNvSpPr>
            <a:spLocks noGrp="1"/>
          </p:cNvSpPr>
          <p:nvPr>
            <p:ph type="sldNum" sz="quarter" idx="5"/>
          </p:nvPr>
        </p:nvSpPr>
        <p:spPr/>
        <p:txBody>
          <a:bodyPr/>
          <a:lstStyle/>
          <a:p>
            <a:fld id="{873646E2-A4D2-5D48-8ACD-8B409122B134}" type="slidenum">
              <a:rPr lang="en-US" smtClean="0"/>
              <a:t>7</a:t>
            </a:fld>
            <a:endParaRPr lang="en-US"/>
          </a:p>
        </p:txBody>
      </p:sp>
    </p:spTree>
    <p:extLst>
      <p:ext uri="{BB962C8B-B14F-4D97-AF65-F5344CB8AC3E}">
        <p14:creationId xmlns:p14="http://schemas.microsoft.com/office/powerpoint/2010/main" val="4247432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Preserving the memories of your time in service serves many different purposes including personal documentation and legacy materials for your family and friends. Another important potential role would be sharing your experiences with others in the community now and in the future. Archives and museums provide an important service as educators, research centers, and preservation specialists.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Formally, archives are organizations that collect the records of individuals, families, or other organizations. Archival organizations preserve and maintain the records they collect, provide access to the records to researchers, and use the records for educational and outreach purposes. There are many different types of archives including an organization or institutional (such as the Coca-Cola archives or university archives), those focused on particular regions (such as local or state historical societies), and those with a particular collecting area (such as civil rights archives or military archives).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Most people are more familiar with museums than archives through their public exhibits and educational events. Like archives, museums collect, preserve, and provide access to materials. Where archives tend to focus on physical or digital records, museums collect artifacts and objects and provide curatorial context for the objects. Many museums also include research centers and archives within their organizations as well. </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59</a:t>
            </a:fld>
            <a:endParaRPr lang="en-US"/>
          </a:p>
        </p:txBody>
      </p:sp>
    </p:spTree>
    <p:extLst>
      <p:ext uri="{BB962C8B-B14F-4D97-AF65-F5344CB8AC3E}">
        <p14:creationId xmlns:p14="http://schemas.microsoft.com/office/powerpoint/2010/main" val="3709649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000000"/>
                </a:solidFill>
                <a:effectLst/>
                <a:latin typeface="proxima-nova"/>
              </a:rPr>
              <a:t>LOCATING AND DONATING YOUR RECORDS TO AN ARCHIVE OR MUSEUM</a:t>
            </a:r>
          </a:p>
          <a:p>
            <a:pPr algn="l"/>
            <a:r>
              <a:rPr lang="en-US" b="0" i="0" dirty="0">
                <a:solidFill>
                  <a:srgbClr val="000000"/>
                </a:solidFill>
                <a:effectLst/>
                <a:latin typeface="adobe-garamond-pro"/>
              </a:rPr>
              <a:t>If you would like to donate your collection to an archive or museum, there are a series of steps you should take. First, you should identify which archive or museum you would like to approach. Museums and archives adhere to their specific missions and policies to determine which materials they collect. You should take a look at several options to figure out which might be the best fit. You might have an existing connection to a repository or visited a particular local or regional museum or archive that you enjoyed in the past. You can also search online for potential repositories as well.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Once you’ve identified a few candidates, take a look at their existing collections. Visit the repositories in person or online. You can then call or email the archives or museum to discuss donating your materials. Sometimes the archivist or curator might want to visit you at home to look at the materials, other times they may simply desire a phone or onsite conversation at the institution. Once they speak with you and do any preliminary visits, the archivist or curator will determine if the collection is a good fit for their institution. This determination will be based on how well the collection meets the needs of their existing collecting scope and mission and if they have the resources required to preserve and maintain the collection. If they decide to move forward, great! If not, please do not get discouraged or think it means that your records are unimportant. You may ask for suggestions for other institutions to consider and/or try somewhere else.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Assuming the institution would like to proceed with the donation, the next step would be the formal transfer of ownership. While some organizations will allow for long-term loans of materials in lieu of ownership transfer, this is discouraged by the professional community as it limits the use of the materials. However, most repositories will discuss potential access restrictions to collections as a whole or in part. Access restrictions are often placed on materials that could have sensitive information or to protect third party privacy. Typically, such restrictions are for a given period of time, such as 15, 20, or 30 years. These restrictions are negotiated as part of the transfer of ownership process. Once you and the repository are in agreement, you will sign a Deed of Gift to complete the transfer.</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Following the donation, your collection will be processed by the archives or museum. The processing will include cataloging and describing the materials, creating records and finding aids, applying any conservation treatments, and moving the items into storage or exhibition. Please note that only a small percent of a museum’s holdings are on display at a given time—however, the rest are available to researchers in person (and online for digital materials). For archives, items may be included in special exhibits or educational events. </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60</a:t>
            </a:fld>
            <a:endParaRPr lang="en-US"/>
          </a:p>
        </p:txBody>
      </p:sp>
    </p:spTree>
    <p:extLst>
      <p:ext uri="{BB962C8B-B14F-4D97-AF65-F5344CB8AC3E}">
        <p14:creationId xmlns:p14="http://schemas.microsoft.com/office/powerpoint/2010/main" val="4155137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If you need more help with this process, feel free to reach out to a professional archivist or museum curator. They will be happy to speak with you about how to identify and approach repositories. You can also reach out to professional associations of archivists and museum professionals. They may help you locate an organization you can work with.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Finally, veterans’ associations provide services for veterans, which may also rely on as a starting point in your preservation journey. Here is a list of starting points for you:</a:t>
            </a:r>
          </a:p>
          <a:p>
            <a:pPr algn="l"/>
            <a:endParaRPr lang="en-US" b="1" i="0" cap="all" dirty="0">
              <a:solidFill>
                <a:srgbClr val="000000"/>
              </a:solidFill>
              <a:effectLst/>
              <a:latin typeface="proxima-nova"/>
            </a:endParaRPr>
          </a:p>
          <a:p>
            <a:pPr algn="l"/>
            <a:r>
              <a:rPr lang="en-US" b="1" i="0" cap="all" dirty="0">
                <a:solidFill>
                  <a:srgbClr val="000000"/>
                </a:solidFill>
                <a:effectLst/>
                <a:latin typeface="proxima-nova"/>
              </a:rPr>
              <a:t>MILITARY-ORIENTED GALLERIES, LIBRARIES, ARCHIVES, &amp; MUSEUMS</a:t>
            </a:r>
          </a:p>
          <a:p>
            <a:pPr algn="l"/>
            <a:r>
              <a:rPr lang="en-US" b="0" i="0" dirty="0">
                <a:solidFill>
                  <a:srgbClr val="000000"/>
                </a:solidFill>
                <a:effectLst/>
                <a:latin typeface="adobe-garamond-pro"/>
              </a:rPr>
              <a:t>There are an array of military-specific or military-related GLAMs in the United States. The following section highlights some of them, but should not be considered a comprehensive list.</a:t>
            </a:r>
          </a:p>
          <a:p>
            <a:endParaRPr lang="en-US" dirty="0"/>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United States Veterans’ Artists Alliance </a:t>
            </a:r>
            <a:r>
              <a:rPr lang="en-US" sz="1200" dirty="0">
                <a:effectLst/>
                <a:latin typeface="Calibri" panose="020F0502020204030204" pitchFamily="34" charset="0"/>
                <a:ea typeface="Calibri" panose="020F0502020204030204" pitchFamily="34" charset="0"/>
                <a:cs typeface="Times New Roman" panose="02020603050405020304" pitchFamily="18" charset="0"/>
              </a:rPr>
              <a:t>(USVAA) is an award-winning, multi-disciplinary non-profit arts organization, founded in 2004 by military veterans and artists. USVAA provides opportunities for veterans in the arts by highlighting the work of veterans in the arts, humanities and entertainment industry along with the contributions veterans have made to the rich cultural history of our nation since the Revolutionary War.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Additionally, USVAA networks with veterans, artists, supportive individuals and organizations within the arts and veterans’ communities to find funding and support for individual artistic projects in theater, film, television, the visual/fine arts and a wide variety of crafts.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Where possible, USVAA strives – as spokespersons in the veteran’s community and in our endeavors as artists – to address issues of concern to veterans and their families via artistic endeavors and platforms. These issues include the transition from military to civilian life, education, employment, the effects of wartime and military service injuries such as PTSD, TBI and Military Sexual Trauma (MST) and homelessness among veterans.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National Veterans Art Museum </a:t>
            </a:r>
            <a:r>
              <a:rPr lang="en-US" sz="1200" dirty="0">
                <a:effectLst/>
                <a:latin typeface="Calibri" panose="020F0502020204030204" pitchFamily="34" charset="0"/>
                <a:ea typeface="Calibri" panose="020F0502020204030204" pitchFamily="34" charset="0"/>
                <a:cs typeface="Times New Roman" panose="02020603050405020304" pitchFamily="18" charset="0"/>
              </a:rPr>
              <a:t>is dedicated to presenting art inspired from military service and combat by artists who are military veterans. Its subject matter is broad and often focused on the impact of military conflict, especially that which is directly experienced by fighters, service members, and civilians. NVAM collects art from all the branches of the military, and from artists who have seen war, military conflicts, and peacekeeping missions.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artists’ work in their collection is primarily from US-based artists, but includes works from artists around the world. Their collection focuses on works that show combat veteran art that engages all audiences to think about the impact of conflict on our society, community and nation. The majority of the NVAM collection is contemporary, covering WWII, the Korean War, the Vietnam War through to the present day. They continue to expand our collection as the history of veteran art extends far beyond the works currently in their collection.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NVAM is a national museum with an extensive collection of over 2,500 artworks. Their permanent collection is on display on a rotating basis in Chicago, IL, USA, and pieces of our collection are regularly on display in special exhibitions around the world.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Navy Art Collection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collects, documents, preserves and exhibits art that is significant to the history of the Navy for both the public and service personnel. This includes over 20,000 paintings, prints, drawings, and engravings consisting of naval ships, personnel, and actions from all eras of U.S. naval history. Highlights include the Combat Art Program, which features events from World War II, the Korean War, the Vietnam War, Desert Shield/Storm, and Operation Iraqi Freedom/Enduring Freedom.</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Special Exhibition Gallery </a:t>
            </a:r>
            <a:r>
              <a:rPr lang="en-US" sz="1200" dirty="0">
                <a:effectLst/>
                <a:latin typeface="Calibri" panose="020F0502020204030204" pitchFamily="34" charset="0"/>
                <a:ea typeface="Calibri" panose="020F0502020204030204" pitchFamily="34" charset="0"/>
                <a:cs typeface="Times New Roman" panose="02020603050405020304" pitchFamily="18" charset="0"/>
              </a:rPr>
              <a:t>currently houses two separate exhibits. "The Art of Soldiering" showcases highlights from the U.S. Army Art Collection and depicts the experiences of the American Soldier from the Civil War to the present through art produced on the front lines.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63</a:t>
            </a:fld>
            <a:endParaRPr lang="en-US"/>
          </a:p>
        </p:txBody>
      </p:sp>
    </p:spTree>
    <p:extLst>
      <p:ext uri="{BB962C8B-B14F-4D97-AF65-F5344CB8AC3E}">
        <p14:creationId xmlns:p14="http://schemas.microsoft.com/office/powerpoint/2010/main" val="2824821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ARCHIVES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National Archives and Records Administration (NARA) offers collections for researchers based on the main military conflicts the U.S. has been involved in since the revolutionary war. In addition, through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NARA’s Military Personnel Records Center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federal government also serves active service members and veterans interested in obtaining copies of their own records of service.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most local and state archives will also include military-specific collections. Many of these archives are included in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SAA Military Archives Section’s Directory of Military Archival Collections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Betty H. Carter Women Veterans Historical Project</a:t>
            </a:r>
            <a:r>
              <a:rPr lang="en-US" sz="1800" dirty="0">
                <a:effectLst/>
                <a:latin typeface="Calibri" panose="020F0502020204030204" pitchFamily="34" charset="0"/>
                <a:ea typeface="Calibri" panose="020F0502020204030204" pitchFamily="34" charset="0"/>
                <a:cs typeface="Times New Roman" panose="02020603050405020304" pitchFamily="18" charset="0"/>
              </a:rPr>
              <a:t> (WVHP) documents the contributions of women of all branches of the United States military and the American Red Cross since World War I. The WVHP includes a wide range of source material including oral histories, photographs, letters, diaries, scrapbooks, uniforms, and posters, as well as published works.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Congressional Medal of Honor Society</a:t>
            </a:r>
            <a:r>
              <a:rPr lang="en-US" sz="1800" dirty="0">
                <a:effectLst/>
                <a:latin typeface="Calibri" panose="020F0502020204030204" pitchFamily="34" charset="0"/>
                <a:ea typeface="Calibri" panose="020F0502020204030204" pitchFamily="34" charset="0"/>
                <a:cs typeface="Times New Roman" panose="02020603050405020304" pitchFamily="18" charset="0"/>
              </a:rPr>
              <a:t> includes historical and research collections that focus on Medal of Honor history and the recipients of the Medal of Honor across all military branches; collections include oral histories, research material, correspondence, photographs, and ephemera.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Naval Historical Collection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(NHC) is the depository for College archives, manuscripts, oral histories, and special collections relating to the history of naval warfare and the history of the Navy in Narragansett Bay. Established in 1969 and located in Mahan Hall, the NHC's primary source material are of interest to naval historians, scholars, and students of American military and diplomatic history, Naval War College students, faculty and staff, and the general public.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New Mexico Military Institute Archives</a:t>
            </a:r>
            <a:r>
              <a:rPr lang="en-US" sz="1800" dirty="0">
                <a:effectLst/>
                <a:latin typeface="Calibri" panose="020F0502020204030204" pitchFamily="34" charset="0"/>
                <a:ea typeface="Calibri" panose="020F0502020204030204" pitchFamily="34" charset="0"/>
                <a:cs typeface="Times New Roman" panose="02020603050405020304" pitchFamily="18" charset="0"/>
              </a:rPr>
              <a:t> collects records (paper, visual, and electronic), papers and manuscripts, publications, and other historical materials documenting the intellectual, cultural, administrative, and social life of the New Mexico Military Institute from 1891 to the present. The Archives serve as the principal repository for the institutional records of NMMI.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Center for American War Letters Archives </a:t>
            </a:r>
            <a:r>
              <a:rPr lang="en-US" sz="1800" dirty="0">
                <a:effectLst/>
                <a:latin typeface="Calibri" panose="020F0502020204030204" pitchFamily="34" charset="0"/>
                <a:ea typeface="Calibri" panose="020F0502020204030204" pitchFamily="34" charset="0"/>
                <a:cs typeface="Times New Roman" panose="02020603050405020304" pitchFamily="18" charset="0"/>
              </a:rPr>
              <a:t>actively preserves and promotes the research of original correspondence and other materials from all American conflicts; from the American War for Independence through the present day. This includes letters, postcards, V-Mail, and email, or any other medium upon which correspondence was kept, as well as supplementary materials including photographs, ephemera, or realia sent to or from American service members, their families, and all those involved in American conflicts at home or abroad. Also found in the collection are materials not sent but collected during wartime; including journals and diaries, newspaper clippings and scrapbooks, as well as alternate forms of media including audio and video recording.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SAA Military Archives Section’s Directory of Military Archival Collections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460705-0EBC-4479-B956-EC5288300EC5}" type="slidenum">
              <a:rPr lang="en-US" smtClean="0"/>
              <a:t>64</a:t>
            </a:fld>
            <a:endParaRPr lang="en-US"/>
          </a:p>
        </p:txBody>
      </p:sp>
    </p:spTree>
    <p:extLst>
      <p:ext uri="{BB962C8B-B14F-4D97-AF65-F5344CB8AC3E}">
        <p14:creationId xmlns:p14="http://schemas.microsoft.com/office/powerpoint/2010/main" val="1016460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LIBRARIES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Active service members also have access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Morale, Welfare, and Recreation Digital Libraries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(MWR). MWR libraries are funded by the Department of Defense (DOD) and offer 24/7 access to free materials such as e-books and audiobooks. MWR libraries are run at the level of military bases and function similarly to public libraries for active service members. These libraries also serve military spouses and children and have therefore have collections tailored for adults, teens, and children. You can access a complete directory of all MWR library locations by branch on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DoD MWR Libraries website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military academies such as West Point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https://usma.libguides.com/</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Naval Academy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https://www.usna.edu/Library/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Air Force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https://www.usafa.edu/facilities/library/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Coast Guard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https://www.uscga.edu/library/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libraries devoted to their students, and function similarly to academic libraries with an emphasis on the military arts. The federal government also has the Pentagon Library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https://www.whs.mil/library/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 governmental institution serving public officials from the Secretary of Defense, Joint Chiefs of Staff, and the Military Departments located at the Pentagon.</a:t>
            </a:r>
          </a:p>
          <a:p>
            <a:endParaRPr lang="en-US" dirty="0"/>
          </a:p>
        </p:txBody>
      </p:sp>
      <p:sp>
        <p:nvSpPr>
          <p:cNvPr id="4" name="Slide Number Placeholder 3"/>
          <p:cNvSpPr>
            <a:spLocks noGrp="1"/>
          </p:cNvSpPr>
          <p:nvPr>
            <p:ph type="sldNum" sz="quarter" idx="5"/>
          </p:nvPr>
        </p:nvSpPr>
        <p:spPr/>
        <p:txBody>
          <a:bodyPr/>
          <a:lstStyle/>
          <a:p>
            <a:fld id="{E0460705-0EBC-4479-B956-EC5288300EC5}" type="slidenum">
              <a:rPr lang="en-US" smtClean="0"/>
              <a:t>65</a:t>
            </a:fld>
            <a:endParaRPr lang="en-US"/>
          </a:p>
        </p:txBody>
      </p:sp>
    </p:spTree>
    <p:extLst>
      <p:ext uri="{BB962C8B-B14F-4D97-AF65-F5344CB8AC3E}">
        <p14:creationId xmlns:p14="http://schemas.microsoft.com/office/powerpoint/2010/main" val="4224674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MUSEUMS &amp; MEMORIAL SITES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the most common museums and memorial sites include the Military Women’s Memorial in Arlington (VA), the National World War II Museum in New Orleans (LA), and the National Museum of the US Army in Fort Belvoir (VA). We offer a brief list of some of the most well-known military museums in the U.S. Most of these museums are privately run. Bear in mind, however, that there are many other museums and memorial sites devoted to military affairs. Additionally, many military museums also include libraries and archival collections. We encourage you to reach out to your local VA office or Veterans Association for pointers to other Museums and Memorial Sites in your State.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Military Women’s Memorial </a:t>
            </a:r>
            <a:r>
              <a:rPr lang="en-US" sz="1800" dirty="0">
                <a:effectLst/>
                <a:latin typeface="Calibri" panose="020F0502020204030204" pitchFamily="34" charset="0"/>
                <a:ea typeface="Calibri" panose="020F0502020204030204" pitchFamily="34" charset="0"/>
                <a:cs typeface="Times New Roman" panose="02020603050405020304" pitchFamily="18" charset="0"/>
              </a:rPr>
              <a:t>“honors and tells the stories of women, past and present, who serve our nation.” Its vision is to become “the leading memorial and education center honoring women’s contributions to the service of our nation.” “As the only historical repository documenting all military women’s service, we educate and inspire through innovative and interactive exhibitions, our world-class collections, and engaging programs and events for all generations. We honor the commitment, contributions and experiences of every woman who serves in, or with, the Armed Forces.”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National World War II Museum </a:t>
            </a:r>
            <a:r>
              <a:rPr lang="en-US" sz="1800" dirty="0">
                <a:effectLst/>
                <a:latin typeface="Calibri" panose="020F0502020204030204" pitchFamily="34" charset="0"/>
                <a:ea typeface="Calibri" panose="020F0502020204030204" pitchFamily="34" charset="0"/>
                <a:cs typeface="Times New Roman" panose="02020603050405020304" pitchFamily="18" charset="0"/>
              </a:rPr>
              <a:t>tells the story of the American experience in World War II—why it was fought, how it was won, and what it means today. The Museum also includes a research library and archives.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National Museum of the US Army </a:t>
            </a:r>
            <a:r>
              <a:rPr lang="en-US" sz="1800" dirty="0">
                <a:effectLst/>
                <a:latin typeface="Calibri" panose="020F0502020204030204" pitchFamily="34" charset="0"/>
                <a:ea typeface="Calibri" panose="020F0502020204030204" pitchFamily="34" charset="0"/>
                <a:cs typeface="Times New Roman" panose="02020603050405020304" pitchFamily="18" charset="0"/>
              </a:rPr>
              <a:t>celebrates over 245 years of Army history and honors our nation’s soldiers—past, present, and future—the regular Army, the Army Reserve, and the Army National Guard.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National Museum of the Marine Corps</a:t>
            </a:r>
            <a:r>
              <a:rPr lang="en-US" sz="1800" dirty="0">
                <a:effectLst/>
                <a:latin typeface="Calibri" panose="020F0502020204030204" pitchFamily="34" charset="0"/>
                <a:ea typeface="Calibri" panose="020F0502020204030204" pitchFamily="34" charset="0"/>
                <a:cs typeface="Times New Roman" panose="02020603050405020304" pitchFamily="18" charset="0"/>
              </a:rPr>
              <a:t>, under the command of Marine Corps University, preserves and exhibits the material history of the U.S. Marine Corps; honors the commitment, accomplishments, and sacrifices of Marines; supports recruitment, training, education, and retention of Marines; and provides the public with a readily accessible platform for the exploration of Marine Corps history.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 National Museum of the U.S. Air Force</a:t>
            </a:r>
            <a:r>
              <a:rPr lang="en-US" sz="1800" dirty="0">
                <a:effectLst/>
                <a:latin typeface="Calibri" panose="020F0502020204030204" pitchFamily="34" charset="0"/>
                <a:ea typeface="Calibri" panose="020F0502020204030204" pitchFamily="34" charset="0"/>
                <a:cs typeface="Times New Roman" panose="02020603050405020304" pitchFamily="18" charset="0"/>
              </a:rPr>
              <a:t> galleries present military aviation history, boasting more than 350 aerospace vehicles and missiles on display -- many rare and one-of-a-kind -- along with thousands of historical items and powerful sensory exhibits that bring history to life and connect the Wright brothers' legacy with today's stealth and precision technology.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National Museum of the U.S. Navy</a:t>
            </a:r>
            <a:r>
              <a:rPr lang="en-US" sz="1800" dirty="0">
                <a:effectLst/>
                <a:latin typeface="Calibri" panose="020F0502020204030204" pitchFamily="34" charset="0"/>
                <a:ea typeface="Calibri" panose="020F0502020204030204" pitchFamily="34" charset="0"/>
                <a:cs typeface="Times New Roman" panose="02020603050405020304" pitchFamily="18" charset="0"/>
              </a:rPr>
              <a:t> collects, preserves, displays, and interprets historic naval artifacts and artwork to inform, educate, and inspire naval personnel and the general public.</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National Coast Guard Museum</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currently being built.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American Battle Monuments Commission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operates and maintains 26 permanent American military cemeteries and 32 federal memorials, monuments, and markers, which are located in 17 foreign countries, the U.S. Commonwealth of the Northern Mariana Islands, and the British Dependency of Gibraltar; four of the memorials are located within the United States. These cemeteries and memorials, most of which commemorate the service and sacrifice of Americans who served in World War I and World War II, are among the most beautiful and meticulously maintained shrines in the world.</a:t>
            </a:r>
          </a:p>
          <a:p>
            <a:endParaRPr lang="en-US" dirty="0"/>
          </a:p>
        </p:txBody>
      </p:sp>
      <p:sp>
        <p:nvSpPr>
          <p:cNvPr id="4" name="Slide Number Placeholder 3"/>
          <p:cNvSpPr>
            <a:spLocks noGrp="1"/>
          </p:cNvSpPr>
          <p:nvPr>
            <p:ph type="sldNum" sz="quarter" idx="5"/>
          </p:nvPr>
        </p:nvSpPr>
        <p:spPr/>
        <p:txBody>
          <a:bodyPr/>
          <a:lstStyle/>
          <a:p>
            <a:fld id="{E0460705-0EBC-4479-B956-EC5288300EC5}" type="slidenum">
              <a:rPr lang="en-US" smtClean="0"/>
              <a:t>66</a:t>
            </a:fld>
            <a:endParaRPr lang="en-US"/>
          </a:p>
        </p:txBody>
      </p:sp>
    </p:spTree>
    <p:extLst>
      <p:ext uri="{BB962C8B-B14F-4D97-AF65-F5344CB8AC3E}">
        <p14:creationId xmlns:p14="http://schemas.microsoft.com/office/powerpoint/2010/main" val="847698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u="sng" dirty="0">
                <a:solidFill>
                  <a:srgbClr val="000000"/>
                </a:solidFill>
                <a:effectLst/>
                <a:latin typeface="adobe-garamond-pro"/>
                <a:ea typeface="Times New Roman" panose="02020603050405020304" pitchFamily="18" charset="0"/>
                <a:hlinkClick r:id="rId3"/>
              </a:rPr>
              <a:t>The National Veterans Association</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The National Veterans Association (NVA) “an organization that provides legal assistance, housing, employment opportunities, business ownership, discharge upgrades, medical assistance, family outreach, and other pressing issues that stand as debilitating factors preventing veterans and their families from receiving the “quality care” deserved throughout mainstream society.”</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4"/>
              </a:rPr>
              <a:t>The American Legion</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The American Legion (TAL) is among the oldest veteran organizations in the US. Chartered by Congress in 1919 and comprised of veterans from The Great War, the AL aims “to enhance the well-being of America's veterans, their families, our military, and our communities by our devotion to mutual helpfulness.” Its vision is to mobilize veterans to strengthen the nation. TAL is committed to promoting patriotism and supporting veterans through local community programs. They operate over 10,000 posts and, as the largest VSO, they support over 2.3 million members. They are organized by Departments (states) and local districts (posts). A list of their locations and local leadership can be found </a:t>
            </a:r>
            <a:r>
              <a:rPr lang="en-US" sz="1800" u="sng" dirty="0">
                <a:solidFill>
                  <a:srgbClr val="000000"/>
                </a:solidFill>
                <a:effectLst/>
                <a:latin typeface="adobe-garamond-pro"/>
                <a:ea typeface="Times New Roman" panose="02020603050405020304" pitchFamily="18" charset="0"/>
                <a:hlinkClick r:id="rId5"/>
              </a:rPr>
              <a:t>here</a:t>
            </a:r>
            <a:r>
              <a:rPr lang="en-US" sz="1800" dirty="0">
                <a:solidFill>
                  <a:srgbClr val="000000"/>
                </a:solidFill>
                <a:effectLst/>
                <a:latin typeface="adobe-garamond-pro"/>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6"/>
              </a:rPr>
              <a:t>Service Women’s Action Network</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“The Service Women’s Action Network (SWAN) is the voice of women who have served or are currently serving in the military. We are a member-driven network dedicated to supporting, connecting, and advocating for the individual and collective needs of service women; past, present, and future. Through legislative advocacy and research, SWAN has played a major role in opening all military jobs to service women, holding sex offenders accountable in the military justice system, eliminating barriers to disability claims for those who have experienced military sexual trauma, and expanding access to a broad range of reproductive healthcare services for military women.”</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7"/>
              </a:rPr>
              <a:t>The American GI Forum</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The American GI Forum (AGIF) is a congressionally chartered Hispanic veterans’ organization. The AGIF is dedicated to addressing the problems of discrimination and inequities endured by Hispanic veterans after World War II. The organization has chapters throughout the United States. “The AGIF has been in the forefront in civil rights struggles, such as advocating for Hispanic Veterans Benefits, desegregation of schools, voter registration, fair judicial proceedings, and combating media stereotyping and distortions.”</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8"/>
              </a:rPr>
              <a:t>American Veterans</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American Veterans (AMVETS) is a congressionally chartered veterans’ organization representing the interests of 20 million veterans. AMVETS aims “to enhance and safeguard the entitlements for all American Veterans who have served honorably and to improve the quality of life for them, their families, and the communities where they live through leadership, advocacy and services.”</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9"/>
              </a:rPr>
              <a:t>Combat Veterans with PTSD</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Combat Veterans with PTSD strives “to ensure that all veterans with PTSD are treated equitably by reducing the stigma associated with the disorder. This is accomplished through empowerment and education directed at the general public.”</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10"/>
              </a:rPr>
              <a:t>Victories for Veterans</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Victories for Veterans (VV) is “dedicated to a single purpose: empowering veterans to lead high-quality lives with respect and dignity. We accomplish this by ensuring that veterans and their families can access the full range of benefits available to them; fighting for the interests of America’s injured heroes on Capitol Hill; and educating the public about the great sacrifices and needs of veterans transitioning back to civilian life.”</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11"/>
              </a:rPr>
              <a:t>Iraq and Afghanistan Veterans of America</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Iraq and Afghanistan Veterans of America (IAVA) is a community of more than 425,000 members who “use data and stories to catalyze needed, positive change for America’s veterans.” Their signature program, Quick Reaction Force, “helps veterans navigate the complex road map to quality free services.”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460705-0EBC-4479-B956-EC5288300EC5}" type="slidenum">
              <a:rPr lang="en-US" smtClean="0"/>
              <a:t>67</a:t>
            </a:fld>
            <a:endParaRPr lang="en-US"/>
          </a:p>
        </p:txBody>
      </p:sp>
    </p:spTree>
    <p:extLst>
      <p:ext uri="{BB962C8B-B14F-4D97-AF65-F5344CB8AC3E}">
        <p14:creationId xmlns:p14="http://schemas.microsoft.com/office/powerpoint/2010/main" val="147775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u="sng" dirty="0">
                <a:solidFill>
                  <a:srgbClr val="000000"/>
                </a:solidFill>
                <a:effectLst/>
                <a:latin typeface="adobe-garamond-pro"/>
                <a:ea typeface="Times New Roman" panose="02020603050405020304" pitchFamily="18" charset="0"/>
                <a:hlinkClick r:id="rId3"/>
              </a:rPr>
              <a:t>Iraq Veterans Against the War</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“Iraq Veterans Against the War (IVAW) was founded by Iraq war veterans in July 2004 at the annual convention of Veterans for Peace (VFP) in Boston to give a voice to the large number of active-duty service people and veterans who are against this war but are under various pressures to remain silent.” Their membership “includes recent veterans and active-duty servicemen and women from all branches of military service, National Guard members, and reservists who have served in the United States military since September 11, 2001.”</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4"/>
              </a:rPr>
              <a:t>Veterans of Foreign Wars</a:t>
            </a:r>
            <a:r>
              <a:rPr lang="en-US" sz="1800" i="1"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VFW’s mission is to foster camaraderie among United States veterans of overseas conflicts, serve veterans, the military and our communities, and advocate on behalf of all veterans. They operate over 4,000 posts throughout the country. A list of VFW locations can be found </a:t>
            </a:r>
            <a:r>
              <a:rPr lang="en-US" sz="1800" u="sng" dirty="0">
                <a:solidFill>
                  <a:srgbClr val="000000"/>
                </a:solidFill>
                <a:effectLst/>
                <a:latin typeface="adobe-garamond-pro"/>
                <a:ea typeface="Times New Roman" panose="02020603050405020304" pitchFamily="18" charset="0"/>
                <a:hlinkClick r:id="rId5"/>
              </a:rPr>
              <a:t>here</a:t>
            </a:r>
            <a:r>
              <a:rPr lang="en-US" sz="1800" dirty="0">
                <a:solidFill>
                  <a:srgbClr val="000000"/>
                </a:solidFill>
                <a:effectLst/>
                <a:latin typeface="adobe-garamond-pro"/>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6"/>
              </a:rPr>
              <a:t>Disabled American Veterans.</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DAV supports disabled veterans of all generations and their families by empowering them to lead high-quality lives with respect and dignity. In addition to disability claims support and their chapters, DAV provides more than 700,000 rides for veterans attending medical appointments. You can find the local DAV chapter </a:t>
            </a:r>
            <a:r>
              <a:rPr lang="en-US" sz="1800" u="sng" dirty="0">
                <a:solidFill>
                  <a:srgbClr val="000000"/>
                </a:solidFill>
                <a:effectLst/>
                <a:latin typeface="adobe-garamond-pro"/>
                <a:ea typeface="Times New Roman" panose="02020603050405020304" pitchFamily="18" charset="0"/>
                <a:hlinkClick r:id="rId7"/>
              </a:rPr>
              <a:t>here</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8"/>
              </a:rPr>
              <a:t>Paralyzed Veterans of America.</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PVA’s mission is to change lives and build brighter futures for seriously injured veterans. PVA is dedicated to veterans service, medical research and civil rights for people with disabilities. There are 72 National Service offices and 32 chapters that help empower veterans and they can be found </a:t>
            </a:r>
            <a:r>
              <a:rPr lang="en-US" sz="1800" u="sng" dirty="0">
                <a:solidFill>
                  <a:srgbClr val="000000"/>
                </a:solidFill>
                <a:effectLst/>
                <a:latin typeface="adobe-garamond-pro"/>
                <a:ea typeface="Times New Roman" panose="02020603050405020304" pitchFamily="18" charset="0"/>
                <a:hlinkClick r:id="rId9"/>
              </a:rPr>
              <a:t>here</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10"/>
              </a:rPr>
              <a:t>American Veterans</a:t>
            </a:r>
            <a:r>
              <a:rPr lang="en-US" sz="1800" i="1" dirty="0">
                <a:solidFill>
                  <a:srgbClr val="000000"/>
                </a:solidFill>
                <a:effectLst/>
                <a:latin typeface="adobe-garamond-pro"/>
                <a:ea typeface="Times New Roman" panose="02020603050405020304" pitchFamily="18" charset="0"/>
              </a:rPr>
              <a:t>.</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AMVETS’ mission is to enhance and safeguard the entitlements for all American Veterans who have served honorably and to improve the quality of life for them, their families, and the communities where they live through leadership, advocacy and services. They have over 1,400 locations throughout the country, which can be found </a:t>
            </a:r>
            <a:r>
              <a:rPr lang="en-US" sz="1800" u="sng" dirty="0">
                <a:solidFill>
                  <a:srgbClr val="000000"/>
                </a:solidFill>
                <a:effectLst/>
                <a:latin typeface="adobe-garamond-pro"/>
                <a:ea typeface="Times New Roman" panose="02020603050405020304" pitchFamily="18" charset="0"/>
                <a:hlinkClick r:id="rId11"/>
              </a:rPr>
              <a:t>here</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u="sng" dirty="0">
                <a:solidFill>
                  <a:srgbClr val="000000"/>
                </a:solidFill>
                <a:effectLst/>
                <a:latin typeface="adobe-garamond-pro"/>
                <a:ea typeface="Times New Roman" panose="02020603050405020304" pitchFamily="18" charset="0"/>
                <a:hlinkClick r:id="rId12"/>
              </a:rPr>
              <a:t>Vietnam Veterans of America</a:t>
            </a:r>
            <a:r>
              <a:rPr lang="en-US" sz="1800" i="1" dirty="0">
                <a:solidFill>
                  <a:srgbClr val="000000"/>
                </a:solidFill>
                <a:effectLst/>
                <a:latin typeface="adobe-garamond-pro"/>
                <a:ea typeface="Times New Roman" panose="02020603050405020304" pitchFamily="18" charset="0"/>
              </a:rPr>
              <a:t>.</a:t>
            </a:r>
            <a:r>
              <a:rPr lang="en-US" sz="1800" dirty="0">
                <a:solidFill>
                  <a:srgbClr val="000000"/>
                </a:solidFill>
                <a:effectLst/>
                <a:latin typeface="adobe-garamond-pro"/>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dobe-garamond-pro"/>
                <a:ea typeface="Times New Roman" panose="02020603050405020304" pitchFamily="18" charset="0"/>
              </a:rPr>
              <a:t>VVA’s goals are to support the full range of issues important to Vietnam veterans, to create a new identity for this generation of veterans, and to change public perception of Vietnam veterans. VVA’s motto is “Never again will one generation of veterans abandon another.” Their locations can be found </a:t>
            </a:r>
            <a:r>
              <a:rPr lang="en-US" sz="1800" u="sng" dirty="0">
                <a:solidFill>
                  <a:srgbClr val="000000"/>
                </a:solidFill>
                <a:effectLst/>
                <a:latin typeface="adobe-garamond-pro"/>
                <a:ea typeface="Times New Roman" panose="02020603050405020304" pitchFamily="18" charset="0"/>
                <a:hlinkClick r:id="rId13"/>
              </a:rPr>
              <a:t>here</a:t>
            </a:r>
            <a:r>
              <a:rPr lang="en-US" sz="1800" dirty="0">
                <a:solidFill>
                  <a:srgbClr val="000000"/>
                </a:solidFill>
                <a:effectLst/>
                <a:latin typeface="adobe-garamond-pro"/>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0460705-0EBC-4479-B956-EC5288300EC5}" type="slidenum">
              <a:rPr lang="en-US" smtClean="0"/>
              <a:t>68</a:t>
            </a:fld>
            <a:endParaRPr lang="en-US"/>
          </a:p>
        </p:txBody>
      </p:sp>
    </p:spTree>
    <p:extLst>
      <p:ext uri="{BB962C8B-B14F-4D97-AF65-F5344CB8AC3E}">
        <p14:creationId xmlns:p14="http://schemas.microsoft.com/office/powerpoint/2010/main" val="2121510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Break into smaller groups and discuss your thoughts on possibly donating your records in the future. What are your concerns? What would be the benefit? </a:t>
            </a:r>
          </a:p>
        </p:txBody>
      </p:sp>
      <p:sp>
        <p:nvSpPr>
          <p:cNvPr id="4" name="Slide Number Placeholder 3"/>
          <p:cNvSpPr>
            <a:spLocks noGrp="1"/>
          </p:cNvSpPr>
          <p:nvPr>
            <p:ph type="sldNum" sz="quarter" idx="5"/>
          </p:nvPr>
        </p:nvSpPr>
        <p:spPr/>
        <p:txBody>
          <a:bodyPr/>
          <a:lstStyle/>
          <a:p>
            <a:fld id="{873646E2-A4D2-5D48-8ACD-8B409122B134}" type="slidenum">
              <a:rPr lang="en-US" smtClean="0"/>
              <a:t>69</a:t>
            </a:fld>
            <a:endParaRPr lang="en-US"/>
          </a:p>
        </p:txBody>
      </p:sp>
    </p:spTree>
    <p:extLst>
      <p:ext uri="{BB962C8B-B14F-4D97-AF65-F5344CB8AC3E}">
        <p14:creationId xmlns:p14="http://schemas.microsoft.com/office/powerpoint/2010/main" val="334196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Official records are not the only kinds of records you create during your time in service. You also generate a bunch of information in your daily life. Think about the emails you write, the chats you participate in, and the photographs you take. You can also think about the reports you write or receive and the souvenirs you get from your deployments. All of these are records. They are part of your story. Think about your favorite moments of service. It could be a specific mission, a team you used to work with, or something else. What is it about those moments that are so important to you? What records do you have about those moments? Have you ever shared stories from your service with your loved ones? What would you like to share about your service with your friends and family? What records would help you tell the story?</a:t>
            </a:r>
          </a:p>
          <a:p>
            <a:pPr algn="l"/>
            <a:r>
              <a:rPr lang="en-US" b="0" i="0" dirty="0">
                <a:solidFill>
                  <a:srgbClr val="000000"/>
                </a:solidFill>
                <a:effectLst/>
                <a:latin typeface="adobe-garamond-pro"/>
              </a:rPr>
              <a:t>Our research found that for many military personnel, their time of service is a source of personal pride that they want to leave behind as inspiration and a gift to their loved ones. What aspects of your service would you like to leave behind for your loved ones if this is your case? What records could help you leave this legacy for them? Do you have those records? Where are they?</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Your personal records also have a historical value. Our research learned that some veterans do not believe their records would be relevant to their loved ones but would be interested in donating their stuff to cultural heritage institutions like museums or archives. That’s very important! Your personal records can offer others a glimpse into your personal experience in military life. </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Your individual story matters. Sometimes, in the media and among decision-makers, you may hear discussions about veterans. These discussions often lack regard for the actual individual lives of military personnel or veterans. That’s you! You’re not some anonymous hero. Like everyone else, you have a name, hopes, aspirations, and fears. However, unlike most of us, you are (or were) willing to pay the ultimate sacrifice to serve your nation. Sometimes, you may have also found that serving is not as glamorous as is portrayed in the movies. Military service can be messy at times. Just how messy? You can tell us! Or rather, your records can tell that story.</a:t>
            </a:r>
          </a:p>
          <a:p>
            <a:pPr algn="l"/>
            <a:r>
              <a:rPr lang="en-US" b="0" i="0" dirty="0">
                <a:solidFill>
                  <a:srgbClr val="000000"/>
                </a:solidFill>
                <a:effectLst/>
                <a:latin typeface="adobe-garamond-pro"/>
              </a:rPr>
              <a:t>Finally, your personal records are also a window for civilians to learn the perspective of service members. If you ever choose to donate your records to an archive or a museum, then your records will become a vital source of information about your experience for others to see. In this case, your records can help others understand your experiences of service, such as the places where you were deployed. If you were ever deployed, your records are also a window into the world outside the U.S. borders—and to many locations rarely visited by Americans. Often, the world you’ve seen is marred in conflict, but perhaps not always. Besides, you are part of an institution that continues to shape the world we all live in. Seeing the world through your eyes and your colleagues’ eyes is seeing the world as it changes. Your records matter a lot.</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8</a:t>
            </a:fld>
            <a:endParaRPr lang="en-US"/>
          </a:p>
        </p:txBody>
      </p:sp>
    </p:spTree>
    <p:extLst>
      <p:ext uri="{BB962C8B-B14F-4D97-AF65-F5344CB8AC3E}">
        <p14:creationId xmlns:p14="http://schemas.microsoft.com/office/powerpoint/2010/main" val="390538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There are several preservation challenges related to your personal service records and mementos. One of the often overlooked or undervalued aspects of preservation remains the decision of where and how to store your collections. Most service members accumulate a wide range of materials, including analog or physical objects such as paper-based records, photographs, uniforms, challenge coins, and many others. Your collections probably also contain a significant number of digital materials. These may be analog records that you digitized or, more likely, born-digital files, such as digital photographs and videos, social networking posts, blogs, or emails.</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Before we continue, take a moment to think about the different types of materials you have in your own collection. Do you know where everything is currently physically located? Do you keep everything in a single location in your house, garage, basement, attic, or storage unit? Or are things spread out in different areas? What about your digital records? Are they on a single device or cloud storage? If you needed to locate a file, could you do so easily?</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After thinking about the answers to those questions, you might already have some understanding of the storage-related challenges at hand. While we will discuss more detailed information regarding different format types in a later module, it is important to understand the more generalizable issues you may face with your materials—regardless of format. </a:t>
            </a:r>
          </a:p>
        </p:txBody>
      </p:sp>
      <p:sp>
        <p:nvSpPr>
          <p:cNvPr id="4" name="Slide Number Placeholder 3"/>
          <p:cNvSpPr>
            <a:spLocks noGrp="1"/>
          </p:cNvSpPr>
          <p:nvPr>
            <p:ph type="sldNum" sz="quarter" idx="5"/>
          </p:nvPr>
        </p:nvSpPr>
        <p:spPr/>
        <p:txBody>
          <a:bodyPr/>
          <a:lstStyle/>
          <a:p>
            <a:fld id="{873646E2-A4D2-5D48-8ACD-8B409122B134}" type="slidenum">
              <a:rPr lang="en-US" smtClean="0"/>
              <a:t>9</a:t>
            </a:fld>
            <a:endParaRPr lang="en-US"/>
          </a:p>
        </p:txBody>
      </p:sp>
    </p:spTree>
    <p:extLst>
      <p:ext uri="{BB962C8B-B14F-4D97-AF65-F5344CB8AC3E}">
        <p14:creationId xmlns:p14="http://schemas.microsoft.com/office/powerpoint/2010/main" val="2295065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dobe-garamond-pro"/>
              </a:rPr>
              <a:t>Where you store materials is just as important as what you store them in—perhaps more important. You do not necessarily need to keep everything in one place. In fact, it may be preferable to store things in different locations based on their specific formats or as a security measure in case of a natural disaster or accident. That being said, it is vital to keep track of where you store your collections. This will make it easier to locate items when you need them. The most significant threats to analog materials are temperature and relative humidity. In general, materials prefer cool, dry places—much like fine wine. Try to find a storage location that maintains a temperature of about 70 degrees Fahrenheit with relatively little variation (a few degrees here and there is fine, but avoid spaces that significantly fluctuate day-to-day). </a:t>
            </a:r>
          </a:p>
          <a:p>
            <a:endParaRPr lang="en-US" b="0" i="0" dirty="0">
              <a:solidFill>
                <a:srgbClr val="000000"/>
              </a:solidFill>
              <a:effectLst/>
              <a:latin typeface="adobe-garamond-pro"/>
              <a:hlinkClick r:id="rId3"/>
            </a:endParaRPr>
          </a:p>
          <a:p>
            <a:r>
              <a:rPr lang="en-US" b="0" i="0" dirty="0">
                <a:effectLst/>
                <a:latin typeface="adobe-garamond-pro"/>
                <a:hlinkClick r:id="rId3"/>
              </a:rPr>
              <a:t>Relative humidity</a:t>
            </a:r>
            <a:r>
              <a:rPr lang="en-US" b="0" i="0" dirty="0">
                <a:solidFill>
                  <a:srgbClr val="000000"/>
                </a:solidFill>
                <a:effectLst/>
                <a:latin typeface="adobe-garamond-pro"/>
              </a:rPr>
              <a:t> measures the amount of moisture in the air relative to the maximum moisture the air can hold at a given time. Relative humidity of 100%, for example, means the air is completely saturated with moisture. For our purposes, you should aim for storage space with relative humidity under 55%. Some formats prefer cooler or drier conditions than the above, but 70 degrees and 55% RH are good general benchmarks. Just selecting a suitable storage location can significantly decrease the threats of deterioration, mold growth, or pest damage. Here are some areas in the home to avoid: attics, basements, non-climate-controlled garages, barns, or sheds. Additionally, avoid locations near HVAC vents or water sources (such as under sinks). </a:t>
            </a:r>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10</a:t>
            </a:fld>
            <a:endParaRPr lang="en-US"/>
          </a:p>
        </p:txBody>
      </p:sp>
    </p:spTree>
    <p:extLst>
      <p:ext uri="{BB962C8B-B14F-4D97-AF65-F5344CB8AC3E}">
        <p14:creationId xmlns:p14="http://schemas.microsoft.com/office/powerpoint/2010/main" val="1148926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dobe-garamond-pro"/>
              </a:rPr>
              <a:t>Digital materials stored on local devices, such as internal or external hard drives, flash drives, or SD cards, should follow general guidelines. The most significant challenges related to general data management practices for items stored within cloud-based solutions (e.g., Box, OneDrive, iCloud, or Dropbox). The possibility of losing access to your files presents the largest risk. This may be caused by losing or forgetting passwords, third-party services being discontinued, or a company may even be hacked. The loss of access is often associated with passwords, so consider using a password management platform to keep track of your important passwords. In addition, you need to also consider that software and hardware both evolve, and this may cause difficulties in accessing your materials. For instance, some early models of digital cameras could only be plugged into a computer via cable. If you lose access to that cable, you may also lose access to your photos. At the time that we write this, USB is a standard cable extension, but this may change in the future.</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Different solutions for digital storage present different drawbacks and opportunities. Information on internal storage, such as the hard drive in your laptop or desktop, is readily accessible to you, and thus is the easiest to access. At the same time, it can be volatile as any changes you do to a file become fixed unless you keep separate copies before you edit. External drives give you the flexibility of moving your information, as well as reading and writing files regularly. The downside is that they can be bulkier and require cables to connect to a computer. This can make them cumbersome to carry around. By contrast, flash drives such as SD cards or USB sticks (aka pen drives) are far more mobile because of their smaller sizes. However, partly because of this, flash drives have lower storage capacity. They are primarily designed to carry files, not for regularly editing their files, unlike hard drives.</a:t>
            </a:r>
          </a:p>
          <a:p>
            <a:pPr algn="l"/>
            <a:endParaRPr lang="en-US" b="0" i="0" dirty="0">
              <a:solidFill>
                <a:srgbClr val="000000"/>
              </a:solidFill>
              <a:effectLst/>
              <a:latin typeface="adobe-garamond-pro"/>
            </a:endParaRPr>
          </a:p>
          <a:p>
            <a:pPr algn="l"/>
            <a:r>
              <a:rPr lang="en-US" b="0" i="0" dirty="0">
                <a:solidFill>
                  <a:srgbClr val="000000"/>
                </a:solidFill>
                <a:effectLst/>
                <a:latin typeface="adobe-garamond-pro"/>
              </a:rPr>
              <a:t>A gold standard in digital preservation is the LOCKSS program, or Lots of Copies Keeps Stuff Safe. LOCKSS is a digital preservation solution designed to collect and preserve digital content. The software allows multiple computers to be linked as a network, where each one contains a full copy of a digital collection. Each node in — a computer connected to — the network reads, validates, and repairs the data it holds based on a comparison to the information available in the other nodes. Thus, the more nodes available, the more copies of information, and thus, the safer the collection is. You can also think of LOCKSS as a principle for your digital materials. By keeping multiple copies across devices and locations, you increase the safety of your data overall. The difference here is that you, not a software, are in charge of maintaining those copies up-to-date, which means periodically checking on and updating those copies.</a:t>
            </a:r>
          </a:p>
          <a:p>
            <a:endParaRPr lang="en-US" dirty="0"/>
          </a:p>
        </p:txBody>
      </p:sp>
      <p:sp>
        <p:nvSpPr>
          <p:cNvPr id="4" name="Slide Number Placeholder 3"/>
          <p:cNvSpPr>
            <a:spLocks noGrp="1"/>
          </p:cNvSpPr>
          <p:nvPr>
            <p:ph type="sldNum" sz="quarter" idx="5"/>
          </p:nvPr>
        </p:nvSpPr>
        <p:spPr/>
        <p:txBody>
          <a:bodyPr/>
          <a:lstStyle/>
          <a:p>
            <a:fld id="{873646E2-A4D2-5D48-8ACD-8B409122B134}" type="slidenum">
              <a:rPr lang="en-US" smtClean="0"/>
              <a:t>11</a:t>
            </a:fld>
            <a:endParaRPr lang="en-US"/>
          </a:p>
        </p:txBody>
      </p:sp>
    </p:spTree>
    <p:extLst>
      <p:ext uri="{BB962C8B-B14F-4D97-AF65-F5344CB8AC3E}">
        <p14:creationId xmlns:p14="http://schemas.microsoft.com/office/powerpoint/2010/main" val="257388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944763-1EB8-46AF-B590-71FF1FBBCF5D}"/>
              </a:ext>
            </a:extLst>
          </p:cNvPr>
          <p:cNvSpPr>
            <a:spLocks noGrp="1"/>
          </p:cNvSpPr>
          <p:nvPr>
            <p:ph type="pic" sz="quarter" idx="10"/>
          </p:nvPr>
        </p:nvSpPr>
        <p:spPr>
          <a:xfrm>
            <a:off x="0" y="0"/>
            <a:ext cx="12192000" cy="6858000"/>
          </a:xfrm>
          <a:solidFill>
            <a:schemeClr val="bg2">
              <a:lumMod val="8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594835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A9B6C50-3544-4EC2-9806-06F72387CB56}"/>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55" name="Picture Placeholder 54">
            <a:extLst>
              <a:ext uri="{FF2B5EF4-FFF2-40B4-BE49-F238E27FC236}">
                <a16:creationId xmlns:a16="http://schemas.microsoft.com/office/drawing/2014/main" id="{691DF8CA-0BCC-4873-A4C1-62F86DA53E0E}"/>
              </a:ext>
            </a:extLst>
          </p:cNvPr>
          <p:cNvSpPr>
            <a:spLocks noGrp="1"/>
          </p:cNvSpPr>
          <p:nvPr>
            <p:ph type="pic" sz="quarter" idx="11"/>
          </p:nvPr>
        </p:nvSpPr>
        <p:spPr>
          <a:xfrm>
            <a:off x="6118893" y="1020726"/>
            <a:ext cx="5500317" cy="5273748"/>
          </a:xfrm>
          <a:custGeom>
            <a:avLst/>
            <a:gdLst>
              <a:gd name="connsiteX0" fmla="*/ 313611 w 5500317"/>
              <a:gd name="connsiteY0" fmla="*/ 4553909 h 5273748"/>
              <a:gd name="connsiteX1" fmla="*/ 4391059 w 5500317"/>
              <a:gd name="connsiteY1" fmla="*/ 4553909 h 5273748"/>
              <a:gd name="connsiteX2" fmla="*/ 4211099 w 5500317"/>
              <a:gd name="connsiteY2" fmla="*/ 5273748 h 5273748"/>
              <a:gd name="connsiteX3" fmla="*/ 133651 w 5500317"/>
              <a:gd name="connsiteY3" fmla="*/ 5273748 h 5273748"/>
              <a:gd name="connsiteX4" fmla="*/ 953232 w 5500317"/>
              <a:gd name="connsiteY4" fmla="*/ 3794924 h 5273748"/>
              <a:gd name="connsiteX5" fmla="*/ 5030680 w 5500317"/>
              <a:gd name="connsiteY5" fmla="*/ 3794924 h 5273748"/>
              <a:gd name="connsiteX6" fmla="*/ 4850720 w 5500317"/>
              <a:gd name="connsiteY6" fmla="*/ 4514763 h 5273748"/>
              <a:gd name="connsiteX7" fmla="*/ 773272 w 5500317"/>
              <a:gd name="connsiteY7" fmla="*/ 4514763 h 5273748"/>
              <a:gd name="connsiteX8" fmla="*/ 179960 w 5500317"/>
              <a:gd name="connsiteY8" fmla="*/ 3035939 h 5273748"/>
              <a:gd name="connsiteX9" fmla="*/ 4257408 w 5500317"/>
              <a:gd name="connsiteY9" fmla="*/ 3035939 h 5273748"/>
              <a:gd name="connsiteX10" fmla="*/ 4077448 w 5500317"/>
              <a:gd name="connsiteY10" fmla="*/ 3755778 h 5273748"/>
              <a:gd name="connsiteX11" fmla="*/ 0 w 5500317"/>
              <a:gd name="connsiteY11" fmla="*/ 3755778 h 5273748"/>
              <a:gd name="connsiteX12" fmla="*/ 953232 w 5500317"/>
              <a:gd name="connsiteY12" fmla="*/ 2276954 h 5273748"/>
              <a:gd name="connsiteX13" fmla="*/ 5030680 w 5500317"/>
              <a:gd name="connsiteY13" fmla="*/ 2276954 h 5273748"/>
              <a:gd name="connsiteX14" fmla="*/ 4850720 w 5500317"/>
              <a:gd name="connsiteY14" fmla="*/ 2996793 h 5273748"/>
              <a:gd name="connsiteX15" fmla="*/ 773272 w 5500317"/>
              <a:gd name="connsiteY15" fmla="*/ 2996793 h 5273748"/>
              <a:gd name="connsiteX16" fmla="*/ 867313 w 5500317"/>
              <a:gd name="connsiteY16" fmla="*/ 1517970 h 5273748"/>
              <a:gd name="connsiteX17" fmla="*/ 4944761 w 5500317"/>
              <a:gd name="connsiteY17" fmla="*/ 1517970 h 5273748"/>
              <a:gd name="connsiteX18" fmla="*/ 4764801 w 5500317"/>
              <a:gd name="connsiteY18" fmla="*/ 2237809 h 5273748"/>
              <a:gd name="connsiteX19" fmla="*/ 687353 w 5500317"/>
              <a:gd name="connsiteY19" fmla="*/ 2237809 h 5273748"/>
              <a:gd name="connsiteX20" fmla="*/ 1422869 w 5500317"/>
              <a:gd name="connsiteY20" fmla="*/ 758985 h 5273748"/>
              <a:gd name="connsiteX21" fmla="*/ 5500317 w 5500317"/>
              <a:gd name="connsiteY21" fmla="*/ 758985 h 5273748"/>
              <a:gd name="connsiteX22" fmla="*/ 5320357 w 5500317"/>
              <a:gd name="connsiteY22" fmla="*/ 1478823 h 5273748"/>
              <a:gd name="connsiteX23" fmla="*/ 1242909 w 5500317"/>
              <a:gd name="connsiteY23" fmla="*/ 1478823 h 5273748"/>
              <a:gd name="connsiteX24" fmla="*/ 740457 w 5500317"/>
              <a:gd name="connsiteY24" fmla="*/ 0 h 5273748"/>
              <a:gd name="connsiteX25" fmla="*/ 4817905 w 5500317"/>
              <a:gd name="connsiteY25" fmla="*/ 0 h 5273748"/>
              <a:gd name="connsiteX26" fmla="*/ 4637945 w 5500317"/>
              <a:gd name="connsiteY26" fmla="*/ 719839 h 5273748"/>
              <a:gd name="connsiteX27" fmla="*/ 560497 w 5500317"/>
              <a:gd name="connsiteY27" fmla="*/ 719839 h 527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0317" h="5273748">
                <a:moveTo>
                  <a:pt x="313611" y="4553909"/>
                </a:moveTo>
                <a:lnTo>
                  <a:pt x="4391059" y="4553909"/>
                </a:lnTo>
                <a:lnTo>
                  <a:pt x="4211099" y="5273748"/>
                </a:lnTo>
                <a:lnTo>
                  <a:pt x="133651" y="5273748"/>
                </a:lnTo>
                <a:close/>
                <a:moveTo>
                  <a:pt x="953232" y="3794924"/>
                </a:moveTo>
                <a:lnTo>
                  <a:pt x="5030680" y="3794924"/>
                </a:lnTo>
                <a:lnTo>
                  <a:pt x="4850720" y="4514763"/>
                </a:lnTo>
                <a:lnTo>
                  <a:pt x="773272" y="4514763"/>
                </a:lnTo>
                <a:close/>
                <a:moveTo>
                  <a:pt x="179960" y="3035939"/>
                </a:moveTo>
                <a:lnTo>
                  <a:pt x="4257408" y="3035939"/>
                </a:lnTo>
                <a:lnTo>
                  <a:pt x="4077448" y="3755778"/>
                </a:lnTo>
                <a:lnTo>
                  <a:pt x="0" y="3755778"/>
                </a:lnTo>
                <a:close/>
                <a:moveTo>
                  <a:pt x="953232" y="2276954"/>
                </a:moveTo>
                <a:lnTo>
                  <a:pt x="5030680" y="2276954"/>
                </a:lnTo>
                <a:lnTo>
                  <a:pt x="4850720" y="2996793"/>
                </a:lnTo>
                <a:lnTo>
                  <a:pt x="773272" y="2996793"/>
                </a:lnTo>
                <a:close/>
                <a:moveTo>
                  <a:pt x="867313" y="1517970"/>
                </a:moveTo>
                <a:lnTo>
                  <a:pt x="4944761" y="1517970"/>
                </a:lnTo>
                <a:lnTo>
                  <a:pt x="4764801" y="2237809"/>
                </a:lnTo>
                <a:lnTo>
                  <a:pt x="687353" y="2237809"/>
                </a:lnTo>
                <a:close/>
                <a:moveTo>
                  <a:pt x="1422869" y="758985"/>
                </a:moveTo>
                <a:lnTo>
                  <a:pt x="5500317" y="758985"/>
                </a:lnTo>
                <a:lnTo>
                  <a:pt x="5320357" y="1478823"/>
                </a:lnTo>
                <a:lnTo>
                  <a:pt x="1242909" y="1478823"/>
                </a:lnTo>
                <a:close/>
                <a:moveTo>
                  <a:pt x="740457" y="0"/>
                </a:moveTo>
                <a:lnTo>
                  <a:pt x="4817905" y="0"/>
                </a:lnTo>
                <a:lnTo>
                  <a:pt x="4637945" y="719839"/>
                </a:lnTo>
                <a:lnTo>
                  <a:pt x="560497" y="719839"/>
                </a:lnTo>
                <a:close/>
              </a:path>
            </a:pathLst>
          </a:custGeom>
          <a:solidFill>
            <a:schemeClr val="bg2">
              <a:lumMod val="85000"/>
            </a:schemeClr>
          </a:solidFill>
        </p:spPr>
        <p:txBody>
          <a:bodyPr wrap="square">
            <a:noAutofit/>
          </a:bodyPr>
          <a:lstStyle>
            <a:lvl1pPr>
              <a:defRPr sz="1200"/>
            </a:lvl1pPr>
          </a:lstStyle>
          <a:p>
            <a:endParaRPr lang="en-US"/>
          </a:p>
        </p:txBody>
      </p:sp>
      <p:sp>
        <p:nvSpPr>
          <p:cNvPr id="56" name="Diagonal Stripe 55">
            <a:extLst>
              <a:ext uri="{FF2B5EF4-FFF2-40B4-BE49-F238E27FC236}">
                <a16:creationId xmlns:a16="http://schemas.microsoft.com/office/drawing/2014/main" id="{CA7F0F8B-6825-4C39-A5BC-9B195535A2AF}"/>
              </a:ext>
            </a:extLst>
          </p:cNvPr>
          <p:cNvSpPr/>
          <p:nvPr userDrawn="1"/>
        </p:nvSpPr>
        <p:spPr>
          <a:xfrm rot="10800000">
            <a:off x="358378" y="1306093"/>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itle 47">
            <a:extLst>
              <a:ext uri="{FF2B5EF4-FFF2-40B4-BE49-F238E27FC236}">
                <a16:creationId xmlns:a16="http://schemas.microsoft.com/office/drawing/2014/main" id="{95AA3478-0193-4939-A546-3F54EF9BA7B1}"/>
              </a:ext>
            </a:extLst>
          </p:cNvPr>
          <p:cNvSpPr>
            <a:spLocks noGrp="1"/>
          </p:cNvSpPr>
          <p:nvPr>
            <p:ph type="title" hasCustomPrompt="1"/>
          </p:nvPr>
        </p:nvSpPr>
        <p:spPr>
          <a:xfrm>
            <a:off x="717290" y="1604203"/>
            <a:ext cx="5977158" cy="894000"/>
          </a:xfrm>
        </p:spPr>
        <p:txBody>
          <a:bodyPr wrap="square" tIns="144000" bIns="72000">
            <a:spAutoFit/>
          </a:bodyPr>
          <a:lstStyle>
            <a:lvl1pPr>
              <a:defRPr sz="4800" b="1" i="1"/>
            </a:lvl1pPr>
          </a:lstStyle>
          <a:p>
            <a:r>
              <a:rPr lang="en-US"/>
              <a:t>ADD YOUR TITLE HERE</a:t>
            </a:r>
          </a:p>
        </p:txBody>
      </p:sp>
    </p:spTree>
    <p:extLst>
      <p:ext uri="{BB962C8B-B14F-4D97-AF65-F5344CB8AC3E}">
        <p14:creationId xmlns:p14="http://schemas.microsoft.com/office/powerpoint/2010/main" val="258417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Diagonal Stripe 8">
            <a:extLst>
              <a:ext uri="{FF2B5EF4-FFF2-40B4-BE49-F238E27FC236}">
                <a16:creationId xmlns:a16="http://schemas.microsoft.com/office/drawing/2014/main" id="{6C761173-830A-4B8D-A59F-7453BD69DC5C}"/>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DA3585B9-2045-40FE-8BAE-2D5BE7736AEE}"/>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51" name="Picture Placeholder 50">
            <a:extLst>
              <a:ext uri="{FF2B5EF4-FFF2-40B4-BE49-F238E27FC236}">
                <a16:creationId xmlns:a16="http://schemas.microsoft.com/office/drawing/2014/main" id="{3FCFD63B-5FA1-40B4-8296-016C49786960}"/>
              </a:ext>
            </a:extLst>
          </p:cNvPr>
          <p:cNvSpPr>
            <a:spLocks noGrp="1"/>
          </p:cNvSpPr>
          <p:nvPr>
            <p:ph type="pic" sz="quarter" idx="11"/>
          </p:nvPr>
        </p:nvSpPr>
        <p:spPr>
          <a:xfrm>
            <a:off x="5275645" y="2414582"/>
            <a:ext cx="3392335" cy="2026261"/>
          </a:xfrm>
          <a:custGeom>
            <a:avLst/>
            <a:gdLst>
              <a:gd name="connsiteX0" fmla="*/ 506565 w 3392335"/>
              <a:gd name="connsiteY0" fmla="*/ 0 h 2026261"/>
              <a:gd name="connsiteX1" fmla="*/ 3392335 w 3392335"/>
              <a:gd name="connsiteY1" fmla="*/ 0 h 2026261"/>
              <a:gd name="connsiteX2" fmla="*/ 2885770 w 3392335"/>
              <a:gd name="connsiteY2" fmla="*/ 2026261 h 2026261"/>
              <a:gd name="connsiteX3" fmla="*/ 0 w 3392335"/>
              <a:gd name="connsiteY3" fmla="*/ 2026261 h 2026261"/>
            </a:gdLst>
            <a:ahLst/>
            <a:cxnLst>
              <a:cxn ang="0">
                <a:pos x="connsiteX0" y="connsiteY0"/>
              </a:cxn>
              <a:cxn ang="0">
                <a:pos x="connsiteX1" y="connsiteY1"/>
              </a:cxn>
              <a:cxn ang="0">
                <a:pos x="connsiteX2" y="connsiteY2"/>
              </a:cxn>
              <a:cxn ang="0">
                <a:pos x="connsiteX3" y="connsiteY3"/>
              </a:cxn>
            </a:cxnLst>
            <a:rect l="l" t="t" r="r" b="b"/>
            <a:pathLst>
              <a:path w="3392335" h="2026261">
                <a:moveTo>
                  <a:pt x="506565" y="0"/>
                </a:moveTo>
                <a:lnTo>
                  <a:pt x="3392335" y="0"/>
                </a:lnTo>
                <a:lnTo>
                  <a:pt x="2885770" y="2026261"/>
                </a:lnTo>
                <a:lnTo>
                  <a:pt x="0" y="2026261"/>
                </a:lnTo>
                <a:close/>
              </a:path>
            </a:pathLst>
          </a:custGeom>
          <a:solidFill>
            <a:schemeClr val="bg2">
              <a:lumMod val="85000"/>
            </a:schemeClr>
          </a:solidFill>
        </p:spPr>
        <p:txBody>
          <a:bodyPr wrap="square">
            <a:noAutofit/>
          </a:bodyPr>
          <a:lstStyle>
            <a:lvl1pPr>
              <a:defRPr sz="1200"/>
            </a:lvl1pPr>
          </a:lstStyle>
          <a:p>
            <a:endParaRPr lang="en-US"/>
          </a:p>
        </p:txBody>
      </p:sp>
      <p:sp>
        <p:nvSpPr>
          <p:cNvPr id="52" name="Picture Placeholder 51">
            <a:extLst>
              <a:ext uri="{FF2B5EF4-FFF2-40B4-BE49-F238E27FC236}">
                <a16:creationId xmlns:a16="http://schemas.microsoft.com/office/drawing/2014/main" id="{B00143A0-331A-47B5-8187-15C9D68BDD39}"/>
              </a:ext>
            </a:extLst>
          </p:cNvPr>
          <p:cNvSpPr>
            <a:spLocks noGrp="1"/>
          </p:cNvSpPr>
          <p:nvPr>
            <p:ph type="pic" sz="quarter" idx="12"/>
          </p:nvPr>
        </p:nvSpPr>
        <p:spPr>
          <a:xfrm>
            <a:off x="8150013" y="2414582"/>
            <a:ext cx="3392335" cy="2026261"/>
          </a:xfrm>
          <a:custGeom>
            <a:avLst/>
            <a:gdLst>
              <a:gd name="connsiteX0" fmla="*/ 506565 w 3392335"/>
              <a:gd name="connsiteY0" fmla="*/ 0 h 2026261"/>
              <a:gd name="connsiteX1" fmla="*/ 3392335 w 3392335"/>
              <a:gd name="connsiteY1" fmla="*/ 0 h 2026261"/>
              <a:gd name="connsiteX2" fmla="*/ 2885770 w 3392335"/>
              <a:gd name="connsiteY2" fmla="*/ 2026261 h 2026261"/>
              <a:gd name="connsiteX3" fmla="*/ 0 w 3392335"/>
              <a:gd name="connsiteY3" fmla="*/ 2026261 h 2026261"/>
            </a:gdLst>
            <a:ahLst/>
            <a:cxnLst>
              <a:cxn ang="0">
                <a:pos x="connsiteX0" y="connsiteY0"/>
              </a:cxn>
              <a:cxn ang="0">
                <a:pos x="connsiteX1" y="connsiteY1"/>
              </a:cxn>
              <a:cxn ang="0">
                <a:pos x="connsiteX2" y="connsiteY2"/>
              </a:cxn>
              <a:cxn ang="0">
                <a:pos x="connsiteX3" y="connsiteY3"/>
              </a:cxn>
            </a:cxnLst>
            <a:rect l="l" t="t" r="r" b="b"/>
            <a:pathLst>
              <a:path w="3392335" h="2026261">
                <a:moveTo>
                  <a:pt x="506565" y="0"/>
                </a:moveTo>
                <a:lnTo>
                  <a:pt x="3392335" y="0"/>
                </a:lnTo>
                <a:lnTo>
                  <a:pt x="2885770" y="2026261"/>
                </a:lnTo>
                <a:lnTo>
                  <a:pt x="0" y="2026261"/>
                </a:lnTo>
                <a:close/>
              </a:path>
            </a:pathLst>
          </a:custGeom>
          <a:solidFill>
            <a:schemeClr val="bg2">
              <a:lumMod val="85000"/>
            </a:schemeClr>
          </a:solidFill>
        </p:spPr>
        <p:txBody>
          <a:bodyPr wrap="square">
            <a:noAutofit/>
          </a:bodyPr>
          <a:lstStyle>
            <a:lvl1pPr>
              <a:defRPr sz="1200"/>
            </a:lvl1pPr>
          </a:lstStyle>
          <a:p>
            <a:endParaRPr lang="en-US"/>
          </a:p>
        </p:txBody>
      </p:sp>
      <p:sp>
        <p:nvSpPr>
          <p:cNvPr id="50" name="Picture Placeholder 49">
            <a:extLst>
              <a:ext uri="{FF2B5EF4-FFF2-40B4-BE49-F238E27FC236}">
                <a16:creationId xmlns:a16="http://schemas.microsoft.com/office/drawing/2014/main" id="{BB9C3E4B-D032-477D-8496-5E6BF8A86D80}"/>
              </a:ext>
            </a:extLst>
          </p:cNvPr>
          <p:cNvSpPr>
            <a:spLocks noGrp="1"/>
          </p:cNvSpPr>
          <p:nvPr>
            <p:ph type="pic" sz="quarter" idx="10"/>
          </p:nvPr>
        </p:nvSpPr>
        <p:spPr>
          <a:xfrm>
            <a:off x="644825" y="2414582"/>
            <a:ext cx="3392335" cy="2026261"/>
          </a:xfrm>
          <a:custGeom>
            <a:avLst/>
            <a:gdLst>
              <a:gd name="connsiteX0" fmla="*/ 506565 w 3392335"/>
              <a:gd name="connsiteY0" fmla="*/ 0 h 2026261"/>
              <a:gd name="connsiteX1" fmla="*/ 3392335 w 3392335"/>
              <a:gd name="connsiteY1" fmla="*/ 0 h 2026261"/>
              <a:gd name="connsiteX2" fmla="*/ 2885770 w 3392335"/>
              <a:gd name="connsiteY2" fmla="*/ 2026261 h 2026261"/>
              <a:gd name="connsiteX3" fmla="*/ 0 w 3392335"/>
              <a:gd name="connsiteY3" fmla="*/ 2026261 h 2026261"/>
            </a:gdLst>
            <a:ahLst/>
            <a:cxnLst>
              <a:cxn ang="0">
                <a:pos x="connsiteX0" y="connsiteY0"/>
              </a:cxn>
              <a:cxn ang="0">
                <a:pos x="connsiteX1" y="connsiteY1"/>
              </a:cxn>
              <a:cxn ang="0">
                <a:pos x="connsiteX2" y="connsiteY2"/>
              </a:cxn>
              <a:cxn ang="0">
                <a:pos x="connsiteX3" y="connsiteY3"/>
              </a:cxn>
            </a:cxnLst>
            <a:rect l="l" t="t" r="r" b="b"/>
            <a:pathLst>
              <a:path w="3392335" h="2026261">
                <a:moveTo>
                  <a:pt x="506565" y="0"/>
                </a:moveTo>
                <a:lnTo>
                  <a:pt x="3392335" y="0"/>
                </a:lnTo>
                <a:lnTo>
                  <a:pt x="2885770" y="2026261"/>
                </a:lnTo>
                <a:lnTo>
                  <a:pt x="0" y="2026261"/>
                </a:lnTo>
                <a:close/>
              </a:path>
            </a:pathLst>
          </a:custGeom>
          <a:solidFill>
            <a:schemeClr val="bg2">
              <a:lumMod val="85000"/>
            </a:schemeClr>
          </a:solidFill>
        </p:spPr>
        <p:txBody>
          <a:bodyPr wrap="square">
            <a:noAutofit/>
          </a:bodyPr>
          <a:lstStyle>
            <a:lvl1pPr>
              <a:defRPr sz="1200"/>
            </a:lvl1pPr>
          </a:lstStyle>
          <a:p>
            <a:endParaRPr lang="en-US"/>
          </a:p>
        </p:txBody>
      </p:sp>
      <p:sp>
        <p:nvSpPr>
          <p:cNvPr id="40" name="Title 47">
            <a:extLst>
              <a:ext uri="{FF2B5EF4-FFF2-40B4-BE49-F238E27FC236}">
                <a16:creationId xmlns:a16="http://schemas.microsoft.com/office/drawing/2014/main" id="{ECA7179A-F852-496F-9C99-A00B932C287C}"/>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53" name="Picture Placeholder 52">
            <a:extLst>
              <a:ext uri="{FF2B5EF4-FFF2-40B4-BE49-F238E27FC236}">
                <a16:creationId xmlns:a16="http://schemas.microsoft.com/office/drawing/2014/main" id="{22C9D522-54C1-4CA4-A5E4-34EED16E315D}"/>
              </a:ext>
            </a:extLst>
          </p:cNvPr>
          <p:cNvSpPr>
            <a:spLocks noGrp="1"/>
          </p:cNvSpPr>
          <p:nvPr>
            <p:ph type="pic" sz="quarter" idx="13"/>
          </p:nvPr>
        </p:nvSpPr>
        <p:spPr>
          <a:xfrm>
            <a:off x="2418091" y="2074333"/>
            <a:ext cx="4525610" cy="2706758"/>
          </a:xfrm>
          <a:custGeom>
            <a:avLst/>
            <a:gdLst>
              <a:gd name="connsiteX0" fmla="*/ 506565 w 3392335"/>
              <a:gd name="connsiteY0" fmla="*/ 0 h 2026261"/>
              <a:gd name="connsiteX1" fmla="*/ 3392335 w 3392335"/>
              <a:gd name="connsiteY1" fmla="*/ 0 h 2026261"/>
              <a:gd name="connsiteX2" fmla="*/ 2885770 w 3392335"/>
              <a:gd name="connsiteY2" fmla="*/ 2026261 h 2026261"/>
              <a:gd name="connsiteX3" fmla="*/ 0 w 3392335"/>
              <a:gd name="connsiteY3" fmla="*/ 2026261 h 2026261"/>
            </a:gdLst>
            <a:ahLst/>
            <a:cxnLst>
              <a:cxn ang="0">
                <a:pos x="connsiteX0" y="connsiteY0"/>
              </a:cxn>
              <a:cxn ang="0">
                <a:pos x="connsiteX1" y="connsiteY1"/>
              </a:cxn>
              <a:cxn ang="0">
                <a:pos x="connsiteX2" y="connsiteY2"/>
              </a:cxn>
              <a:cxn ang="0">
                <a:pos x="connsiteX3" y="connsiteY3"/>
              </a:cxn>
            </a:cxnLst>
            <a:rect l="l" t="t" r="r" b="b"/>
            <a:pathLst>
              <a:path w="3392335" h="2026261">
                <a:moveTo>
                  <a:pt x="506565" y="0"/>
                </a:moveTo>
                <a:lnTo>
                  <a:pt x="3392335" y="0"/>
                </a:lnTo>
                <a:lnTo>
                  <a:pt x="2885770" y="2026261"/>
                </a:lnTo>
                <a:lnTo>
                  <a:pt x="0" y="2026261"/>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539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9258CF07-792B-4D08-9E6F-AA0A44C87AAC}"/>
              </a:ext>
            </a:extLst>
          </p:cNvPr>
          <p:cNvSpPr>
            <a:spLocks noGrp="1"/>
          </p:cNvSpPr>
          <p:nvPr>
            <p:ph type="pic" sz="quarter" idx="10"/>
          </p:nvPr>
        </p:nvSpPr>
        <p:spPr>
          <a:xfrm>
            <a:off x="2" y="0"/>
            <a:ext cx="4497509" cy="6857998"/>
          </a:xfrm>
          <a:custGeom>
            <a:avLst/>
            <a:gdLst>
              <a:gd name="connsiteX0" fmla="*/ 886233 w 4497509"/>
              <a:gd name="connsiteY0" fmla="*/ 0 h 6857998"/>
              <a:gd name="connsiteX1" fmla="*/ 4497509 w 4497509"/>
              <a:gd name="connsiteY1" fmla="*/ 0 h 6857998"/>
              <a:gd name="connsiteX2" fmla="*/ 4497509 w 4497509"/>
              <a:gd name="connsiteY2" fmla="*/ 6857998 h 6857998"/>
              <a:gd name="connsiteX3" fmla="*/ 0 w 4497509"/>
              <a:gd name="connsiteY3" fmla="*/ 6857998 h 6857998"/>
              <a:gd name="connsiteX4" fmla="*/ 0 w 4497509"/>
              <a:gd name="connsiteY4" fmla="*/ 886233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509" h="6857998">
                <a:moveTo>
                  <a:pt x="886233" y="0"/>
                </a:moveTo>
                <a:lnTo>
                  <a:pt x="4497509" y="0"/>
                </a:lnTo>
                <a:lnTo>
                  <a:pt x="4497509" y="6857998"/>
                </a:lnTo>
                <a:lnTo>
                  <a:pt x="0" y="6857998"/>
                </a:lnTo>
                <a:lnTo>
                  <a:pt x="0" y="886233"/>
                </a:lnTo>
                <a:close/>
              </a:path>
            </a:pathLst>
          </a:custGeom>
          <a:solidFill>
            <a:schemeClr val="bg2">
              <a:lumMod val="85000"/>
            </a:schemeClr>
          </a:solidFill>
        </p:spPr>
        <p:txBody>
          <a:bodyPr wrap="square">
            <a:noAutofit/>
          </a:bodyPr>
          <a:lstStyle>
            <a:lvl1pPr>
              <a:defRPr sz="1200"/>
            </a:lvl1pPr>
          </a:lstStyle>
          <a:p>
            <a:endParaRPr lang="en-US"/>
          </a:p>
        </p:txBody>
      </p:sp>
      <p:sp>
        <p:nvSpPr>
          <p:cNvPr id="41" name="Rectangle 40">
            <a:extLst>
              <a:ext uri="{FF2B5EF4-FFF2-40B4-BE49-F238E27FC236}">
                <a16:creationId xmlns:a16="http://schemas.microsoft.com/office/drawing/2014/main" id="{4A9B6C50-3544-4EC2-9806-06F72387CB56}"/>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39" name="Diagonal Stripe 38">
            <a:extLst>
              <a:ext uri="{FF2B5EF4-FFF2-40B4-BE49-F238E27FC236}">
                <a16:creationId xmlns:a16="http://schemas.microsoft.com/office/drawing/2014/main" id="{629F17F4-845E-4E65-9E6F-E5741A885258}"/>
              </a:ext>
            </a:extLst>
          </p:cNvPr>
          <p:cNvSpPr/>
          <p:nvPr userDrawn="1"/>
        </p:nvSpPr>
        <p:spPr>
          <a:xfrm rot="10800000">
            <a:off x="5153404" y="762038"/>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itle 47">
            <a:extLst>
              <a:ext uri="{FF2B5EF4-FFF2-40B4-BE49-F238E27FC236}">
                <a16:creationId xmlns:a16="http://schemas.microsoft.com/office/drawing/2014/main" id="{ECA7179A-F852-496F-9C99-A00B932C287C}"/>
              </a:ext>
            </a:extLst>
          </p:cNvPr>
          <p:cNvSpPr>
            <a:spLocks noGrp="1"/>
          </p:cNvSpPr>
          <p:nvPr>
            <p:ph type="title" hasCustomPrompt="1"/>
          </p:nvPr>
        </p:nvSpPr>
        <p:spPr>
          <a:xfrm>
            <a:off x="5512316" y="1060148"/>
            <a:ext cx="5977158" cy="894000"/>
          </a:xfrm>
        </p:spPr>
        <p:txBody>
          <a:bodyPr wrap="square" tIns="144000" bIns="72000">
            <a:spAutoFit/>
          </a:bodyPr>
          <a:lstStyle>
            <a:lvl1pPr>
              <a:defRPr sz="4800" b="1" i="1"/>
            </a:lvl1pPr>
          </a:lstStyle>
          <a:p>
            <a:r>
              <a:rPr lang="en-US"/>
              <a:t>ADD YOUR TITLE HERE</a:t>
            </a:r>
          </a:p>
        </p:txBody>
      </p:sp>
      <p:sp>
        <p:nvSpPr>
          <p:cNvPr id="54" name="Picture Placeholder 37">
            <a:extLst>
              <a:ext uri="{FF2B5EF4-FFF2-40B4-BE49-F238E27FC236}">
                <a16:creationId xmlns:a16="http://schemas.microsoft.com/office/drawing/2014/main" id="{B8B88B6B-73A7-4777-B1C8-2C39BC3F74E4}"/>
              </a:ext>
            </a:extLst>
          </p:cNvPr>
          <p:cNvSpPr>
            <a:spLocks noGrp="1"/>
          </p:cNvSpPr>
          <p:nvPr>
            <p:ph type="pic" sz="quarter" idx="12"/>
          </p:nvPr>
        </p:nvSpPr>
        <p:spPr>
          <a:xfrm>
            <a:off x="2957300" y="3636499"/>
            <a:ext cx="4525610" cy="2503967"/>
          </a:xfrm>
          <a:prstGeom prst="parallelogram">
            <a:avLst/>
          </a:prstGeom>
          <a:solidFill>
            <a:schemeClr val="bg2">
              <a:lumMod val="85000"/>
            </a:schemeClr>
          </a:solidFill>
        </p:spPr>
        <p:txBody>
          <a:bodyPr>
            <a:normAutofit/>
          </a:bodyPr>
          <a:lstStyle>
            <a:lvl1pPr>
              <a:defRPr sz="1200"/>
            </a:lvl1pPr>
          </a:lstStyle>
          <a:p>
            <a:endParaRPr lang="en-US"/>
          </a:p>
        </p:txBody>
      </p:sp>
      <p:sp>
        <p:nvSpPr>
          <p:cNvPr id="55" name="Picture Placeholder 37">
            <a:extLst>
              <a:ext uri="{FF2B5EF4-FFF2-40B4-BE49-F238E27FC236}">
                <a16:creationId xmlns:a16="http://schemas.microsoft.com/office/drawing/2014/main" id="{71A1DA53-4ADC-40F4-980C-71FEFD1D8D39}"/>
              </a:ext>
            </a:extLst>
          </p:cNvPr>
          <p:cNvSpPr>
            <a:spLocks noGrp="1"/>
          </p:cNvSpPr>
          <p:nvPr>
            <p:ph type="pic" sz="quarter" idx="13"/>
          </p:nvPr>
        </p:nvSpPr>
        <p:spPr>
          <a:xfrm>
            <a:off x="6964005" y="3636499"/>
            <a:ext cx="4525610" cy="2503967"/>
          </a:xfrm>
          <a:prstGeom prst="parallelogram">
            <a:avLst/>
          </a:prstGeom>
          <a:solidFill>
            <a:schemeClr val="bg2">
              <a:lumMod val="85000"/>
            </a:schemeClr>
          </a:solidFill>
        </p:spPr>
        <p:txBody>
          <a:bodyPr>
            <a:normAutofit/>
          </a:bodyPr>
          <a:lstStyle>
            <a:lvl1pPr>
              <a:defRPr sz="1200"/>
            </a:lvl1pPr>
          </a:lstStyle>
          <a:p>
            <a:endParaRPr lang="en-US"/>
          </a:p>
        </p:txBody>
      </p:sp>
      <p:sp>
        <p:nvSpPr>
          <p:cNvPr id="56" name="Picture Placeholder 55">
            <a:extLst>
              <a:ext uri="{FF2B5EF4-FFF2-40B4-BE49-F238E27FC236}">
                <a16:creationId xmlns:a16="http://schemas.microsoft.com/office/drawing/2014/main" id="{E962F4E3-CDC5-4C42-A906-DEC1A3061460}"/>
              </a:ext>
            </a:extLst>
          </p:cNvPr>
          <p:cNvSpPr>
            <a:spLocks noGrp="1"/>
          </p:cNvSpPr>
          <p:nvPr>
            <p:ph type="pic" sz="quarter" idx="14"/>
          </p:nvPr>
        </p:nvSpPr>
        <p:spPr>
          <a:xfrm>
            <a:off x="-1" y="3636499"/>
            <a:ext cx="3476205" cy="2503967"/>
          </a:xfrm>
          <a:custGeom>
            <a:avLst/>
            <a:gdLst>
              <a:gd name="connsiteX0" fmla="*/ 0 w 3476205"/>
              <a:gd name="connsiteY0" fmla="*/ 0 h 2503967"/>
              <a:gd name="connsiteX1" fmla="*/ 3476205 w 3476205"/>
              <a:gd name="connsiteY1" fmla="*/ 0 h 2503967"/>
              <a:gd name="connsiteX2" fmla="*/ 2850213 w 3476205"/>
              <a:gd name="connsiteY2" fmla="*/ 2503967 h 2503967"/>
              <a:gd name="connsiteX3" fmla="*/ 0 w 3476205"/>
              <a:gd name="connsiteY3" fmla="*/ 2503967 h 2503967"/>
            </a:gdLst>
            <a:ahLst/>
            <a:cxnLst>
              <a:cxn ang="0">
                <a:pos x="connsiteX0" y="connsiteY0"/>
              </a:cxn>
              <a:cxn ang="0">
                <a:pos x="connsiteX1" y="connsiteY1"/>
              </a:cxn>
              <a:cxn ang="0">
                <a:pos x="connsiteX2" y="connsiteY2"/>
              </a:cxn>
              <a:cxn ang="0">
                <a:pos x="connsiteX3" y="connsiteY3"/>
              </a:cxn>
            </a:cxnLst>
            <a:rect l="l" t="t" r="r" b="b"/>
            <a:pathLst>
              <a:path w="3476205" h="2503967">
                <a:moveTo>
                  <a:pt x="0" y="0"/>
                </a:moveTo>
                <a:lnTo>
                  <a:pt x="3476205" y="0"/>
                </a:lnTo>
                <a:lnTo>
                  <a:pt x="2850213" y="2503967"/>
                </a:lnTo>
                <a:lnTo>
                  <a:pt x="0" y="2503967"/>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579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Diagonal Stripe 5">
            <a:extLst>
              <a:ext uri="{FF2B5EF4-FFF2-40B4-BE49-F238E27FC236}">
                <a16:creationId xmlns:a16="http://schemas.microsoft.com/office/drawing/2014/main" id="{2A02AFD2-B506-4E51-BE8C-8A1A4AAC84FB}"/>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E244A3DD-6839-462D-999B-CD5DE083B9D3}"/>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4" name="Picture Placeholder 43">
            <a:extLst>
              <a:ext uri="{FF2B5EF4-FFF2-40B4-BE49-F238E27FC236}">
                <a16:creationId xmlns:a16="http://schemas.microsoft.com/office/drawing/2014/main" id="{1D6D4A73-B87F-4DBB-8DAD-A15CD182E93A}"/>
              </a:ext>
            </a:extLst>
          </p:cNvPr>
          <p:cNvSpPr>
            <a:spLocks noGrp="1"/>
          </p:cNvSpPr>
          <p:nvPr>
            <p:ph type="pic" sz="quarter" idx="11"/>
          </p:nvPr>
        </p:nvSpPr>
        <p:spPr>
          <a:xfrm>
            <a:off x="6251178" y="627321"/>
            <a:ext cx="5220587" cy="5603359"/>
          </a:xfrm>
          <a:custGeom>
            <a:avLst/>
            <a:gdLst>
              <a:gd name="connsiteX0" fmla="*/ 2928127 w 5220587"/>
              <a:gd name="connsiteY0" fmla="*/ 1148516 h 5603359"/>
              <a:gd name="connsiteX1" fmla="*/ 5220587 w 5220587"/>
              <a:gd name="connsiteY1" fmla="*/ 1148516 h 5603359"/>
              <a:gd name="connsiteX2" fmla="*/ 4456434 w 5220587"/>
              <a:gd name="connsiteY2" fmla="*/ 5603359 h 5603359"/>
              <a:gd name="connsiteX3" fmla="*/ 2163974 w 5220587"/>
              <a:gd name="connsiteY3" fmla="*/ 5603359 h 5603359"/>
              <a:gd name="connsiteX4" fmla="*/ 764153 w 5220587"/>
              <a:gd name="connsiteY4" fmla="*/ 0 h 5603359"/>
              <a:gd name="connsiteX5" fmla="*/ 3056613 w 5220587"/>
              <a:gd name="connsiteY5" fmla="*/ 0 h 5603359"/>
              <a:gd name="connsiteX6" fmla="*/ 2292460 w 5220587"/>
              <a:gd name="connsiteY6" fmla="*/ 4454843 h 5603359"/>
              <a:gd name="connsiteX7" fmla="*/ 0 w 5220587"/>
              <a:gd name="connsiteY7" fmla="*/ 4454843 h 560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0587" h="5603359">
                <a:moveTo>
                  <a:pt x="2928127" y="1148516"/>
                </a:moveTo>
                <a:lnTo>
                  <a:pt x="5220587" y="1148516"/>
                </a:lnTo>
                <a:lnTo>
                  <a:pt x="4456434" y="5603359"/>
                </a:lnTo>
                <a:lnTo>
                  <a:pt x="2163974" y="5603359"/>
                </a:lnTo>
                <a:close/>
                <a:moveTo>
                  <a:pt x="764153" y="0"/>
                </a:moveTo>
                <a:lnTo>
                  <a:pt x="3056613" y="0"/>
                </a:lnTo>
                <a:lnTo>
                  <a:pt x="2292460" y="4454843"/>
                </a:lnTo>
                <a:lnTo>
                  <a:pt x="0" y="4454843"/>
                </a:lnTo>
                <a:close/>
              </a:path>
            </a:pathLst>
          </a:custGeom>
          <a:solidFill>
            <a:schemeClr val="bg2">
              <a:lumMod val="85000"/>
            </a:schemeClr>
          </a:solidFill>
        </p:spPr>
        <p:txBody>
          <a:bodyPr wrap="square">
            <a:noAutofit/>
          </a:bodyPr>
          <a:lstStyle>
            <a:lvl1pPr>
              <a:defRPr sz="1200"/>
            </a:lvl1pPr>
          </a:lstStyle>
          <a:p>
            <a:endParaRPr lang="en-US"/>
          </a:p>
        </p:txBody>
      </p:sp>
      <p:sp>
        <p:nvSpPr>
          <p:cNvPr id="50" name="Title 47">
            <a:extLst>
              <a:ext uri="{FF2B5EF4-FFF2-40B4-BE49-F238E27FC236}">
                <a16:creationId xmlns:a16="http://schemas.microsoft.com/office/drawing/2014/main" id="{950A40E3-AC6F-4919-826E-ED2DFB2A693C}"/>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Tree>
    <p:extLst>
      <p:ext uri="{BB962C8B-B14F-4D97-AF65-F5344CB8AC3E}">
        <p14:creationId xmlns:p14="http://schemas.microsoft.com/office/powerpoint/2010/main" val="24537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Diagonal Stripe 6">
            <a:extLst>
              <a:ext uri="{FF2B5EF4-FFF2-40B4-BE49-F238E27FC236}">
                <a16:creationId xmlns:a16="http://schemas.microsoft.com/office/drawing/2014/main" id="{DCCE0021-7C1F-4126-9FF1-F32124A27ABD}"/>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Picture Placeholder 35">
            <a:extLst>
              <a:ext uri="{FF2B5EF4-FFF2-40B4-BE49-F238E27FC236}">
                <a16:creationId xmlns:a16="http://schemas.microsoft.com/office/drawing/2014/main" id="{CC6E2944-AE63-4071-9B6F-E97BA959CB71}"/>
              </a:ext>
            </a:extLst>
          </p:cNvPr>
          <p:cNvSpPr>
            <a:spLocks noGrp="1"/>
          </p:cNvSpPr>
          <p:nvPr>
            <p:ph type="pic" sz="quarter" idx="10"/>
          </p:nvPr>
        </p:nvSpPr>
        <p:spPr>
          <a:xfrm>
            <a:off x="0" y="3657598"/>
            <a:ext cx="12191122" cy="3200401"/>
          </a:xfrm>
          <a:solidFill>
            <a:schemeClr val="bg2">
              <a:lumMod val="85000"/>
            </a:schemeClr>
          </a:solidFill>
        </p:spPr>
        <p:txBody>
          <a:bodyPr>
            <a:normAutofit/>
          </a:bodyPr>
          <a:lstStyle>
            <a:lvl1pPr>
              <a:defRPr sz="1200"/>
            </a:lvl1pPr>
          </a:lstStyle>
          <a:p>
            <a:endParaRPr lang="en-US"/>
          </a:p>
        </p:txBody>
      </p:sp>
      <p:sp>
        <p:nvSpPr>
          <p:cNvPr id="50" name="Title 47">
            <a:extLst>
              <a:ext uri="{FF2B5EF4-FFF2-40B4-BE49-F238E27FC236}">
                <a16:creationId xmlns:a16="http://schemas.microsoft.com/office/drawing/2014/main" id="{950A40E3-AC6F-4919-826E-ED2DFB2A693C}"/>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77" name="Picture Placeholder 76">
            <a:extLst>
              <a:ext uri="{FF2B5EF4-FFF2-40B4-BE49-F238E27FC236}">
                <a16:creationId xmlns:a16="http://schemas.microsoft.com/office/drawing/2014/main" id="{90A153C2-D87E-49DC-92F5-852689CCE454}"/>
              </a:ext>
            </a:extLst>
          </p:cNvPr>
          <p:cNvSpPr>
            <a:spLocks noGrp="1"/>
          </p:cNvSpPr>
          <p:nvPr>
            <p:ph type="pic" sz="quarter" idx="12"/>
          </p:nvPr>
        </p:nvSpPr>
        <p:spPr>
          <a:xfrm>
            <a:off x="6403864" y="2021936"/>
            <a:ext cx="4997781" cy="2684721"/>
          </a:xfrm>
          <a:custGeom>
            <a:avLst/>
            <a:gdLst>
              <a:gd name="connsiteX0" fmla="*/ 575040 w 4997781"/>
              <a:gd name="connsiteY0" fmla="*/ 0 h 2684721"/>
              <a:gd name="connsiteX1" fmla="*/ 4997781 w 4997781"/>
              <a:gd name="connsiteY1" fmla="*/ 0 h 2684721"/>
              <a:gd name="connsiteX2" fmla="*/ 4997781 w 4997781"/>
              <a:gd name="connsiteY2" fmla="*/ 2684721 h 2684721"/>
              <a:gd name="connsiteX3" fmla="*/ 0 w 4997781"/>
              <a:gd name="connsiteY3" fmla="*/ 2684721 h 2684721"/>
              <a:gd name="connsiteX4" fmla="*/ 0 w 4997781"/>
              <a:gd name="connsiteY4" fmla="*/ 575040 h 268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781" h="2684721">
                <a:moveTo>
                  <a:pt x="575040" y="0"/>
                </a:moveTo>
                <a:lnTo>
                  <a:pt x="4997781" y="0"/>
                </a:lnTo>
                <a:lnTo>
                  <a:pt x="4997781" y="2684721"/>
                </a:lnTo>
                <a:lnTo>
                  <a:pt x="0" y="2684721"/>
                </a:lnTo>
                <a:lnTo>
                  <a:pt x="0" y="575040"/>
                </a:lnTo>
                <a:close/>
              </a:path>
            </a:pathLst>
          </a:custGeom>
          <a:solidFill>
            <a:schemeClr val="bg2">
              <a:lumMod val="85000"/>
            </a:schemeClr>
          </a:solidFill>
        </p:spPr>
        <p:txBody>
          <a:bodyPr wrap="square">
            <a:noAutofit/>
          </a:bodyPr>
          <a:lstStyle>
            <a:lvl1pPr>
              <a:defRPr sz="1200"/>
            </a:lvl1pPr>
          </a:lstStyle>
          <a:p>
            <a:endParaRPr lang="en-US"/>
          </a:p>
        </p:txBody>
      </p:sp>
      <p:sp>
        <p:nvSpPr>
          <p:cNvPr id="46" name="Picture Placeholder 45">
            <a:extLst>
              <a:ext uri="{FF2B5EF4-FFF2-40B4-BE49-F238E27FC236}">
                <a16:creationId xmlns:a16="http://schemas.microsoft.com/office/drawing/2014/main" id="{7B393C01-D367-435D-9488-2143A0BEA3F9}"/>
              </a:ext>
            </a:extLst>
          </p:cNvPr>
          <p:cNvSpPr>
            <a:spLocks noGrp="1"/>
          </p:cNvSpPr>
          <p:nvPr>
            <p:ph type="pic" sz="quarter" idx="11"/>
          </p:nvPr>
        </p:nvSpPr>
        <p:spPr>
          <a:xfrm>
            <a:off x="790355" y="2017627"/>
            <a:ext cx="4997781" cy="2684721"/>
          </a:xfrm>
          <a:custGeom>
            <a:avLst/>
            <a:gdLst>
              <a:gd name="connsiteX0" fmla="*/ 575040 w 4997781"/>
              <a:gd name="connsiteY0" fmla="*/ 0 h 2684721"/>
              <a:gd name="connsiteX1" fmla="*/ 4997781 w 4997781"/>
              <a:gd name="connsiteY1" fmla="*/ 0 h 2684721"/>
              <a:gd name="connsiteX2" fmla="*/ 4997781 w 4997781"/>
              <a:gd name="connsiteY2" fmla="*/ 2684721 h 2684721"/>
              <a:gd name="connsiteX3" fmla="*/ 0 w 4997781"/>
              <a:gd name="connsiteY3" fmla="*/ 2684721 h 2684721"/>
              <a:gd name="connsiteX4" fmla="*/ 0 w 4997781"/>
              <a:gd name="connsiteY4" fmla="*/ 575040 h 2684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781" h="2684721">
                <a:moveTo>
                  <a:pt x="575040" y="0"/>
                </a:moveTo>
                <a:lnTo>
                  <a:pt x="4997781" y="0"/>
                </a:lnTo>
                <a:lnTo>
                  <a:pt x="4997781" y="2684721"/>
                </a:lnTo>
                <a:lnTo>
                  <a:pt x="0" y="2684721"/>
                </a:lnTo>
                <a:lnTo>
                  <a:pt x="0" y="575040"/>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694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3835054C-9A4F-4588-819A-7FD2D618F9CC}"/>
              </a:ext>
            </a:extLst>
          </p:cNvPr>
          <p:cNvSpPr>
            <a:spLocks noGrp="1"/>
          </p:cNvSpPr>
          <p:nvPr>
            <p:ph type="pic" sz="quarter" idx="11"/>
          </p:nvPr>
        </p:nvSpPr>
        <p:spPr>
          <a:xfrm>
            <a:off x="829339" y="3530009"/>
            <a:ext cx="4669354" cy="2424223"/>
          </a:xfrm>
          <a:custGeom>
            <a:avLst/>
            <a:gdLst>
              <a:gd name="connsiteX0" fmla="*/ 606056 w 4669354"/>
              <a:gd name="connsiteY0" fmla="*/ 0 h 2424223"/>
              <a:gd name="connsiteX1" fmla="*/ 4669354 w 4669354"/>
              <a:gd name="connsiteY1" fmla="*/ 0 h 2424223"/>
              <a:gd name="connsiteX2" fmla="*/ 4063298 w 4669354"/>
              <a:gd name="connsiteY2" fmla="*/ 2424223 h 2424223"/>
              <a:gd name="connsiteX3" fmla="*/ 0 w 4669354"/>
              <a:gd name="connsiteY3" fmla="*/ 2424223 h 2424223"/>
            </a:gdLst>
            <a:ahLst/>
            <a:cxnLst>
              <a:cxn ang="0">
                <a:pos x="connsiteX0" y="connsiteY0"/>
              </a:cxn>
              <a:cxn ang="0">
                <a:pos x="connsiteX1" y="connsiteY1"/>
              </a:cxn>
              <a:cxn ang="0">
                <a:pos x="connsiteX2" y="connsiteY2"/>
              </a:cxn>
              <a:cxn ang="0">
                <a:pos x="connsiteX3" y="connsiteY3"/>
              </a:cxn>
            </a:cxnLst>
            <a:rect l="l" t="t" r="r" b="b"/>
            <a:pathLst>
              <a:path w="4669354" h="2424223">
                <a:moveTo>
                  <a:pt x="606056" y="0"/>
                </a:moveTo>
                <a:lnTo>
                  <a:pt x="4669354" y="0"/>
                </a:lnTo>
                <a:lnTo>
                  <a:pt x="4063298" y="2424223"/>
                </a:lnTo>
                <a:lnTo>
                  <a:pt x="0" y="2424223"/>
                </a:lnTo>
                <a:close/>
              </a:path>
            </a:pathLst>
          </a:custGeom>
          <a:solidFill>
            <a:schemeClr val="bg2">
              <a:lumMod val="85000"/>
            </a:schemeClr>
          </a:solidFill>
        </p:spPr>
        <p:txBody>
          <a:bodyPr wrap="square">
            <a:noAutofit/>
          </a:bodyPr>
          <a:lstStyle>
            <a:lvl1pPr>
              <a:defRPr sz="1200"/>
            </a:lvl1pPr>
          </a:lstStyle>
          <a:p>
            <a:endParaRPr lang="en-US"/>
          </a:p>
        </p:txBody>
      </p:sp>
      <p:sp>
        <p:nvSpPr>
          <p:cNvPr id="51" name="Picture Placeholder 50">
            <a:extLst>
              <a:ext uri="{FF2B5EF4-FFF2-40B4-BE49-F238E27FC236}">
                <a16:creationId xmlns:a16="http://schemas.microsoft.com/office/drawing/2014/main" id="{3C3FD153-F543-4CE2-A1F8-06B59178B00B}"/>
              </a:ext>
            </a:extLst>
          </p:cNvPr>
          <p:cNvSpPr>
            <a:spLocks noGrp="1"/>
          </p:cNvSpPr>
          <p:nvPr>
            <p:ph type="pic" sz="quarter" idx="10"/>
          </p:nvPr>
        </p:nvSpPr>
        <p:spPr>
          <a:xfrm>
            <a:off x="829339" y="903768"/>
            <a:ext cx="4669354" cy="2424223"/>
          </a:xfrm>
          <a:custGeom>
            <a:avLst/>
            <a:gdLst>
              <a:gd name="connsiteX0" fmla="*/ 606056 w 4669354"/>
              <a:gd name="connsiteY0" fmla="*/ 0 h 2424223"/>
              <a:gd name="connsiteX1" fmla="*/ 4669354 w 4669354"/>
              <a:gd name="connsiteY1" fmla="*/ 0 h 2424223"/>
              <a:gd name="connsiteX2" fmla="*/ 4063298 w 4669354"/>
              <a:gd name="connsiteY2" fmla="*/ 2424223 h 2424223"/>
              <a:gd name="connsiteX3" fmla="*/ 0 w 4669354"/>
              <a:gd name="connsiteY3" fmla="*/ 2424223 h 2424223"/>
            </a:gdLst>
            <a:ahLst/>
            <a:cxnLst>
              <a:cxn ang="0">
                <a:pos x="connsiteX0" y="connsiteY0"/>
              </a:cxn>
              <a:cxn ang="0">
                <a:pos x="connsiteX1" y="connsiteY1"/>
              </a:cxn>
              <a:cxn ang="0">
                <a:pos x="connsiteX2" y="connsiteY2"/>
              </a:cxn>
              <a:cxn ang="0">
                <a:pos x="connsiteX3" y="connsiteY3"/>
              </a:cxn>
            </a:cxnLst>
            <a:rect l="l" t="t" r="r" b="b"/>
            <a:pathLst>
              <a:path w="4669354" h="2424223">
                <a:moveTo>
                  <a:pt x="606056" y="0"/>
                </a:moveTo>
                <a:lnTo>
                  <a:pt x="4669354" y="0"/>
                </a:lnTo>
                <a:lnTo>
                  <a:pt x="4063298" y="2424223"/>
                </a:lnTo>
                <a:lnTo>
                  <a:pt x="0" y="2424223"/>
                </a:lnTo>
                <a:close/>
              </a:path>
            </a:pathLst>
          </a:custGeom>
          <a:solidFill>
            <a:schemeClr val="bg2">
              <a:lumMod val="85000"/>
            </a:schemeClr>
          </a:solidFill>
        </p:spPr>
        <p:txBody>
          <a:bodyPr wrap="square">
            <a:noAutofit/>
          </a:bodyPr>
          <a:lstStyle>
            <a:lvl1pPr>
              <a:defRPr sz="1200"/>
            </a:lvl1pPr>
          </a:lstStyle>
          <a:p>
            <a:endParaRPr lang="en-US"/>
          </a:p>
        </p:txBody>
      </p:sp>
      <p:sp>
        <p:nvSpPr>
          <p:cNvPr id="41" name="Rectangle 40">
            <a:extLst>
              <a:ext uri="{FF2B5EF4-FFF2-40B4-BE49-F238E27FC236}">
                <a16:creationId xmlns:a16="http://schemas.microsoft.com/office/drawing/2014/main" id="{4A9B6C50-3544-4EC2-9806-06F72387CB56}"/>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9" name="Diagonal Stripe 48">
            <a:extLst>
              <a:ext uri="{FF2B5EF4-FFF2-40B4-BE49-F238E27FC236}">
                <a16:creationId xmlns:a16="http://schemas.microsoft.com/office/drawing/2014/main" id="{8F8CB7BD-EA8D-48E7-A7B0-1D70FC4CD23E}"/>
              </a:ext>
            </a:extLst>
          </p:cNvPr>
          <p:cNvSpPr/>
          <p:nvPr userDrawn="1"/>
        </p:nvSpPr>
        <p:spPr>
          <a:xfrm rot="10800000">
            <a:off x="6035276" y="1230818"/>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itle 47">
            <a:extLst>
              <a:ext uri="{FF2B5EF4-FFF2-40B4-BE49-F238E27FC236}">
                <a16:creationId xmlns:a16="http://schemas.microsoft.com/office/drawing/2014/main" id="{950A40E3-AC6F-4919-826E-ED2DFB2A693C}"/>
              </a:ext>
            </a:extLst>
          </p:cNvPr>
          <p:cNvSpPr>
            <a:spLocks noGrp="1"/>
          </p:cNvSpPr>
          <p:nvPr>
            <p:ph type="title" hasCustomPrompt="1"/>
          </p:nvPr>
        </p:nvSpPr>
        <p:spPr>
          <a:xfrm>
            <a:off x="6394188" y="1528928"/>
            <a:ext cx="5977158" cy="894000"/>
          </a:xfrm>
        </p:spPr>
        <p:txBody>
          <a:bodyPr wrap="square" tIns="144000" bIns="72000">
            <a:spAutoFit/>
          </a:bodyPr>
          <a:lstStyle>
            <a:lvl1pPr>
              <a:defRPr sz="4800" b="1" i="1"/>
            </a:lvl1pPr>
          </a:lstStyle>
          <a:p>
            <a:r>
              <a:rPr lang="en-US"/>
              <a:t>ADD YOUR TITLE HERE</a:t>
            </a:r>
          </a:p>
        </p:txBody>
      </p:sp>
    </p:spTree>
    <p:extLst>
      <p:ext uri="{BB962C8B-B14F-4D97-AF65-F5344CB8AC3E}">
        <p14:creationId xmlns:p14="http://schemas.microsoft.com/office/powerpoint/2010/main" val="20587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6" name="Diagonal Stripe 5">
            <a:extLst>
              <a:ext uri="{FF2B5EF4-FFF2-40B4-BE49-F238E27FC236}">
                <a16:creationId xmlns:a16="http://schemas.microsoft.com/office/drawing/2014/main" id="{A8BAAE84-DA11-4445-A07E-CE9101409670}"/>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6C2719E-A92E-4E85-B9A3-B023CE11E9C9}"/>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50" name="Title 47">
            <a:extLst>
              <a:ext uri="{FF2B5EF4-FFF2-40B4-BE49-F238E27FC236}">
                <a16:creationId xmlns:a16="http://schemas.microsoft.com/office/drawing/2014/main" id="{950A40E3-AC6F-4919-826E-ED2DFB2A693C}"/>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36" name="Picture Placeholder 35">
            <a:extLst>
              <a:ext uri="{FF2B5EF4-FFF2-40B4-BE49-F238E27FC236}">
                <a16:creationId xmlns:a16="http://schemas.microsoft.com/office/drawing/2014/main" id="{AB40B373-D57D-42CD-8A5C-38F7896BF933}"/>
              </a:ext>
            </a:extLst>
          </p:cNvPr>
          <p:cNvSpPr>
            <a:spLocks noGrp="1"/>
          </p:cNvSpPr>
          <p:nvPr>
            <p:ph type="pic" sz="quarter" idx="10"/>
          </p:nvPr>
        </p:nvSpPr>
        <p:spPr>
          <a:xfrm>
            <a:off x="448858" y="2295231"/>
            <a:ext cx="4646593" cy="2981999"/>
          </a:xfrm>
          <a:solidFill>
            <a:schemeClr val="bg2">
              <a:lumMod val="8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4664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Diagonal Stripe 4">
            <a:extLst>
              <a:ext uri="{FF2B5EF4-FFF2-40B4-BE49-F238E27FC236}">
                <a16:creationId xmlns:a16="http://schemas.microsoft.com/office/drawing/2014/main" id="{E7FCF074-2946-49E5-B88B-7A807700B605}"/>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itle 47">
            <a:extLst>
              <a:ext uri="{FF2B5EF4-FFF2-40B4-BE49-F238E27FC236}">
                <a16:creationId xmlns:a16="http://schemas.microsoft.com/office/drawing/2014/main" id="{950A40E3-AC6F-4919-826E-ED2DFB2A693C}"/>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37" name="Picture Placeholder 36">
            <a:extLst>
              <a:ext uri="{FF2B5EF4-FFF2-40B4-BE49-F238E27FC236}">
                <a16:creationId xmlns:a16="http://schemas.microsoft.com/office/drawing/2014/main" id="{A4D3E4B6-291D-4AB8-8017-3E096CAE895B}"/>
              </a:ext>
            </a:extLst>
          </p:cNvPr>
          <p:cNvSpPr>
            <a:spLocks noGrp="1"/>
          </p:cNvSpPr>
          <p:nvPr>
            <p:ph type="pic" sz="quarter" idx="10"/>
          </p:nvPr>
        </p:nvSpPr>
        <p:spPr>
          <a:xfrm>
            <a:off x="8285743" y="1269717"/>
            <a:ext cx="2335461" cy="4888045"/>
          </a:xfrm>
          <a:prstGeom prst="roundRect">
            <a:avLst>
              <a:gd name="adj" fmla="val 9798"/>
            </a:avLst>
          </a:prstGeom>
          <a:solidFill>
            <a:schemeClr val="bg2">
              <a:lumMod val="8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87731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2B0B18FA-6CA2-4E55-8620-72F5173FF657}"/>
              </a:ext>
            </a:extLst>
          </p:cNvPr>
          <p:cNvSpPr>
            <a:spLocks noGrp="1"/>
          </p:cNvSpPr>
          <p:nvPr>
            <p:ph type="pic" sz="quarter" idx="10"/>
          </p:nvPr>
        </p:nvSpPr>
        <p:spPr>
          <a:xfrm>
            <a:off x="0" y="0"/>
            <a:ext cx="12192000" cy="6858000"/>
          </a:xfrm>
          <a:solidFill>
            <a:schemeClr val="bg2">
              <a:lumMod val="85000"/>
            </a:schemeClr>
          </a:solidFill>
        </p:spPr>
        <p:txBody>
          <a:bodyPr>
            <a:normAutofit/>
          </a:bodyPr>
          <a:lstStyle>
            <a:lvl1pPr>
              <a:defRPr sz="1200"/>
            </a:lvl1pPr>
          </a:lstStyle>
          <a:p>
            <a:endParaRPr lang="en-US"/>
          </a:p>
        </p:txBody>
      </p:sp>
      <p:sp>
        <p:nvSpPr>
          <p:cNvPr id="44" name="Picture Placeholder 43">
            <a:extLst>
              <a:ext uri="{FF2B5EF4-FFF2-40B4-BE49-F238E27FC236}">
                <a16:creationId xmlns:a16="http://schemas.microsoft.com/office/drawing/2014/main" id="{6E4D9792-9EDA-42E3-8B5B-84E68A6B2271}"/>
              </a:ext>
            </a:extLst>
          </p:cNvPr>
          <p:cNvSpPr>
            <a:spLocks noGrp="1"/>
          </p:cNvSpPr>
          <p:nvPr>
            <p:ph type="pic" sz="quarter" idx="12"/>
          </p:nvPr>
        </p:nvSpPr>
        <p:spPr>
          <a:xfrm>
            <a:off x="3253559" y="1892594"/>
            <a:ext cx="3129519" cy="4965405"/>
          </a:xfrm>
          <a:custGeom>
            <a:avLst/>
            <a:gdLst>
              <a:gd name="connsiteX0" fmla="*/ 0 w 3129519"/>
              <a:gd name="connsiteY0" fmla="*/ 0 h 4965405"/>
              <a:gd name="connsiteX1" fmla="*/ 2347139 w 3129519"/>
              <a:gd name="connsiteY1" fmla="*/ 0 h 4965405"/>
              <a:gd name="connsiteX2" fmla="*/ 3129519 w 3129519"/>
              <a:gd name="connsiteY2" fmla="*/ 4965405 h 4965405"/>
              <a:gd name="connsiteX3" fmla="*/ 782380 w 3129519"/>
              <a:gd name="connsiteY3" fmla="*/ 4965405 h 4965405"/>
            </a:gdLst>
            <a:ahLst/>
            <a:cxnLst>
              <a:cxn ang="0">
                <a:pos x="connsiteX0" y="connsiteY0"/>
              </a:cxn>
              <a:cxn ang="0">
                <a:pos x="connsiteX1" y="connsiteY1"/>
              </a:cxn>
              <a:cxn ang="0">
                <a:pos x="connsiteX2" y="connsiteY2"/>
              </a:cxn>
              <a:cxn ang="0">
                <a:pos x="connsiteX3" y="connsiteY3"/>
              </a:cxn>
            </a:cxnLst>
            <a:rect l="l" t="t" r="r" b="b"/>
            <a:pathLst>
              <a:path w="3129519" h="4965405">
                <a:moveTo>
                  <a:pt x="0" y="0"/>
                </a:moveTo>
                <a:lnTo>
                  <a:pt x="2347139" y="0"/>
                </a:lnTo>
                <a:lnTo>
                  <a:pt x="3129519" y="4965405"/>
                </a:lnTo>
                <a:lnTo>
                  <a:pt x="782380" y="4965405"/>
                </a:lnTo>
                <a:close/>
              </a:path>
            </a:pathLst>
          </a:custGeom>
          <a:solidFill>
            <a:schemeClr val="bg2">
              <a:lumMod val="85000"/>
            </a:schemeClr>
          </a:solidFill>
        </p:spPr>
        <p:txBody>
          <a:bodyPr wrap="square">
            <a:noAutofit/>
          </a:bodyPr>
          <a:lstStyle>
            <a:lvl1pPr>
              <a:defRPr sz="1200"/>
            </a:lvl1pPr>
          </a:lstStyle>
          <a:p>
            <a:endParaRPr lang="en-US"/>
          </a:p>
        </p:txBody>
      </p:sp>
      <p:sp>
        <p:nvSpPr>
          <p:cNvPr id="43" name="Picture Placeholder 42">
            <a:extLst>
              <a:ext uri="{FF2B5EF4-FFF2-40B4-BE49-F238E27FC236}">
                <a16:creationId xmlns:a16="http://schemas.microsoft.com/office/drawing/2014/main" id="{2836611A-80CD-449F-BBB3-644D7C6415FA}"/>
              </a:ext>
            </a:extLst>
          </p:cNvPr>
          <p:cNvSpPr>
            <a:spLocks noGrp="1"/>
          </p:cNvSpPr>
          <p:nvPr>
            <p:ph type="pic" sz="quarter" idx="11"/>
          </p:nvPr>
        </p:nvSpPr>
        <p:spPr>
          <a:xfrm>
            <a:off x="435928" y="0"/>
            <a:ext cx="3129519" cy="4965405"/>
          </a:xfrm>
          <a:custGeom>
            <a:avLst/>
            <a:gdLst>
              <a:gd name="connsiteX0" fmla="*/ 0 w 3129519"/>
              <a:gd name="connsiteY0" fmla="*/ 0 h 4965405"/>
              <a:gd name="connsiteX1" fmla="*/ 2347139 w 3129519"/>
              <a:gd name="connsiteY1" fmla="*/ 0 h 4965405"/>
              <a:gd name="connsiteX2" fmla="*/ 3129519 w 3129519"/>
              <a:gd name="connsiteY2" fmla="*/ 4965405 h 4965405"/>
              <a:gd name="connsiteX3" fmla="*/ 782380 w 3129519"/>
              <a:gd name="connsiteY3" fmla="*/ 4965405 h 4965405"/>
            </a:gdLst>
            <a:ahLst/>
            <a:cxnLst>
              <a:cxn ang="0">
                <a:pos x="connsiteX0" y="connsiteY0"/>
              </a:cxn>
              <a:cxn ang="0">
                <a:pos x="connsiteX1" y="connsiteY1"/>
              </a:cxn>
              <a:cxn ang="0">
                <a:pos x="connsiteX2" y="connsiteY2"/>
              </a:cxn>
              <a:cxn ang="0">
                <a:pos x="connsiteX3" y="connsiteY3"/>
              </a:cxn>
            </a:cxnLst>
            <a:rect l="l" t="t" r="r" b="b"/>
            <a:pathLst>
              <a:path w="3129519" h="4965405">
                <a:moveTo>
                  <a:pt x="0" y="0"/>
                </a:moveTo>
                <a:lnTo>
                  <a:pt x="2347139" y="0"/>
                </a:lnTo>
                <a:lnTo>
                  <a:pt x="3129519" y="4965405"/>
                </a:lnTo>
                <a:lnTo>
                  <a:pt x="782380" y="4965405"/>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613789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Diagonal Stripe 4">
            <a:extLst>
              <a:ext uri="{FF2B5EF4-FFF2-40B4-BE49-F238E27FC236}">
                <a16:creationId xmlns:a16="http://schemas.microsoft.com/office/drawing/2014/main" id="{C2230DBA-B394-4EAD-A52D-7767F9480470}"/>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2BD2A61A-0464-4FDF-A5AC-A22E159A812D}"/>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38" name="Title 47">
            <a:extLst>
              <a:ext uri="{FF2B5EF4-FFF2-40B4-BE49-F238E27FC236}">
                <a16:creationId xmlns:a16="http://schemas.microsoft.com/office/drawing/2014/main" id="{E23CF450-A57F-41F2-B8E4-78F980EEF4E7}"/>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Tree>
    <p:extLst>
      <p:ext uri="{BB962C8B-B14F-4D97-AF65-F5344CB8AC3E}">
        <p14:creationId xmlns:p14="http://schemas.microsoft.com/office/powerpoint/2010/main" val="38107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6" name="Diagonal Stripe 45">
            <a:extLst>
              <a:ext uri="{FF2B5EF4-FFF2-40B4-BE49-F238E27FC236}">
                <a16:creationId xmlns:a16="http://schemas.microsoft.com/office/drawing/2014/main" id="{FBB9E520-5221-4D77-A303-38DD068A43D7}"/>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itle 47">
            <a:extLst>
              <a:ext uri="{FF2B5EF4-FFF2-40B4-BE49-F238E27FC236}">
                <a16:creationId xmlns:a16="http://schemas.microsoft.com/office/drawing/2014/main" id="{3525725B-BEA4-45A0-9D69-3994E5E731EB}"/>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38" name="Rectangle 37">
            <a:extLst>
              <a:ext uri="{FF2B5EF4-FFF2-40B4-BE49-F238E27FC236}">
                <a16:creationId xmlns:a16="http://schemas.microsoft.com/office/drawing/2014/main" id="{635D290F-4DCF-44E3-AE59-D4A79468E666}"/>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4" name="Picture Placeholder 43">
            <a:extLst>
              <a:ext uri="{FF2B5EF4-FFF2-40B4-BE49-F238E27FC236}">
                <a16:creationId xmlns:a16="http://schemas.microsoft.com/office/drawing/2014/main" id="{341AAB71-9E1E-45B7-A683-BC94DB75BE6D}"/>
              </a:ext>
            </a:extLst>
          </p:cNvPr>
          <p:cNvSpPr>
            <a:spLocks noGrp="1"/>
          </p:cNvSpPr>
          <p:nvPr>
            <p:ph type="pic" sz="quarter" idx="13"/>
          </p:nvPr>
        </p:nvSpPr>
        <p:spPr>
          <a:xfrm>
            <a:off x="6692566" y="656562"/>
            <a:ext cx="4352298" cy="5736264"/>
          </a:xfrm>
          <a:custGeom>
            <a:avLst/>
            <a:gdLst>
              <a:gd name="connsiteX0" fmla="*/ 3089548 w 4352298"/>
              <a:gd name="connsiteY0" fmla="*/ 1734040 h 5736264"/>
              <a:gd name="connsiteX1" fmla="*/ 4352298 w 4352298"/>
              <a:gd name="connsiteY1" fmla="*/ 1734040 h 5736264"/>
              <a:gd name="connsiteX2" fmla="*/ 3507021 w 4352298"/>
              <a:gd name="connsiteY2" fmla="*/ 5736264 h 5736264"/>
              <a:gd name="connsiteX3" fmla="*/ 2244271 w 4352298"/>
              <a:gd name="connsiteY3" fmla="*/ 5736264 h 5736264"/>
              <a:gd name="connsiteX4" fmla="*/ 1967413 w 4352298"/>
              <a:gd name="connsiteY4" fmla="*/ 867020 h 5736264"/>
              <a:gd name="connsiteX5" fmla="*/ 3230163 w 4352298"/>
              <a:gd name="connsiteY5" fmla="*/ 867020 h 5736264"/>
              <a:gd name="connsiteX6" fmla="*/ 2384886 w 4352298"/>
              <a:gd name="connsiteY6" fmla="*/ 4869244 h 5736264"/>
              <a:gd name="connsiteX7" fmla="*/ 1122136 w 4352298"/>
              <a:gd name="connsiteY7" fmla="*/ 4869244 h 5736264"/>
              <a:gd name="connsiteX8" fmla="*/ 845277 w 4352298"/>
              <a:gd name="connsiteY8" fmla="*/ 0 h 5736264"/>
              <a:gd name="connsiteX9" fmla="*/ 2108027 w 4352298"/>
              <a:gd name="connsiteY9" fmla="*/ 0 h 5736264"/>
              <a:gd name="connsiteX10" fmla="*/ 1262750 w 4352298"/>
              <a:gd name="connsiteY10" fmla="*/ 4002224 h 5736264"/>
              <a:gd name="connsiteX11" fmla="*/ 0 w 4352298"/>
              <a:gd name="connsiteY11" fmla="*/ 4002224 h 573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2298" h="5736264">
                <a:moveTo>
                  <a:pt x="3089548" y="1734040"/>
                </a:moveTo>
                <a:lnTo>
                  <a:pt x="4352298" y="1734040"/>
                </a:lnTo>
                <a:lnTo>
                  <a:pt x="3507021" y="5736264"/>
                </a:lnTo>
                <a:lnTo>
                  <a:pt x="2244271" y="5736264"/>
                </a:lnTo>
                <a:close/>
                <a:moveTo>
                  <a:pt x="1967413" y="867020"/>
                </a:moveTo>
                <a:lnTo>
                  <a:pt x="3230163" y="867020"/>
                </a:lnTo>
                <a:lnTo>
                  <a:pt x="2384886" y="4869244"/>
                </a:lnTo>
                <a:lnTo>
                  <a:pt x="1122136" y="4869244"/>
                </a:lnTo>
                <a:close/>
                <a:moveTo>
                  <a:pt x="845277" y="0"/>
                </a:moveTo>
                <a:lnTo>
                  <a:pt x="2108027" y="0"/>
                </a:lnTo>
                <a:lnTo>
                  <a:pt x="1262750" y="4002224"/>
                </a:lnTo>
                <a:lnTo>
                  <a:pt x="0" y="4002224"/>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1925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8"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Diagonal Stripe 5">
            <a:extLst>
              <a:ext uri="{FF2B5EF4-FFF2-40B4-BE49-F238E27FC236}">
                <a16:creationId xmlns:a16="http://schemas.microsoft.com/office/drawing/2014/main" id="{17618774-D019-4077-888C-1F24BFDF3CEF}"/>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73EA50FD-1CF4-44E4-968C-C90D77146BBA}"/>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38" name="Title 47">
            <a:extLst>
              <a:ext uri="{FF2B5EF4-FFF2-40B4-BE49-F238E27FC236}">
                <a16:creationId xmlns:a16="http://schemas.microsoft.com/office/drawing/2014/main" id="{E23CF450-A57F-41F2-B8E4-78F980EEF4E7}"/>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30" name="Picture Placeholder 29">
            <a:extLst>
              <a:ext uri="{FF2B5EF4-FFF2-40B4-BE49-F238E27FC236}">
                <a16:creationId xmlns:a16="http://schemas.microsoft.com/office/drawing/2014/main" id="{9C90AF7C-E8D2-49A8-8B13-4D80A21515BF}"/>
              </a:ext>
            </a:extLst>
          </p:cNvPr>
          <p:cNvSpPr>
            <a:spLocks noGrp="1"/>
          </p:cNvSpPr>
          <p:nvPr>
            <p:ph type="pic" sz="quarter" idx="10"/>
          </p:nvPr>
        </p:nvSpPr>
        <p:spPr>
          <a:xfrm>
            <a:off x="1" y="2008220"/>
            <a:ext cx="12191120" cy="3774441"/>
          </a:xfrm>
          <a:solidFill>
            <a:schemeClr val="bg2">
              <a:lumMod val="8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78415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4CB1A7-B0CB-429C-82E1-7703B49A117C}"/>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30" name="Picture Placeholder 29">
            <a:extLst>
              <a:ext uri="{FF2B5EF4-FFF2-40B4-BE49-F238E27FC236}">
                <a16:creationId xmlns:a16="http://schemas.microsoft.com/office/drawing/2014/main" id="{5FF4730D-AA43-4EF3-8873-B0C6CE57C4A9}"/>
              </a:ext>
            </a:extLst>
          </p:cNvPr>
          <p:cNvSpPr>
            <a:spLocks noGrp="1"/>
          </p:cNvSpPr>
          <p:nvPr>
            <p:ph type="pic" sz="quarter" idx="10"/>
          </p:nvPr>
        </p:nvSpPr>
        <p:spPr>
          <a:xfrm>
            <a:off x="-878" y="0"/>
            <a:ext cx="12192878" cy="3936254"/>
          </a:xfrm>
          <a:solidFill>
            <a:schemeClr val="bg2">
              <a:lumMod val="85000"/>
            </a:schemeClr>
          </a:solidFill>
        </p:spPr>
        <p:txBody>
          <a:bodyPr>
            <a:normAutofit/>
          </a:bodyPr>
          <a:lstStyle>
            <a:lvl1pPr>
              <a:defRPr sz="1200"/>
            </a:lvl1pPr>
          </a:lstStyle>
          <a:p>
            <a:endParaRPr lang="en-US"/>
          </a:p>
        </p:txBody>
      </p:sp>
      <p:sp>
        <p:nvSpPr>
          <p:cNvPr id="54" name="Picture Placeholder 53">
            <a:extLst>
              <a:ext uri="{FF2B5EF4-FFF2-40B4-BE49-F238E27FC236}">
                <a16:creationId xmlns:a16="http://schemas.microsoft.com/office/drawing/2014/main" id="{FC702CEE-A28B-4BF0-9BAA-6ED5EF26F394}"/>
              </a:ext>
            </a:extLst>
          </p:cNvPr>
          <p:cNvSpPr>
            <a:spLocks noGrp="1"/>
          </p:cNvSpPr>
          <p:nvPr>
            <p:ph type="pic" sz="quarter" idx="11"/>
          </p:nvPr>
        </p:nvSpPr>
        <p:spPr>
          <a:xfrm>
            <a:off x="1173310" y="2130885"/>
            <a:ext cx="2650023" cy="3982831"/>
          </a:xfrm>
          <a:custGeom>
            <a:avLst/>
            <a:gdLst>
              <a:gd name="connsiteX0" fmla="*/ 442536 w 2650023"/>
              <a:gd name="connsiteY0" fmla="*/ 0 h 3982831"/>
              <a:gd name="connsiteX1" fmla="*/ 2650023 w 2650023"/>
              <a:gd name="connsiteY1" fmla="*/ 0 h 3982831"/>
              <a:gd name="connsiteX2" fmla="*/ 2650023 w 2650023"/>
              <a:gd name="connsiteY2" fmla="*/ 3982831 h 3982831"/>
              <a:gd name="connsiteX3" fmla="*/ 0 w 2650023"/>
              <a:gd name="connsiteY3" fmla="*/ 3982831 h 3982831"/>
              <a:gd name="connsiteX4" fmla="*/ 0 w 2650023"/>
              <a:gd name="connsiteY4" fmla="*/ 442536 h 398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023" h="3982831">
                <a:moveTo>
                  <a:pt x="442536" y="0"/>
                </a:moveTo>
                <a:lnTo>
                  <a:pt x="2650023" y="0"/>
                </a:lnTo>
                <a:lnTo>
                  <a:pt x="2650023" y="3982831"/>
                </a:lnTo>
                <a:lnTo>
                  <a:pt x="0" y="3982831"/>
                </a:lnTo>
                <a:lnTo>
                  <a:pt x="0" y="442536"/>
                </a:lnTo>
                <a:close/>
              </a:path>
            </a:pathLst>
          </a:custGeom>
          <a:solidFill>
            <a:schemeClr val="bg2">
              <a:lumMod val="85000"/>
            </a:schemeClr>
          </a:solidFill>
        </p:spPr>
        <p:txBody>
          <a:bodyPr wrap="square">
            <a:noAutofit/>
          </a:bodyPr>
          <a:lstStyle>
            <a:lvl1pPr>
              <a:defRPr sz="1200"/>
            </a:lvl1pPr>
          </a:lstStyle>
          <a:p>
            <a:endParaRPr lang="en-US"/>
          </a:p>
        </p:txBody>
      </p:sp>
      <p:sp>
        <p:nvSpPr>
          <p:cNvPr id="55" name="Picture Placeholder 54">
            <a:extLst>
              <a:ext uri="{FF2B5EF4-FFF2-40B4-BE49-F238E27FC236}">
                <a16:creationId xmlns:a16="http://schemas.microsoft.com/office/drawing/2014/main" id="{A270FA95-7980-4851-8480-E08D3BA90DAF}"/>
              </a:ext>
            </a:extLst>
          </p:cNvPr>
          <p:cNvSpPr>
            <a:spLocks noGrp="1"/>
          </p:cNvSpPr>
          <p:nvPr>
            <p:ph type="pic" sz="quarter" idx="12"/>
          </p:nvPr>
        </p:nvSpPr>
        <p:spPr>
          <a:xfrm>
            <a:off x="4768420" y="2130885"/>
            <a:ext cx="2655161" cy="3983093"/>
          </a:xfrm>
          <a:custGeom>
            <a:avLst/>
            <a:gdLst>
              <a:gd name="connsiteX0" fmla="*/ 442535 w 2655161"/>
              <a:gd name="connsiteY0" fmla="*/ 0 h 3983093"/>
              <a:gd name="connsiteX1" fmla="*/ 2655161 w 2655161"/>
              <a:gd name="connsiteY1" fmla="*/ 0 h 3983093"/>
              <a:gd name="connsiteX2" fmla="*/ 2655161 w 2655161"/>
              <a:gd name="connsiteY2" fmla="*/ 3983093 h 3983093"/>
              <a:gd name="connsiteX3" fmla="*/ 0 w 2655161"/>
              <a:gd name="connsiteY3" fmla="*/ 3983093 h 3983093"/>
              <a:gd name="connsiteX4" fmla="*/ 0 w 2655161"/>
              <a:gd name="connsiteY4" fmla="*/ 442535 h 398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161" h="3983093">
                <a:moveTo>
                  <a:pt x="442535" y="0"/>
                </a:moveTo>
                <a:lnTo>
                  <a:pt x="2655161" y="0"/>
                </a:lnTo>
                <a:lnTo>
                  <a:pt x="2655161" y="3983093"/>
                </a:lnTo>
                <a:lnTo>
                  <a:pt x="0" y="3983093"/>
                </a:lnTo>
                <a:lnTo>
                  <a:pt x="0" y="442535"/>
                </a:lnTo>
                <a:close/>
              </a:path>
            </a:pathLst>
          </a:custGeom>
          <a:solidFill>
            <a:schemeClr val="bg2">
              <a:lumMod val="85000"/>
            </a:schemeClr>
          </a:solidFill>
        </p:spPr>
        <p:txBody>
          <a:bodyPr wrap="square">
            <a:noAutofit/>
          </a:bodyPr>
          <a:lstStyle>
            <a:lvl1pPr>
              <a:defRPr sz="1200"/>
            </a:lvl1pPr>
          </a:lstStyle>
          <a:p>
            <a:endParaRPr lang="en-US"/>
          </a:p>
        </p:txBody>
      </p:sp>
      <p:sp>
        <p:nvSpPr>
          <p:cNvPr id="56" name="Picture Placeholder 55">
            <a:extLst>
              <a:ext uri="{FF2B5EF4-FFF2-40B4-BE49-F238E27FC236}">
                <a16:creationId xmlns:a16="http://schemas.microsoft.com/office/drawing/2014/main" id="{10FC45EA-10DC-4464-9FCF-E05BBF67859B}"/>
              </a:ext>
            </a:extLst>
          </p:cNvPr>
          <p:cNvSpPr>
            <a:spLocks noGrp="1"/>
          </p:cNvSpPr>
          <p:nvPr>
            <p:ph type="pic" sz="quarter" idx="13"/>
          </p:nvPr>
        </p:nvSpPr>
        <p:spPr>
          <a:xfrm>
            <a:off x="8363528" y="2130885"/>
            <a:ext cx="2654283" cy="3982831"/>
          </a:xfrm>
          <a:custGeom>
            <a:avLst/>
            <a:gdLst>
              <a:gd name="connsiteX0" fmla="*/ 442536 w 2654283"/>
              <a:gd name="connsiteY0" fmla="*/ 0 h 3982831"/>
              <a:gd name="connsiteX1" fmla="*/ 2654283 w 2654283"/>
              <a:gd name="connsiteY1" fmla="*/ 0 h 3982831"/>
              <a:gd name="connsiteX2" fmla="*/ 2654283 w 2654283"/>
              <a:gd name="connsiteY2" fmla="*/ 3982831 h 3982831"/>
              <a:gd name="connsiteX3" fmla="*/ 0 w 2654283"/>
              <a:gd name="connsiteY3" fmla="*/ 3982831 h 3982831"/>
              <a:gd name="connsiteX4" fmla="*/ 0 w 2654283"/>
              <a:gd name="connsiteY4" fmla="*/ 442536 h 398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283" h="3982831">
                <a:moveTo>
                  <a:pt x="442536" y="0"/>
                </a:moveTo>
                <a:lnTo>
                  <a:pt x="2654283" y="0"/>
                </a:lnTo>
                <a:lnTo>
                  <a:pt x="2654283" y="3982831"/>
                </a:lnTo>
                <a:lnTo>
                  <a:pt x="0" y="3982831"/>
                </a:lnTo>
                <a:lnTo>
                  <a:pt x="0" y="442536"/>
                </a:lnTo>
                <a:close/>
              </a:path>
            </a:pathLst>
          </a:custGeom>
          <a:solidFill>
            <a:schemeClr val="bg2">
              <a:lumMod val="85000"/>
            </a:schemeClr>
          </a:solidFill>
        </p:spPr>
        <p:txBody>
          <a:bodyPr wrap="square">
            <a:noAutofit/>
          </a:bodyPr>
          <a:lstStyle>
            <a:lvl1pPr>
              <a:defRPr sz="1200"/>
            </a:lvl1pPr>
          </a:lstStyle>
          <a:p>
            <a:endParaRPr lang="en-US"/>
          </a:p>
        </p:txBody>
      </p:sp>
      <p:sp>
        <p:nvSpPr>
          <p:cNvPr id="38" name="Title 47">
            <a:extLst>
              <a:ext uri="{FF2B5EF4-FFF2-40B4-BE49-F238E27FC236}">
                <a16:creationId xmlns:a16="http://schemas.microsoft.com/office/drawing/2014/main" id="{E23CF450-A57F-41F2-B8E4-78F980EEF4E7}"/>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Tree>
    <p:extLst>
      <p:ext uri="{BB962C8B-B14F-4D97-AF65-F5344CB8AC3E}">
        <p14:creationId xmlns:p14="http://schemas.microsoft.com/office/powerpoint/2010/main" val="16442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Diagonal Stripe 8">
            <a:extLst>
              <a:ext uri="{FF2B5EF4-FFF2-40B4-BE49-F238E27FC236}">
                <a16:creationId xmlns:a16="http://schemas.microsoft.com/office/drawing/2014/main" id="{8FDE69EB-F1C0-40F5-8027-3F90C323C56B}"/>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2A60B550-110F-4C49-B4DE-812F3C965879}"/>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36" name="Diagonal Stripe 35">
            <a:extLst>
              <a:ext uri="{FF2B5EF4-FFF2-40B4-BE49-F238E27FC236}">
                <a16:creationId xmlns:a16="http://schemas.microsoft.com/office/drawing/2014/main" id="{64D603D9-95B9-47BE-BCAC-BE40CAE99CE7}"/>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itle 47">
            <a:extLst>
              <a:ext uri="{FF2B5EF4-FFF2-40B4-BE49-F238E27FC236}">
                <a16:creationId xmlns:a16="http://schemas.microsoft.com/office/drawing/2014/main" id="{E23CF450-A57F-41F2-B8E4-78F980EEF4E7}"/>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51" name="Picture Placeholder 50">
            <a:extLst>
              <a:ext uri="{FF2B5EF4-FFF2-40B4-BE49-F238E27FC236}">
                <a16:creationId xmlns:a16="http://schemas.microsoft.com/office/drawing/2014/main" id="{59912137-9770-4179-B8DE-786EBBB5EF43}"/>
              </a:ext>
            </a:extLst>
          </p:cNvPr>
          <p:cNvSpPr>
            <a:spLocks noGrp="1"/>
          </p:cNvSpPr>
          <p:nvPr>
            <p:ph type="pic" sz="quarter" idx="11"/>
          </p:nvPr>
        </p:nvSpPr>
        <p:spPr>
          <a:xfrm>
            <a:off x="5481084" y="2176325"/>
            <a:ext cx="2200940" cy="1666626"/>
          </a:xfrm>
          <a:custGeom>
            <a:avLst/>
            <a:gdLst>
              <a:gd name="connsiteX0" fmla="*/ 416657 w 2200940"/>
              <a:gd name="connsiteY0" fmla="*/ 0 h 1666626"/>
              <a:gd name="connsiteX1" fmla="*/ 2200940 w 2200940"/>
              <a:gd name="connsiteY1" fmla="*/ 0 h 1666626"/>
              <a:gd name="connsiteX2" fmla="*/ 1784284 w 2200940"/>
              <a:gd name="connsiteY2" fmla="*/ 1666626 h 1666626"/>
              <a:gd name="connsiteX3" fmla="*/ 0 w 2200940"/>
              <a:gd name="connsiteY3" fmla="*/ 1666626 h 1666626"/>
            </a:gdLst>
            <a:ahLst/>
            <a:cxnLst>
              <a:cxn ang="0">
                <a:pos x="connsiteX0" y="connsiteY0"/>
              </a:cxn>
              <a:cxn ang="0">
                <a:pos x="connsiteX1" y="connsiteY1"/>
              </a:cxn>
              <a:cxn ang="0">
                <a:pos x="connsiteX2" y="connsiteY2"/>
              </a:cxn>
              <a:cxn ang="0">
                <a:pos x="connsiteX3" y="connsiteY3"/>
              </a:cxn>
            </a:cxnLst>
            <a:rect l="l" t="t" r="r" b="b"/>
            <a:pathLst>
              <a:path w="2200940" h="1666626">
                <a:moveTo>
                  <a:pt x="416657" y="0"/>
                </a:moveTo>
                <a:lnTo>
                  <a:pt x="2200940" y="0"/>
                </a:lnTo>
                <a:lnTo>
                  <a:pt x="1784284" y="1666626"/>
                </a:lnTo>
                <a:lnTo>
                  <a:pt x="0" y="1666626"/>
                </a:lnTo>
                <a:close/>
              </a:path>
            </a:pathLst>
          </a:custGeom>
          <a:solidFill>
            <a:schemeClr val="bg2">
              <a:lumMod val="85000"/>
            </a:schemeClr>
          </a:solidFill>
        </p:spPr>
        <p:txBody>
          <a:bodyPr wrap="square">
            <a:noAutofit/>
          </a:bodyPr>
          <a:lstStyle>
            <a:lvl1pPr>
              <a:defRPr sz="1200"/>
            </a:lvl1pPr>
          </a:lstStyle>
          <a:p>
            <a:endParaRPr lang="en-US"/>
          </a:p>
        </p:txBody>
      </p:sp>
      <p:sp>
        <p:nvSpPr>
          <p:cNvPr id="52" name="Picture Placeholder 51">
            <a:extLst>
              <a:ext uri="{FF2B5EF4-FFF2-40B4-BE49-F238E27FC236}">
                <a16:creationId xmlns:a16="http://schemas.microsoft.com/office/drawing/2014/main" id="{5A04D880-7883-495F-AD29-5BAE275E7A87}"/>
              </a:ext>
            </a:extLst>
          </p:cNvPr>
          <p:cNvSpPr>
            <a:spLocks noGrp="1"/>
          </p:cNvSpPr>
          <p:nvPr>
            <p:ph type="pic" sz="quarter" idx="12"/>
          </p:nvPr>
        </p:nvSpPr>
        <p:spPr>
          <a:xfrm>
            <a:off x="1862471" y="4373997"/>
            <a:ext cx="2200940" cy="1666626"/>
          </a:xfrm>
          <a:custGeom>
            <a:avLst/>
            <a:gdLst>
              <a:gd name="connsiteX0" fmla="*/ 416657 w 2200940"/>
              <a:gd name="connsiteY0" fmla="*/ 0 h 1666626"/>
              <a:gd name="connsiteX1" fmla="*/ 2200940 w 2200940"/>
              <a:gd name="connsiteY1" fmla="*/ 0 h 1666626"/>
              <a:gd name="connsiteX2" fmla="*/ 1784284 w 2200940"/>
              <a:gd name="connsiteY2" fmla="*/ 1666626 h 1666626"/>
              <a:gd name="connsiteX3" fmla="*/ 0 w 2200940"/>
              <a:gd name="connsiteY3" fmla="*/ 1666626 h 1666626"/>
            </a:gdLst>
            <a:ahLst/>
            <a:cxnLst>
              <a:cxn ang="0">
                <a:pos x="connsiteX0" y="connsiteY0"/>
              </a:cxn>
              <a:cxn ang="0">
                <a:pos x="connsiteX1" y="connsiteY1"/>
              </a:cxn>
              <a:cxn ang="0">
                <a:pos x="connsiteX2" y="connsiteY2"/>
              </a:cxn>
              <a:cxn ang="0">
                <a:pos x="connsiteX3" y="connsiteY3"/>
              </a:cxn>
            </a:cxnLst>
            <a:rect l="l" t="t" r="r" b="b"/>
            <a:pathLst>
              <a:path w="2200940" h="1666626">
                <a:moveTo>
                  <a:pt x="416657" y="0"/>
                </a:moveTo>
                <a:lnTo>
                  <a:pt x="2200940" y="0"/>
                </a:lnTo>
                <a:lnTo>
                  <a:pt x="1784284" y="1666626"/>
                </a:lnTo>
                <a:lnTo>
                  <a:pt x="0" y="1666626"/>
                </a:lnTo>
                <a:close/>
              </a:path>
            </a:pathLst>
          </a:custGeom>
          <a:solidFill>
            <a:schemeClr val="bg2">
              <a:lumMod val="85000"/>
            </a:schemeClr>
          </a:solidFill>
        </p:spPr>
        <p:txBody>
          <a:bodyPr wrap="square">
            <a:noAutofit/>
          </a:bodyPr>
          <a:lstStyle>
            <a:lvl1pPr>
              <a:defRPr sz="1200"/>
            </a:lvl1pPr>
          </a:lstStyle>
          <a:p>
            <a:endParaRPr lang="en-US"/>
          </a:p>
        </p:txBody>
      </p:sp>
      <p:sp>
        <p:nvSpPr>
          <p:cNvPr id="53" name="Picture Placeholder 52">
            <a:extLst>
              <a:ext uri="{FF2B5EF4-FFF2-40B4-BE49-F238E27FC236}">
                <a16:creationId xmlns:a16="http://schemas.microsoft.com/office/drawing/2014/main" id="{D3A69369-794F-4B6A-8782-4C8A2AF2765B}"/>
              </a:ext>
            </a:extLst>
          </p:cNvPr>
          <p:cNvSpPr>
            <a:spLocks noGrp="1"/>
          </p:cNvSpPr>
          <p:nvPr>
            <p:ph type="pic" sz="quarter" idx="13"/>
          </p:nvPr>
        </p:nvSpPr>
        <p:spPr>
          <a:xfrm>
            <a:off x="6615224" y="4373997"/>
            <a:ext cx="2200940" cy="1666626"/>
          </a:xfrm>
          <a:custGeom>
            <a:avLst/>
            <a:gdLst>
              <a:gd name="connsiteX0" fmla="*/ 416657 w 2200940"/>
              <a:gd name="connsiteY0" fmla="*/ 0 h 1666626"/>
              <a:gd name="connsiteX1" fmla="*/ 2200940 w 2200940"/>
              <a:gd name="connsiteY1" fmla="*/ 0 h 1666626"/>
              <a:gd name="connsiteX2" fmla="*/ 1784284 w 2200940"/>
              <a:gd name="connsiteY2" fmla="*/ 1666626 h 1666626"/>
              <a:gd name="connsiteX3" fmla="*/ 0 w 2200940"/>
              <a:gd name="connsiteY3" fmla="*/ 1666626 h 1666626"/>
            </a:gdLst>
            <a:ahLst/>
            <a:cxnLst>
              <a:cxn ang="0">
                <a:pos x="connsiteX0" y="connsiteY0"/>
              </a:cxn>
              <a:cxn ang="0">
                <a:pos x="connsiteX1" y="connsiteY1"/>
              </a:cxn>
              <a:cxn ang="0">
                <a:pos x="connsiteX2" y="connsiteY2"/>
              </a:cxn>
              <a:cxn ang="0">
                <a:pos x="connsiteX3" y="connsiteY3"/>
              </a:cxn>
            </a:cxnLst>
            <a:rect l="l" t="t" r="r" b="b"/>
            <a:pathLst>
              <a:path w="2200940" h="1666626">
                <a:moveTo>
                  <a:pt x="416657" y="0"/>
                </a:moveTo>
                <a:lnTo>
                  <a:pt x="2200940" y="0"/>
                </a:lnTo>
                <a:lnTo>
                  <a:pt x="1784284" y="1666626"/>
                </a:lnTo>
                <a:lnTo>
                  <a:pt x="0" y="1666626"/>
                </a:lnTo>
                <a:close/>
              </a:path>
            </a:pathLst>
          </a:custGeom>
          <a:solidFill>
            <a:schemeClr val="bg2">
              <a:lumMod val="85000"/>
            </a:schemeClr>
          </a:solidFill>
        </p:spPr>
        <p:txBody>
          <a:bodyPr wrap="square">
            <a:noAutofit/>
          </a:bodyPr>
          <a:lstStyle>
            <a:lvl1pPr>
              <a:defRPr sz="1200"/>
            </a:lvl1pPr>
          </a:lstStyle>
          <a:p>
            <a:endParaRPr lang="en-US"/>
          </a:p>
        </p:txBody>
      </p:sp>
      <p:sp>
        <p:nvSpPr>
          <p:cNvPr id="50" name="Picture Placeholder 49">
            <a:extLst>
              <a:ext uri="{FF2B5EF4-FFF2-40B4-BE49-F238E27FC236}">
                <a16:creationId xmlns:a16="http://schemas.microsoft.com/office/drawing/2014/main" id="{47FF207D-B355-4C07-B028-69EB95CF4FD1}"/>
              </a:ext>
            </a:extLst>
          </p:cNvPr>
          <p:cNvSpPr>
            <a:spLocks noGrp="1"/>
          </p:cNvSpPr>
          <p:nvPr>
            <p:ph type="pic" sz="quarter" idx="10"/>
          </p:nvPr>
        </p:nvSpPr>
        <p:spPr>
          <a:xfrm>
            <a:off x="728331" y="2175656"/>
            <a:ext cx="2200940" cy="1666626"/>
          </a:xfrm>
          <a:custGeom>
            <a:avLst/>
            <a:gdLst>
              <a:gd name="connsiteX0" fmla="*/ 416657 w 2200940"/>
              <a:gd name="connsiteY0" fmla="*/ 0 h 1666626"/>
              <a:gd name="connsiteX1" fmla="*/ 2200940 w 2200940"/>
              <a:gd name="connsiteY1" fmla="*/ 0 h 1666626"/>
              <a:gd name="connsiteX2" fmla="*/ 1784284 w 2200940"/>
              <a:gd name="connsiteY2" fmla="*/ 1666626 h 1666626"/>
              <a:gd name="connsiteX3" fmla="*/ 0 w 2200940"/>
              <a:gd name="connsiteY3" fmla="*/ 1666626 h 1666626"/>
            </a:gdLst>
            <a:ahLst/>
            <a:cxnLst>
              <a:cxn ang="0">
                <a:pos x="connsiteX0" y="connsiteY0"/>
              </a:cxn>
              <a:cxn ang="0">
                <a:pos x="connsiteX1" y="connsiteY1"/>
              </a:cxn>
              <a:cxn ang="0">
                <a:pos x="connsiteX2" y="connsiteY2"/>
              </a:cxn>
              <a:cxn ang="0">
                <a:pos x="connsiteX3" y="connsiteY3"/>
              </a:cxn>
            </a:cxnLst>
            <a:rect l="l" t="t" r="r" b="b"/>
            <a:pathLst>
              <a:path w="2200940" h="1666626">
                <a:moveTo>
                  <a:pt x="416657" y="0"/>
                </a:moveTo>
                <a:lnTo>
                  <a:pt x="2200940" y="0"/>
                </a:lnTo>
                <a:lnTo>
                  <a:pt x="1784284" y="1666626"/>
                </a:lnTo>
                <a:lnTo>
                  <a:pt x="0" y="1666626"/>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212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Diagonal Stripe 6">
            <a:extLst>
              <a:ext uri="{FF2B5EF4-FFF2-40B4-BE49-F238E27FC236}">
                <a16:creationId xmlns:a16="http://schemas.microsoft.com/office/drawing/2014/main" id="{52875F24-8802-45E3-9098-4E128F1961ED}"/>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6DED8AA1-B8B6-4B50-BAF5-416E8458135A}"/>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7" name="Title 47">
            <a:extLst>
              <a:ext uri="{FF2B5EF4-FFF2-40B4-BE49-F238E27FC236}">
                <a16:creationId xmlns:a16="http://schemas.microsoft.com/office/drawing/2014/main" id="{2D762388-3C0C-4FC4-BAED-89D1A6057DAC}"/>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30" name="Picture Placeholder 29">
            <a:extLst>
              <a:ext uri="{FF2B5EF4-FFF2-40B4-BE49-F238E27FC236}">
                <a16:creationId xmlns:a16="http://schemas.microsoft.com/office/drawing/2014/main" id="{C3E1F744-0070-4802-8D76-DFF92562D8CA}"/>
              </a:ext>
            </a:extLst>
          </p:cNvPr>
          <p:cNvSpPr>
            <a:spLocks noGrp="1"/>
          </p:cNvSpPr>
          <p:nvPr>
            <p:ph type="pic" sz="quarter" idx="10"/>
          </p:nvPr>
        </p:nvSpPr>
        <p:spPr>
          <a:xfrm>
            <a:off x="4464314" y="2051594"/>
            <a:ext cx="7726807" cy="4081277"/>
          </a:xfrm>
          <a:solidFill>
            <a:schemeClr val="bg2">
              <a:lumMod val="85000"/>
            </a:schemeClr>
          </a:solidFill>
        </p:spPr>
        <p:txBody>
          <a:bodyPr>
            <a:normAutofit/>
          </a:bodyPr>
          <a:lstStyle>
            <a:lvl1pPr>
              <a:defRPr sz="1200"/>
            </a:lvl1pPr>
          </a:lstStyle>
          <a:p>
            <a:endParaRPr lang="en-US"/>
          </a:p>
        </p:txBody>
      </p:sp>
      <p:sp>
        <p:nvSpPr>
          <p:cNvPr id="55" name="Picture Placeholder 54">
            <a:extLst>
              <a:ext uri="{FF2B5EF4-FFF2-40B4-BE49-F238E27FC236}">
                <a16:creationId xmlns:a16="http://schemas.microsoft.com/office/drawing/2014/main" id="{637E415F-90E5-4E92-9987-085ABAEF7844}"/>
              </a:ext>
            </a:extLst>
          </p:cNvPr>
          <p:cNvSpPr>
            <a:spLocks noGrp="1"/>
          </p:cNvSpPr>
          <p:nvPr>
            <p:ph type="pic" sz="quarter" idx="11"/>
          </p:nvPr>
        </p:nvSpPr>
        <p:spPr>
          <a:xfrm>
            <a:off x="961285" y="2051593"/>
            <a:ext cx="3306726" cy="4081278"/>
          </a:xfrm>
          <a:custGeom>
            <a:avLst/>
            <a:gdLst>
              <a:gd name="connsiteX0" fmla="*/ 709227 w 3306726"/>
              <a:gd name="connsiteY0" fmla="*/ 0 h 4081278"/>
              <a:gd name="connsiteX1" fmla="*/ 3306726 w 3306726"/>
              <a:gd name="connsiteY1" fmla="*/ 0 h 4081278"/>
              <a:gd name="connsiteX2" fmla="*/ 3306726 w 3306726"/>
              <a:gd name="connsiteY2" fmla="*/ 4081278 h 4081278"/>
              <a:gd name="connsiteX3" fmla="*/ 0 w 3306726"/>
              <a:gd name="connsiteY3" fmla="*/ 4081278 h 4081278"/>
              <a:gd name="connsiteX4" fmla="*/ 0 w 3306726"/>
              <a:gd name="connsiteY4" fmla="*/ 709227 h 408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726" h="4081278">
                <a:moveTo>
                  <a:pt x="709227" y="0"/>
                </a:moveTo>
                <a:lnTo>
                  <a:pt x="3306726" y="0"/>
                </a:lnTo>
                <a:lnTo>
                  <a:pt x="3306726" y="4081278"/>
                </a:lnTo>
                <a:lnTo>
                  <a:pt x="0" y="4081278"/>
                </a:lnTo>
                <a:lnTo>
                  <a:pt x="0" y="709227"/>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156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11/8/2022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421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Diagonal Stripe 5">
            <a:extLst>
              <a:ext uri="{FF2B5EF4-FFF2-40B4-BE49-F238E27FC236}">
                <a16:creationId xmlns:a16="http://schemas.microsoft.com/office/drawing/2014/main" id="{FD12F27B-07E3-407E-9546-C815AABD6EC4}"/>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975F0063-FDD3-4510-A133-7D2388C21B3D}"/>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0" name="Title 47">
            <a:extLst>
              <a:ext uri="{FF2B5EF4-FFF2-40B4-BE49-F238E27FC236}">
                <a16:creationId xmlns:a16="http://schemas.microsoft.com/office/drawing/2014/main" id="{946C7D35-2E8F-4592-97D1-CEB5A56E5CE1}"/>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50" name="Picture Placeholder 49">
            <a:extLst>
              <a:ext uri="{FF2B5EF4-FFF2-40B4-BE49-F238E27FC236}">
                <a16:creationId xmlns:a16="http://schemas.microsoft.com/office/drawing/2014/main" id="{4D1849D1-B4B7-47B1-8F77-B5386C96BA0A}"/>
              </a:ext>
            </a:extLst>
          </p:cNvPr>
          <p:cNvSpPr>
            <a:spLocks noGrp="1"/>
          </p:cNvSpPr>
          <p:nvPr>
            <p:ph type="pic" sz="quarter" idx="11"/>
          </p:nvPr>
        </p:nvSpPr>
        <p:spPr>
          <a:xfrm>
            <a:off x="0" y="1972433"/>
            <a:ext cx="12191999" cy="4022893"/>
          </a:xfrm>
          <a:custGeom>
            <a:avLst/>
            <a:gdLst>
              <a:gd name="connsiteX0" fmla="*/ 6119946 w 12191999"/>
              <a:gd name="connsiteY0" fmla="*/ 482010 h 4022893"/>
              <a:gd name="connsiteX1" fmla="*/ 12191999 w 12191999"/>
              <a:gd name="connsiteY1" fmla="*/ 482010 h 4022893"/>
              <a:gd name="connsiteX2" fmla="*/ 12191999 w 12191999"/>
              <a:gd name="connsiteY2" fmla="*/ 4022893 h 4022893"/>
              <a:gd name="connsiteX3" fmla="*/ 4973054 w 12191999"/>
              <a:gd name="connsiteY3" fmla="*/ 4022893 h 4022893"/>
              <a:gd name="connsiteX4" fmla="*/ 0 w 12191999"/>
              <a:gd name="connsiteY4" fmla="*/ 0 h 4022893"/>
              <a:gd name="connsiteX5" fmla="*/ 6112043 w 12191999"/>
              <a:gd name="connsiteY5" fmla="*/ 0 h 4022893"/>
              <a:gd name="connsiteX6" fmla="*/ 4916711 w 12191999"/>
              <a:gd name="connsiteY6" fmla="*/ 3690432 h 4022893"/>
              <a:gd name="connsiteX7" fmla="*/ 0 w 12191999"/>
              <a:gd name="connsiteY7" fmla="*/ 3690432 h 402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022893">
                <a:moveTo>
                  <a:pt x="6119946" y="482010"/>
                </a:moveTo>
                <a:lnTo>
                  <a:pt x="12191999" y="482010"/>
                </a:lnTo>
                <a:lnTo>
                  <a:pt x="12191999" y="4022893"/>
                </a:lnTo>
                <a:lnTo>
                  <a:pt x="4973054" y="4022893"/>
                </a:lnTo>
                <a:close/>
                <a:moveTo>
                  <a:pt x="0" y="0"/>
                </a:moveTo>
                <a:lnTo>
                  <a:pt x="6112043" y="0"/>
                </a:lnTo>
                <a:lnTo>
                  <a:pt x="4916711" y="3690432"/>
                </a:lnTo>
                <a:lnTo>
                  <a:pt x="0" y="3690432"/>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733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78D6987-4944-41A7-8C1F-D862D8D3C3B4}"/>
              </a:ext>
            </a:extLst>
          </p:cNvPr>
          <p:cNvSpPr>
            <a:spLocks noGrp="1"/>
          </p:cNvSpPr>
          <p:nvPr>
            <p:ph type="pic" sz="quarter" idx="10"/>
          </p:nvPr>
        </p:nvSpPr>
        <p:spPr>
          <a:xfrm>
            <a:off x="829377" y="871871"/>
            <a:ext cx="4263657" cy="5007934"/>
          </a:xfrm>
          <a:custGeom>
            <a:avLst/>
            <a:gdLst>
              <a:gd name="connsiteX0" fmla="*/ 836956 w 4263657"/>
              <a:gd name="connsiteY0" fmla="*/ 0 h 5007934"/>
              <a:gd name="connsiteX1" fmla="*/ 4263657 w 4263657"/>
              <a:gd name="connsiteY1" fmla="*/ 0 h 5007934"/>
              <a:gd name="connsiteX2" fmla="*/ 3426701 w 4263657"/>
              <a:gd name="connsiteY2" fmla="*/ 5007934 h 5007934"/>
              <a:gd name="connsiteX3" fmla="*/ 0 w 4263657"/>
              <a:gd name="connsiteY3" fmla="*/ 5007934 h 5007934"/>
            </a:gdLst>
            <a:ahLst/>
            <a:cxnLst>
              <a:cxn ang="0">
                <a:pos x="connsiteX0" y="connsiteY0"/>
              </a:cxn>
              <a:cxn ang="0">
                <a:pos x="connsiteX1" y="connsiteY1"/>
              </a:cxn>
              <a:cxn ang="0">
                <a:pos x="connsiteX2" y="connsiteY2"/>
              </a:cxn>
              <a:cxn ang="0">
                <a:pos x="connsiteX3" y="connsiteY3"/>
              </a:cxn>
            </a:cxnLst>
            <a:rect l="l" t="t" r="r" b="b"/>
            <a:pathLst>
              <a:path w="4263657" h="5007934">
                <a:moveTo>
                  <a:pt x="836956" y="0"/>
                </a:moveTo>
                <a:lnTo>
                  <a:pt x="4263657" y="0"/>
                </a:lnTo>
                <a:lnTo>
                  <a:pt x="3426701" y="5007934"/>
                </a:lnTo>
                <a:lnTo>
                  <a:pt x="0" y="5007934"/>
                </a:lnTo>
                <a:close/>
              </a:path>
            </a:pathLst>
          </a:custGeom>
          <a:solidFill>
            <a:schemeClr val="bg2">
              <a:lumMod val="85000"/>
            </a:schemeClr>
          </a:solidFill>
        </p:spPr>
        <p:txBody>
          <a:bodyPr wrap="square">
            <a:noAutofit/>
          </a:bodyPr>
          <a:lstStyle>
            <a:lvl1pPr>
              <a:defRPr sz="1200"/>
            </a:lvl1pPr>
          </a:lstStyle>
          <a:p>
            <a:endParaRPr lang="en-US"/>
          </a:p>
        </p:txBody>
      </p:sp>
      <p:sp>
        <p:nvSpPr>
          <p:cNvPr id="43" name="Diagonal Stripe 42">
            <a:extLst>
              <a:ext uri="{FF2B5EF4-FFF2-40B4-BE49-F238E27FC236}">
                <a16:creationId xmlns:a16="http://schemas.microsoft.com/office/drawing/2014/main" id="{6CE16D90-DC1E-4A2F-9EE2-F266745366AD}"/>
              </a:ext>
            </a:extLst>
          </p:cNvPr>
          <p:cNvSpPr/>
          <p:nvPr userDrawn="1"/>
        </p:nvSpPr>
        <p:spPr>
          <a:xfrm rot="10800000">
            <a:off x="5323259" y="1306092"/>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itle 47">
            <a:extLst>
              <a:ext uri="{FF2B5EF4-FFF2-40B4-BE49-F238E27FC236}">
                <a16:creationId xmlns:a16="http://schemas.microsoft.com/office/drawing/2014/main" id="{C8DCEB19-1AD2-41FC-AA66-F490CBFF4DB6}"/>
              </a:ext>
            </a:extLst>
          </p:cNvPr>
          <p:cNvSpPr>
            <a:spLocks noGrp="1"/>
          </p:cNvSpPr>
          <p:nvPr>
            <p:ph type="title" hasCustomPrompt="1"/>
          </p:nvPr>
        </p:nvSpPr>
        <p:spPr>
          <a:xfrm>
            <a:off x="5682171" y="1604202"/>
            <a:ext cx="5977158" cy="894000"/>
          </a:xfrm>
        </p:spPr>
        <p:txBody>
          <a:bodyPr wrap="square" tIns="144000" bIns="72000">
            <a:spAutoFit/>
          </a:bodyPr>
          <a:lstStyle>
            <a:lvl1pPr>
              <a:defRPr sz="4800" b="1" i="1"/>
            </a:lvl1pPr>
          </a:lstStyle>
          <a:p>
            <a:r>
              <a:rPr lang="en-US"/>
              <a:t>ADD YOUR TITLE HERE</a:t>
            </a:r>
          </a:p>
        </p:txBody>
      </p:sp>
      <p:sp>
        <p:nvSpPr>
          <p:cNvPr id="38" name="Rectangle 37">
            <a:extLst>
              <a:ext uri="{FF2B5EF4-FFF2-40B4-BE49-F238E27FC236}">
                <a16:creationId xmlns:a16="http://schemas.microsoft.com/office/drawing/2014/main" id="{CDB88C3C-66B3-4C3C-8EED-E03537DBFDFD}"/>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Tree>
    <p:extLst>
      <p:ext uri="{BB962C8B-B14F-4D97-AF65-F5344CB8AC3E}">
        <p14:creationId xmlns:p14="http://schemas.microsoft.com/office/powerpoint/2010/main" val="86601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DB88C3C-66B3-4C3C-8EED-E03537DBFDFD}"/>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5" name="Picture Placeholder 44">
            <a:extLst>
              <a:ext uri="{FF2B5EF4-FFF2-40B4-BE49-F238E27FC236}">
                <a16:creationId xmlns:a16="http://schemas.microsoft.com/office/drawing/2014/main" id="{7533FBDF-05F1-4474-9C8A-43B480F3615B}"/>
              </a:ext>
            </a:extLst>
          </p:cNvPr>
          <p:cNvSpPr>
            <a:spLocks noGrp="1"/>
          </p:cNvSpPr>
          <p:nvPr>
            <p:ph type="pic" sz="quarter" idx="10"/>
          </p:nvPr>
        </p:nvSpPr>
        <p:spPr>
          <a:xfrm>
            <a:off x="2" y="0"/>
            <a:ext cx="5715001" cy="4221402"/>
          </a:xfrm>
          <a:custGeom>
            <a:avLst/>
            <a:gdLst>
              <a:gd name="connsiteX0" fmla="*/ 0 w 5715001"/>
              <a:gd name="connsiteY0" fmla="*/ 0 h 4221402"/>
              <a:gd name="connsiteX1" fmla="*/ 5715001 w 5715001"/>
              <a:gd name="connsiteY1" fmla="*/ 0 h 4221402"/>
              <a:gd name="connsiteX2" fmla="*/ 4659651 w 5715001"/>
              <a:gd name="connsiteY2" fmla="*/ 4221402 h 4221402"/>
              <a:gd name="connsiteX3" fmla="*/ 0 w 5715001"/>
              <a:gd name="connsiteY3" fmla="*/ 4221402 h 4221402"/>
            </a:gdLst>
            <a:ahLst/>
            <a:cxnLst>
              <a:cxn ang="0">
                <a:pos x="connsiteX0" y="connsiteY0"/>
              </a:cxn>
              <a:cxn ang="0">
                <a:pos x="connsiteX1" y="connsiteY1"/>
              </a:cxn>
              <a:cxn ang="0">
                <a:pos x="connsiteX2" y="connsiteY2"/>
              </a:cxn>
              <a:cxn ang="0">
                <a:pos x="connsiteX3" y="connsiteY3"/>
              </a:cxn>
            </a:cxnLst>
            <a:rect l="l" t="t" r="r" b="b"/>
            <a:pathLst>
              <a:path w="5715001" h="4221402">
                <a:moveTo>
                  <a:pt x="0" y="0"/>
                </a:moveTo>
                <a:lnTo>
                  <a:pt x="5715001" y="0"/>
                </a:lnTo>
                <a:lnTo>
                  <a:pt x="4659651" y="4221402"/>
                </a:lnTo>
                <a:lnTo>
                  <a:pt x="0" y="4221402"/>
                </a:lnTo>
                <a:close/>
              </a:path>
            </a:pathLst>
          </a:custGeom>
          <a:solidFill>
            <a:schemeClr val="bg2">
              <a:lumMod val="85000"/>
            </a:schemeClr>
          </a:solidFill>
        </p:spPr>
        <p:txBody>
          <a:bodyPr wrap="square">
            <a:noAutofit/>
          </a:bodyPr>
          <a:lstStyle>
            <a:lvl1pPr>
              <a:defRPr sz="1200"/>
            </a:lvl1pPr>
          </a:lstStyle>
          <a:p>
            <a:endParaRPr lang="en-US"/>
          </a:p>
        </p:txBody>
      </p:sp>
      <p:sp>
        <p:nvSpPr>
          <p:cNvPr id="47" name="Picture Placeholder 46">
            <a:extLst>
              <a:ext uri="{FF2B5EF4-FFF2-40B4-BE49-F238E27FC236}">
                <a16:creationId xmlns:a16="http://schemas.microsoft.com/office/drawing/2014/main" id="{FFBB04FB-684D-44DC-AD3F-93648EDFB76B}"/>
              </a:ext>
            </a:extLst>
          </p:cNvPr>
          <p:cNvSpPr>
            <a:spLocks noGrp="1"/>
          </p:cNvSpPr>
          <p:nvPr>
            <p:ph type="pic" sz="quarter" idx="11"/>
          </p:nvPr>
        </p:nvSpPr>
        <p:spPr>
          <a:xfrm>
            <a:off x="1302742" y="988828"/>
            <a:ext cx="8027581" cy="2659904"/>
          </a:xfrm>
          <a:custGeom>
            <a:avLst/>
            <a:gdLst>
              <a:gd name="connsiteX0" fmla="*/ 664976 w 8027581"/>
              <a:gd name="connsiteY0" fmla="*/ 0 h 2659904"/>
              <a:gd name="connsiteX1" fmla="*/ 8027581 w 8027581"/>
              <a:gd name="connsiteY1" fmla="*/ 0 h 2659904"/>
              <a:gd name="connsiteX2" fmla="*/ 7362605 w 8027581"/>
              <a:gd name="connsiteY2" fmla="*/ 2659904 h 2659904"/>
              <a:gd name="connsiteX3" fmla="*/ 0 w 8027581"/>
              <a:gd name="connsiteY3" fmla="*/ 2659904 h 2659904"/>
            </a:gdLst>
            <a:ahLst/>
            <a:cxnLst>
              <a:cxn ang="0">
                <a:pos x="connsiteX0" y="connsiteY0"/>
              </a:cxn>
              <a:cxn ang="0">
                <a:pos x="connsiteX1" y="connsiteY1"/>
              </a:cxn>
              <a:cxn ang="0">
                <a:pos x="connsiteX2" y="connsiteY2"/>
              </a:cxn>
              <a:cxn ang="0">
                <a:pos x="connsiteX3" y="connsiteY3"/>
              </a:cxn>
            </a:cxnLst>
            <a:rect l="l" t="t" r="r" b="b"/>
            <a:pathLst>
              <a:path w="8027581" h="2659904">
                <a:moveTo>
                  <a:pt x="664976" y="0"/>
                </a:moveTo>
                <a:lnTo>
                  <a:pt x="8027581" y="0"/>
                </a:lnTo>
                <a:lnTo>
                  <a:pt x="7362605" y="2659904"/>
                </a:lnTo>
                <a:lnTo>
                  <a:pt x="0" y="2659904"/>
                </a:lnTo>
                <a:close/>
              </a:path>
            </a:pathLst>
          </a:custGeom>
          <a:solidFill>
            <a:schemeClr val="bg2">
              <a:lumMod val="85000"/>
            </a:schemeClr>
          </a:solidFill>
        </p:spPr>
        <p:txBody>
          <a:bodyPr wrap="square">
            <a:noAutofit/>
          </a:bodyPr>
          <a:lstStyle>
            <a:lvl1pPr>
              <a:defRPr sz="1200"/>
            </a:lvl1pPr>
          </a:lstStyle>
          <a:p>
            <a:endParaRPr lang="en-US"/>
          </a:p>
        </p:txBody>
      </p:sp>
      <p:sp>
        <p:nvSpPr>
          <p:cNvPr id="48" name="Diagonal Stripe 47">
            <a:extLst>
              <a:ext uri="{FF2B5EF4-FFF2-40B4-BE49-F238E27FC236}">
                <a16:creationId xmlns:a16="http://schemas.microsoft.com/office/drawing/2014/main" id="{D37C321E-F572-4799-AA30-C91E2F4041E4}"/>
              </a:ext>
            </a:extLst>
          </p:cNvPr>
          <p:cNvSpPr/>
          <p:nvPr userDrawn="1"/>
        </p:nvSpPr>
        <p:spPr>
          <a:xfrm rot="16200000">
            <a:off x="10254317" y="985927"/>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le 47">
            <a:extLst>
              <a:ext uri="{FF2B5EF4-FFF2-40B4-BE49-F238E27FC236}">
                <a16:creationId xmlns:a16="http://schemas.microsoft.com/office/drawing/2014/main" id="{08B04D2D-31A9-47D2-9A46-62FA6B120AE9}"/>
              </a:ext>
            </a:extLst>
          </p:cNvPr>
          <p:cNvSpPr>
            <a:spLocks noGrp="1"/>
          </p:cNvSpPr>
          <p:nvPr>
            <p:ph type="title" hasCustomPrompt="1"/>
          </p:nvPr>
        </p:nvSpPr>
        <p:spPr>
          <a:xfrm rot="5400000">
            <a:off x="7457174" y="3906837"/>
            <a:ext cx="5977158" cy="894000"/>
          </a:xfrm>
        </p:spPr>
        <p:txBody>
          <a:bodyPr wrap="square" tIns="144000" bIns="72000">
            <a:spAutoFit/>
          </a:bodyPr>
          <a:lstStyle>
            <a:lvl1pPr>
              <a:defRPr sz="4800" b="1" i="1"/>
            </a:lvl1pPr>
          </a:lstStyle>
          <a:p>
            <a:r>
              <a:rPr lang="en-US"/>
              <a:t>ADD YOUR TITLE HERE</a:t>
            </a:r>
          </a:p>
        </p:txBody>
      </p:sp>
    </p:spTree>
    <p:extLst>
      <p:ext uri="{BB962C8B-B14F-4D97-AF65-F5344CB8AC3E}">
        <p14:creationId xmlns:p14="http://schemas.microsoft.com/office/powerpoint/2010/main" val="8769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58D89DC3-8AF5-418E-BE9F-C0B6C61CB44C}"/>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2179FE56-53AB-485C-A254-56BC2DD984DB}"/>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0" name="Title 47">
            <a:extLst>
              <a:ext uri="{FF2B5EF4-FFF2-40B4-BE49-F238E27FC236}">
                <a16:creationId xmlns:a16="http://schemas.microsoft.com/office/drawing/2014/main" id="{946C7D35-2E8F-4592-97D1-CEB5A56E5CE1}"/>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44" name="Picture Placeholder 43">
            <a:extLst>
              <a:ext uri="{FF2B5EF4-FFF2-40B4-BE49-F238E27FC236}">
                <a16:creationId xmlns:a16="http://schemas.microsoft.com/office/drawing/2014/main" id="{80AF9F06-B8A9-43CA-83C4-AFD1D89BF8D2}"/>
              </a:ext>
            </a:extLst>
          </p:cNvPr>
          <p:cNvSpPr>
            <a:spLocks noGrp="1"/>
          </p:cNvSpPr>
          <p:nvPr>
            <p:ph type="pic" sz="quarter" idx="11"/>
          </p:nvPr>
        </p:nvSpPr>
        <p:spPr>
          <a:xfrm>
            <a:off x="5986130" y="3078126"/>
            <a:ext cx="5582092" cy="1376916"/>
          </a:xfrm>
          <a:custGeom>
            <a:avLst/>
            <a:gdLst>
              <a:gd name="connsiteX0" fmla="*/ 344229 w 5582092"/>
              <a:gd name="connsiteY0" fmla="*/ 0 h 1376916"/>
              <a:gd name="connsiteX1" fmla="*/ 5582092 w 5582092"/>
              <a:gd name="connsiteY1" fmla="*/ 0 h 1376916"/>
              <a:gd name="connsiteX2" fmla="*/ 5237863 w 5582092"/>
              <a:gd name="connsiteY2" fmla="*/ 1376916 h 1376916"/>
              <a:gd name="connsiteX3" fmla="*/ 0 w 5582092"/>
              <a:gd name="connsiteY3" fmla="*/ 1376916 h 1376916"/>
            </a:gdLst>
            <a:ahLst/>
            <a:cxnLst>
              <a:cxn ang="0">
                <a:pos x="connsiteX0" y="connsiteY0"/>
              </a:cxn>
              <a:cxn ang="0">
                <a:pos x="connsiteX1" y="connsiteY1"/>
              </a:cxn>
              <a:cxn ang="0">
                <a:pos x="connsiteX2" y="connsiteY2"/>
              </a:cxn>
              <a:cxn ang="0">
                <a:pos x="connsiteX3" y="connsiteY3"/>
              </a:cxn>
            </a:cxnLst>
            <a:rect l="l" t="t" r="r" b="b"/>
            <a:pathLst>
              <a:path w="5582092" h="1376916">
                <a:moveTo>
                  <a:pt x="344229" y="0"/>
                </a:moveTo>
                <a:lnTo>
                  <a:pt x="5582092" y="0"/>
                </a:lnTo>
                <a:lnTo>
                  <a:pt x="5237863" y="1376916"/>
                </a:lnTo>
                <a:lnTo>
                  <a:pt x="0" y="1376916"/>
                </a:lnTo>
                <a:close/>
              </a:path>
            </a:pathLst>
          </a:custGeom>
          <a:solidFill>
            <a:schemeClr val="bg2">
              <a:lumMod val="85000"/>
            </a:schemeClr>
          </a:solidFill>
        </p:spPr>
        <p:txBody>
          <a:bodyPr wrap="square">
            <a:noAutofit/>
          </a:bodyPr>
          <a:lstStyle>
            <a:lvl1pPr>
              <a:defRPr sz="1200"/>
            </a:lvl1pPr>
          </a:lstStyle>
          <a:p>
            <a:endParaRPr lang="en-US"/>
          </a:p>
        </p:txBody>
      </p:sp>
      <p:sp>
        <p:nvSpPr>
          <p:cNvPr id="45" name="Picture Placeholder 44">
            <a:extLst>
              <a:ext uri="{FF2B5EF4-FFF2-40B4-BE49-F238E27FC236}">
                <a16:creationId xmlns:a16="http://schemas.microsoft.com/office/drawing/2014/main" id="{087E4B82-372A-4F2A-A0D4-AA1E2FC02477}"/>
              </a:ext>
            </a:extLst>
          </p:cNvPr>
          <p:cNvSpPr>
            <a:spLocks noGrp="1"/>
          </p:cNvSpPr>
          <p:nvPr>
            <p:ph type="pic" sz="quarter" idx="12"/>
          </p:nvPr>
        </p:nvSpPr>
        <p:spPr>
          <a:xfrm>
            <a:off x="5986130" y="4811232"/>
            <a:ext cx="5582092" cy="1376916"/>
          </a:xfrm>
          <a:custGeom>
            <a:avLst/>
            <a:gdLst>
              <a:gd name="connsiteX0" fmla="*/ 344229 w 5582092"/>
              <a:gd name="connsiteY0" fmla="*/ 0 h 1376916"/>
              <a:gd name="connsiteX1" fmla="*/ 5582092 w 5582092"/>
              <a:gd name="connsiteY1" fmla="*/ 0 h 1376916"/>
              <a:gd name="connsiteX2" fmla="*/ 5237863 w 5582092"/>
              <a:gd name="connsiteY2" fmla="*/ 1376916 h 1376916"/>
              <a:gd name="connsiteX3" fmla="*/ 0 w 5582092"/>
              <a:gd name="connsiteY3" fmla="*/ 1376916 h 1376916"/>
            </a:gdLst>
            <a:ahLst/>
            <a:cxnLst>
              <a:cxn ang="0">
                <a:pos x="connsiteX0" y="connsiteY0"/>
              </a:cxn>
              <a:cxn ang="0">
                <a:pos x="connsiteX1" y="connsiteY1"/>
              </a:cxn>
              <a:cxn ang="0">
                <a:pos x="connsiteX2" y="connsiteY2"/>
              </a:cxn>
              <a:cxn ang="0">
                <a:pos x="connsiteX3" y="connsiteY3"/>
              </a:cxn>
            </a:cxnLst>
            <a:rect l="l" t="t" r="r" b="b"/>
            <a:pathLst>
              <a:path w="5582092" h="1376916">
                <a:moveTo>
                  <a:pt x="344229" y="0"/>
                </a:moveTo>
                <a:lnTo>
                  <a:pt x="5582092" y="0"/>
                </a:lnTo>
                <a:lnTo>
                  <a:pt x="5237863" y="1376916"/>
                </a:lnTo>
                <a:lnTo>
                  <a:pt x="0" y="1376916"/>
                </a:lnTo>
                <a:close/>
              </a:path>
            </a:pathLst>
          </a:custGeom>
          <a:solidFill>
            <a:schemeClr val="bg2">
              <a:lumMod val="85000"/>
            </a:schemeClr>
          </a:solidFill>
        </p:spPr>
        <p:txBody>
          <a:bodyPr wrap="square">
            <a:noAutofit/>
          </a:bodyPr>
          <a:lstStyle>
            <a:lvl1pPr>
              <a:defRPr sz="1200"/>
            </a:lvl1pPr>
          </a:lstStyle>
          <a:p>
            <a:endParaRPr lang="en-US"/>
          </a:p>
        </p:txBody>
      </p:sp>
      <p:sp>
        <p:nvSpPr>
          <p:cNvPr id="43" name="Picture Placeholder 42">
            <a:extLst>
              <a:ext uri="{FF2B5EF4-FFF2-40B4-BE49-F238E27FC236}">
                <a16:creationId xmlns:a16="http://schemas.microsoft.com/office/drawing/2014/main" id="{3BF40A48-1028-475C-BA73-1D1C9F976973}"/>
              </a:ext>
            </a:extLst>
          </p:cNvPr>
          <p:cNvSpPr>
            <a:spLocks noGrp="1"/>
          </p:cNvSpPr>
          <p:nvPr>
            <p:ph type="pic" sz="quarter" idx="10"/>
          </p:nvPr>
        </p:nvSpPr>
        <p:spPr>
          <a:xfrm>
            <a:off x="5986130" y="1357114"/>
            <a:ext cx="5582092" cy="1376916"/>
          </a:xfrm>
          <a:custGeom>
            <a:avLst/>
            <a:gdLst>
              <a:gd name="connsiteX0" fmla="*/ 344229 w 5582092"/>
              <a:gd name="connsiteY0" fmla="*/ 0 h 1376916"/>
              <a:gd name="connsiteX1" fmla="*/ 5582092 w 5582092"/>
              <a:gd name="connsiteY1" fmla="*/ 0 h 1376916"/>
              <a:gd name="connsiteX2" fmla="*/ 5237863 w 5582092"/>
              <a:gd name="connsiteY2" fmla="*/ 1376916 h 1376916"/>
              <a:gd name="connsiteX3" fmla="*/ 0 w 5582092"/>
              <a:gd name="connsiteY3" fmla="*/ 1376916 h 1376916"/>
            </a:gdLst>
            <a:ahLst/>
            <a:cxnLst>
              <a:cxn ang="0">
                <a:pos x="connsiteX0" y="connsiteY0"/>
              </a:cxn>
              <a:cxn ang="0">
                <a:pos x="connsiteX1" y="connsiteY1"/>
              </a:cxn>
              <a:cxn ang="0">
                <a:pos x="connsiteX2" y="connsiteY2"/>
              </a:cxn>
              <a:cxn ang="0">
                <a:pos x="connsiteX3" y="connsiteY3"/>
              </a:cxn>
            </a:cxnLst>
            <a:rect l="l" t="t" r="r" b="b"/>
            <a:pathLst>
              <a:path w="5582092" h="1376916">
                <a:moveTo>
                  <a:pt x="344229" y="0"/>
                </a:moveTo>
                <a:lnTo>
                  <a:pt x="5582092" y="0"/>
                </a:lnTo>
                <a:lnTo>
                  <a:pt x="5237863" y="1376916"/>
                </a:lnTo>
                <a:lnTo>
                  <a:pt x="0" y="1376916"/>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109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7CBD49E4-9B68-47CE-86E4-E6AE4F43508E}"/>
              </a:ext>
            </a:extLst>
          </p:cNvPr>
          <p:cNvSpPr>
            <a:spLocks noGrp="1"/>
          </p:cNvSpPr>
          <p:nvPr>
            <p:ph type="pic" sz="quarter" idx="10"/>
          </p:nvPr>
        </p:nvSpPr>
        <p:spPr>
          <a:xfrm>
            <a:off x="497958" y="494414"/>
            <a:ext cx="11196084" cy="5869172"/>
          </a:xfrm>
          <a:custGeom>
            <a:avLst/>
            <a:gdLst>
              <a:gd name="connsiteX0" fmla="*/ 0 w 11196084"/>
              <a:gd name="connsiteY0" fmla="*/ 0 h 5869172"/>
              <a:gd name="connsiteX1" fmla="*/ 11196084 w 11196084"/>
              <a:gd name="connsiteY1" fmla="*/ 0 h 5869172"/>
              <a:gd name="connsiteX2" fmla="*/ 11196084 w 11196084"/>
              <a:gd name="connsiteY2" fmla="*/ 4635766 h 5869172"/>
              <a:gd name="connsiteX3" fmla="*/ 9962678 w 11196084"/>
              <a:gd name="connsiteY3" fmla="*/ 5869172 h 5869172"/>
              <a:gd name="connsiteX4" fmla="*/ 0 w 11196084"/>
              <a:gd name="connsiteY4" fmla="*/ 5869172 h 5869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084" h="5869172">
                <a:moveTo>
                  <a:pt x="0" y="0"/>
                </a:moveTo>
                <a:lnTo>
                  <a:pt x="11196084" y="0"/>
                </a:lnTo>
                <a:lnTo>
                  <a:pt x="11196084" y="4635766"/>
                </a:lnTo>
                <a:lnTo>
                  <a:pt x="9962678" y="5869172"/>
                </a:lnTo>
                <a:lnTo>
                  <a:pt x="0" y="5869172"/>
                </a:lnTo>
                <a:close/>
              </a:path>
            </a:pathLst>
          </a:custGeom>
          <a:solidFill>
            <a:schemeClr val="bg2">
              <a:lumMod val="85000"/>
            </a:schemeClr>
          </a:solidFill>
        </p:spPr>
        <p:txBody>
          <a:bodyPr wrap="square">
            <a:noAutofit/>
          </a:bodyPr>
          <a:lstStyle>
            <a:lvl1pPr>
              <a:defRPr sz="1200"/>
            </a:lvl1pPr>
          </a:lstStyle>
          <a:p>
            <a:endParaRPr lang="en-US"/>
          </a:p>
        </p:txBody>
      </p:sp>
      <p:sp>
        <p:nvSpPr>
          <p:cNvPr id="41" name="Rectangle 40">
            <a:extLst>
              <a:ext uri="{FF2B5EF4-FFF2-40B4-BE49-F238E27FC236}">
                <a16:creationId xmlns:a16="http://schemas.microsoft.com/office/drawing/2014/main" id="{4A9B6C50-3544-4EC2-9806-06F72387CB56}"/>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Tree>
    <p:extLst>
      <p:ext uri="{BB962C8B-B14F-4D97-AF65-F5344CB8AC3E}">
        <p14:creationId xmlns:p14="http://schemas.microsoft.com/office/powerpoint/2010/main" val="23638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3E81089A-03F5-47FD-83FA-52523DEBF0FD}"/>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28A084DE-7944-4C09-80D8-0E91811E13F9}"/>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0" name="Title 47">
            <a:extLst>
              <a:ext uri="{FF2B5EF4-FFF2-40B4-BE49-F238E27FC236}">
                <a16:creationId xmlns:a16="http://schemas.microsoft.com/office/drawing/2014/main" id="{946C7D35-2E8F-4592-97D1-CEB5A56E5CE1}"/>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48" name="Picture Placeholder 47">
            <a:extLst>
              <a:ext uri="{FF2B5EF4-FFF2-40B4-BE49-F238E27FC236}">
                <a16:creationId xmlns:a16="http://schemas.microsoft.com/office/drawing/2014/main" id="{F81B9A77-7CC2-4AE7-ABD7-2283D39B1DA0}"/>
              </a:ext>
            </a:extLst>
          </p:cNvPr>
          <p:cNvSpPr>
            <a:spLocks noGrp="1"/>
          </p:cNvSpPr>
          <p:nvPr>
            <p:ph type="pic" sz="quarter" idx="10"/>
          </p:nvPr>
        </p:nvSpPr>
        <p:spPr>
          <a:xfrm>
            <a:off x="469916" y="2122640"/>
            <a:ext cx="2557063" cy="4051005"/>
          </a:xfrm>
          <a:prstGeom prst="parallelogram">
            <a:avLst>
              <a:gd name="adj" fmla="val 11096"/>
            </a:avLst>
          </a:prstGeom>
          <a:solidFill>
            <a:schemeClr val="bg2">
              <a:lumMod val="85000"/>
            </a:schemeClr>
          </a:solidFill>
        </p:spPr>
        <p:txBody>
          <a:bodyPr wrap="square">
            <a:noAutofit/>
          </a:bodyPr>
          <a:lstStyle>
            <a:lvl1pPr>
              <a:defRPr sz="1200"/>
            </a:lvl1pPr>
          </a:lstStyle>
          <a:p>
            <a:endParaRPr lang="en-US"/>
          </a:p>
        </p:txBody>
      </p:sp>
      <p:sp>
        <p:nvSpPr>
          <p:cNvPr id="49" name="Picture Placeholder 47">
            <a:extLst>
              <a:ext uri="{FF2B5EF4-FFF2-40B4-BE49-F238E27FC236}">
                <a16:creationId xmlns:a16="http://schemas.microsoft.com/office/drawing/2014/main" id="{744E2F6A-CD6F-4F25-BD4E-B321075463E1}"/>
              </a:ext>
            </a:extLst>
          </p:cNvPr>
          <p:cNvSpPr>
            <a:spLocks noGrp="1"/>
          </p:cNvSpPr>
          <p:nvPr>
            <p:ph type="pic" sz="quarter" idx="11"/>
          </p:nvPr>
        </p:nvSpPr>
        <p:spPr>
          <a:xfrm>
            <a:off x="2876784" y="2122640"/>
            <a:ext cx="2557063" cy="4051005"/>
          </a:xfrm>
          <a:prstGeom prst="parallelogram">
            <a:avLst>
              <a:gd name="adj" fmla="val 11096"/>
            </a:avLst>
          </a:prstGeom>
          <a:solidFill>
            <a:schemeClr val="bg2">
              <a:lumMod val="85000"/>
            </a:schemeClr>
          </a:solidFill>
        </p:spPr>
        <p:txBody>
          <a:bodyPr wrap="square">
            <a:noAutofit/>
          </a:bodyPr>
          <a:lstStyle>
            <a:lvl1pPr>
              <a:defRPr sz="1200"/>
            </a:lvl1pPr>
          </a:lstStyle>
          <a:p>
            <a:endParaRPr lang="en-US"/>
          </a:p>
        </p:txBody>
      </p:sp>
      <p:sp>
        <p:nvSpPr>
          <p:cNvPr id="50" name="Picture Placeholder 47">
            <a:extLst>
              <a:ext uri="{FF2B5EF4-FFF2-40B4-BE49-F238E27FC236}">
                <a16:creationId xmlns:a16="http://schemas.microsoft.com/office/drawing/2014/main" id="{5467652A-EE1F-4258-81E9-B6767042CFD2}"/>
              </a:ext>
            </a:extLst>
          </p:cNvPr>
          <p:cNvSpPr>
            <a:spLocks noGrp="1"/>
          </p:cNvSpPr>
          <p:nvPr>
            <p:ph type="pic" sz="quarter" idx="12"/>
          </p:nvPr>
        </p:nvSpPr>
        <p:spPr>
          <a:xfrm>
            <a:off x="5283652" y="2122640"/>
            <a:ext cx="2557063" cy="4051005"/>
          </a:xfrm>
          <a:prstGeom prst="parallelogram">
            <a:avLst>
              <a:gd name="adj" fmla="val 11096"/>
            </a:avLst>
          </a:pr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7339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Diagonal Stripe 6">
            <a:extLst>
              <a:ext uri="{FF2B5EF4-FFF2-40B4-BE49-F238E27FC236}">
                <a16:creationId xmlns:a16="http://schemas.microsoft.com/office/drawing/2014/main" id="{E5D05ADD-221E-4844-AF34-8D83C73032B4}"/>
              </a:ext>
            </a:extLst>
          </p:cNvPr>
          <p:cNvSpPr/>
          <p:nvPr userDrawn="1"/>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CABA9B9E-77F8-4EB8-BF45-0ACA49CF9870}"/>
              </a:ext>
            </a:extLst>
          </p:cNvPr>
          <p:cNvSpPr/>
          <p:nvPr userDrawn="1"/>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tx1"/>
                </a:solidFill>
                <a:latin typeface="+mj-lt"/>
              </a:rPr>
              <a:pPr algn="ctr"/>
              <a:t>‹#›</a:t>
            </a:fld>
            <a:endParaRPr lang="en-US" sz="2800" b="1">
              <a:solidFill>
                <a:schemeClr val="tx1"/>
              </a:solidFill>
              <a:latin typeface="+mj-lt"/>
            </a:endParaRPr>
          </a:p>
        </p:txBody>
      </p:sp>
      <p:sp>
        <p:nvSpPr>
          <p:cNvPr id="40" name="Title 47">
            <a:extLst>
              <a:ext uri="{FF2B5EF4-FFF2-40B4-BE49-F238E27FC236}">
                <a16:creationId xmlns:a16="http://schemas.microsoft.com/office/drawing/2014/main" id="{946C7D35-2E8F-4592-97D1-CEB5A56E5CE1}"/>
              </a:ext>
            </a:extLst>
          </p:cNvPr>
          <p:cNvSpPr>
            <a:spLocks noGrp="1"/>
          </p:cNvSpPr>
          <p:nvPr>
            <p:ph type="title" hasCustomPrompt="1"/>
          </p:nvPr>
        </p:nvSpPr>
        <p:spPr>
          <a:xfrm>
            <a:off x="967082" y="894759"/>
            <a:ext cx="5977158" cy="894000"/>
          </a:xfrm>
        </p:spPr>
        <p:txBody>
          <a:bodyPr wrap="square" tIns="144000" bIns="72000">
            <a:spAutoFit/>
          </a:bodyPr>
          <a:lstStyle>
            <a:lvl1pPr>
              <a:defRPr sz="4800" b="1" i="1"/>
            </a:lvl1pPr>
          </a:lstStyle>
          <a:p>
            <a:r>
              <a:rPr lang="en-US"/>
              <a:t>ADD YOUR TITLE HERE</a:t>
            </a:r>
          </a:p>
        </p:txBody>
      </p:sp>
      <p:sp>
        <p:nvSpPr>
          <p:cNvPr id="45" name="Picture Placeholder 44">
            <a:extLst>
              <a:ext uri="{FF2B5EF4-FFF2-40B4-BE49-F238E27FC236}">
                <a16:creationId xmlns:a16="http://schemas.microsoft.com/office/drawing/2014/main" id="{0B29D198-A295-4F9D-A89B-81A310105F4B}"/>
              </a:ext>
            </a:extLst>
          </p:cNvPr>
          <p:cNvSpPr>
            <a:spLocks noGrp="1"/>
          </p:cNvSpPr>
          <p:nvPr>
            <p:ph type="pic" sz="quarter" idx="10"/>
          </p:nvPr>
        </p:nvSpPr>
        <p:spPr>
          <a:xfrm>
            <a:off x="3367043" y="2254102"/>
            <a:ext cx="3207018" cy="2771046"/>
          </a:xfrm>
          <a:custGeom>
            <a:avLst/>
            <a:gdLst>
              <a:gd name="connsiteX0" fmla="*/ 692762 w 3207018"/>
              <a:gd name="connsiteY0" fmla="*/ 0 h 2771046"/>
              <a:gd name="connsiteX1" fmla="*/ 3207018 w 3207018"/>
              <a:gd name="connsiteY1" fmla="*/ 0 h 2771046"/>
              <a:gd name="connsiteX2" fmla="*/ 2514257 w 3207018"/>
              <a:gd name="connsiteY2" fmla="*/ 2771046 h 2771046"/>
              <a:gd name="connsiteX3" fmla="*/ 0 w 3207018"/>
              <a:gd name="connsiteY3" fmla="*/ 2771046 h 2771046"/>
            </a:gdLst>
            <a:ahLst/>
            <a:cxnLst>
              <a:cxn ang="0">
                <a:pos x="connsiteX0" y="connsiteY0"/>
              </a:cxn>
              <a:cxn ang="0">
                <a:pos x="connsiteX1" y="connsiteY1"/>
              </a:cxn>
              <a:cxn ang="0">
                <a:pos x="connsiteX2" y="connsiteY2"/>
              </a:cxn>
              <a:cxn ang="0">
                <a:pos x="connsiteX3" y="connsiteY3"/>
              </a:cxn>
            </a:cxnLst>
            <a:rect l="l" t="t" r="r" b="b"/>
            <a:pathLst>
              <a:path w="3207018" h="2771046">
                <a:moveTo>
                  <a:pt x="692762" y="0"/>
                </a:moveTo>
                <a:lnTo>
                  <a:pt x="3207018" y="0"/>
                </a:lnTo>
                <a:lnTo>
                  <a:pt x="2514257" y="2771046"/>
                </a:lnTo>
                <a:lnTo>
                  <a:pt x="0" y="2771046"/>
                </a:lnTo>
                <a:close/>
              </a:path>
            </a:pathLst>
          </a:custGeom>
          <a:solidFill>
            <a:schemeClr val="bg2">
              <a:lumMod val="85000"/>
            </a:schemeClr>
          </a:solidFill>
        </p:spPr>
        <p:txBody>
          <a:bodyPr wrap="square">
            <a:noAutofit/>
          </a:bodyPr>
          <a:lstStyle>
            <a:lvl1pPr>
              <a:defRPr sz="1200"/>
            </a:lvl1pPr>
          </a:lstStyle>
          <a:p>
            <a:endParaRPr lang="en-US"/>
          </a:p>
        </p:txBody>
      </p:sp>
      <p:sp>
        <p:nvSpPr>
          <p:cNvPr id="46" name="Picture Placeholder 45">
            <a:extLst>
              <a:ext uri="{FF2B5EF4-FFF2-40B4-BE49-F238E27FC236}">
                <a16:creationId xmlns:a16="http://schemas.microsoft.com/office/drawing/2014/main" id="{021468EF-5FE5-4CEB-A053-9C86B6C1CFFC}"/>
              </a:ext>
            </a:extLst>
          </p:cNvPr>
          <p:cNvSpPr>
            <a:spLocks noGrp="1"/>
          </p:cNvSpPr>
          <p:nvPr>
            <p:ph type="pic" sz="quarter" idx="11"/>
          </p:nvPr>
        </p:nvSpPr>
        <p:spPr>
          <a:xfrm>
            <a:off x="5752751" y="3288343"/>
            <a:ext cx="3207018" cy="2771046"/>
          </a:xfrm>
          <a:custGeom>
            <a:avLst/>
            <a:gdLst>
              <a:gd name="connsiteX0" fmla="*/ 692762 w 3207018"/>
              <a:gd name="connsiteY0" fmla="*/ 0 h 2771046"/>
              <a:gd name="connsiteX1" fmla="*/ 3207018 w 3207018"/>
              <a:gd name="connsiteY1" fmla="*/ 0 h 2771046"/>
              <a:gd name="connsiteX2" fmla="*/ 2514257 w 3207018"/>
              <a:gd name="connsiteY2" fmla="*/ 2771046 h 2771046"/>
              <a:gd name="connsiteX3" fmla="*/ 0 w 3207018"/>
              <a:gd name="connsiteY3" fmla="*/ 2771046 h 2771046"/>
            </a:gdLst>
            <a:ahLst/>
            <a:cxnLst>
              <a:cxn ang="0">
                <a:pos x="connsiteX0" y="connsiteY0"/>
              </a:cxn>
              <a:cxn ang="0">
                <a:pos x="connsiteX1" y="connsiteY1"/>
              </a:cxn>
              <a:cxn ang="0">
                <a:pos x="connsiteX2" y="connsiteY2"/>
              </a:cxn>
              <a:cxn ang="0">
                <a:pos x="connsiteX3" y="connsiteY3"/>
              </a:cxn>
            </a:cxnLst>
            <a:rect l="l" t="t" r="r" b="b"/>
            <a:pathLst>
              <a:path w="3207018" h="2771046">
                <a:moveTo>
                  <a:pt x="692762" y="0"/>
                </a:moveTo>
                <a:lnTo>
                  <a:pt x="3207018" y="0"/>
                </a:lnTo>
                <a:lnTo>
                  <a:pt x="2514257" y="2771046"/>
                </a:lnTo>
                <a:lnTo>
                  <a:pt x="0" y="2771046"/>
                </a:lnTo>
                <a:close/>
              </a:path>
            </a:pathLst>
          </a:custGeom>
          <a:solidFill>
            <a:schemeClr val="bg2">
              <a:lumMod val="8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40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6AB16-7998-4C4A-BA29-2AD3D33E2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D0902-2AEC-45DF-A1B0-5EA1BD305A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23B32-B41B-48FA-886C-22C9C17E68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2A0F3-B128-4B8E-8033-E7315376A108}" type="datetimeFigureOut">
              <a:rPr lang="en-US" smtClean="0"/>
              <a:t>11/8/2022</a:t>
            </a:fld>
            <a:endParaRPr lang="en-US"/>
          </a:p>
        </p:txBody>
      </p:sp>
      <p:sp>
        <p:nvSpPr>
          <p:cNvPr id="5" name="Footer Placeholder 4">
            <a:extLst>
              <a:ext uri="{FF2B5EF4-FFF2-40B4-BE49-F238E27FC236}">
                <a16:creationId xmlns:a16="http://schemas.microsoft.com/office/drawing/2014/main" id="{534624C3-2475-4550-96B0-90C6DAFFA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B0C9E3-17BD-4832-BD14-168DEB8F1B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26504-7F08-49B2-B948-8DF99FFB2BF6}" type="slidenum">
              <a:rPr lang="en-US" smtClean="0"/>
              <a:t>‹#›</a:t>
            </a:fld>
            <a:endParaRPr lang="en-US"/>
          </a:p>
        </p:txBody>
      </p:sp>
    </p:spTree>
    <p:extLst>
      <p:ext uri="{BB962C8B-B14F-4D97-AF65-F5344CB8AC3E}">
        <p14:creationId xmlns:p14="http://schemas.microsoft.com/office/powerpoint/2010/main" val="3045638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54" r:id="rId6"/>
    <p:sldLayoutId id="2147483655" r:id="rId7"/>
    <p:sldLayoutId id="2147483656" r:id="rId8"/>
    <p:sldLayoutId id="2147483657" r:id="rId9"/>
    <p:sldLayoutId id="2147483661" r:id="rId10"/>
    <p:sldLayoutId id="2147483659" r:id="rId11"/>
    <p:sldLayoutId id="2147483660" r:id="rId12"/>
    <p:sldLayoutId id="2147483658" r:id="rId13"/>
    <p:sldLayoutId id="2147483662" r:id="rId14"/>
    <p:sldLayoutId id="2147483663" r:id="rId15"/>
    <p:sldLayoutId id="2147483664" r:id="rId16"/>
    <p:sldLayoutId id="2147483665" r:id="rId17"/>
    <p:sldLayoutId id="2147483671" r:id="rId18"/>
    <p:sldLayoutId id="2147483666" r:id="rId19"/>
    <p:sldLayoutId id="2147483672" r:id="rId20"/>
    <p:sldLayoutId id="2147483667" r:id="rId21"/>
    <p:sldLayoutId id="2147483668" r:id="rId22"/>
    <p:sldLayoutId id="2147483669" r:id="rId23"/>
    <p:sldLayoutId id="214748367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9.xml"/><Relationship Id="rId1" Type="http://schemas.openxmlformats.org/officeDocument/2006/relationships/video" Target="https://www.youtube.com/embed/NlM0FrQjfWo?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archives.gov/personnel-records-center/military-personnel"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video" Target="https://www.youtube.com/embed/hdTsHx_pXD8?feature=oembed" TargetMode="Externa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video" Target="https://www.youtube.com/embed/qE7JOH-sFQg?feature=oembed" TargetMode="Externa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https://www.gaylord.com/" TargetMode="External"/><Relationship Id="rId7" Type="http://schemas.openxmlformats.org/officeDocument/2006/relationships/hyperlink" Target="https://archival.com/"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www.universityproducts.com/" TargetMode="External"/><Relationship Id="rId5" Type="http://schemas.openxmlformats.org/officeDocument/2006/relationships/hyperlink" Target="https://www.archivalmethods.com/" TargetMode="External"/><Relationship Id="rId4" Type="http://schemas.openxmlformats.org/officeDocument/2006/relationships/hyperlink" Target="https://www.hollingermetaledge.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loc.gov/item/webcast-7757?&amp;embed=resources"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hyperlink" Target="http://www.graphicsatla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nedcc.org/resources/leaflets.list.php" TargetMode="External"/><Relationship Id="rId3" Type="http://schemas.openxmlformats.org/officeDocument/2006/relationships/hyperlink" Target="https://www.youtube.com/watch?v=geqVsJJK5rs" TargetMode="External"/><Relationship Id="rId7" Type="http://schemas.openxmlformats.org/officeDocument/2006/relationships/hyperlink" Target="https://www.nps.gov/museum/publications/conserveogram/cons_toc.html#collectionpreservation"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hyperlink" Target="https://www.imagepermanenceinstitute.org/imaging/storage-guides" TargetMode="External"/><Relationship Id="rId5" Type="http://schemas.openxmlformats.org/officeDocument/2006/relationships/hyperlink" Target="https://www.canada.ca/en/conservation-institute/services/care-objects/photographs.html" TargetMode="External"/><Relationship Id="rId4" Type="http://schemas.openxmlformats.org/officeDocument/2006/relationships/hyperlink" Target="http://www.graphicsatlas.org/"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video" Target="https://www.youtube.com/embed/WBo2G18y74A?feature=oembed" TargetMode="Externa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5.jpeg"/><Relationship Id="rId2" Type="http://schemas.openxmlformats.org/officeDocument/2006/relationships/video" Target="https://www.youtube.com/embed/VwkyMxTEFbo?feature=oembed" TargetMode="External"/><Relationship Id="rId1" Type="http://schemas.openxmlformats.org/officeDocument/2006/relationships/video" Target="https://www.youtube.com/embed/MIGVnyXm1mk?feature=oembed"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xml"/><Relationship Id="rId1" Type="http://schemas.openxmlformats.org/officeDocument/2006/relationships/video" Target="https://www.youtube.com/embed/dcb3JwPjDjA?feature=oembed" TargetMode="Externa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wqmBFz0Kgws?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0.jpg"/></Relationships>
</file>

<file path=ppt/slides/_rels/slide43.xml.rels><?xml version="1.0" encoding="UTF-8" standalone="yes"?>
<Relationships xmlns="http://schemas.openxmlformats.org/package/2006/relationships"><Relationship Id="rId3" Type="http://schemas.openxmlformats.org/officeDocument/2006/relationships/hyperlink" Target="https://www.thearmchairgenealogist.com/2014/03/a-sticky-situation-removing-photos-from.html" TargetMode="External"/><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com/423215536?embedded=true&amp;source=video_title&amp;owner=110969677" TargetMode="External"/><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hyperlink" Target="https://vimeo.com/423218806?embedded=true&amp;source=video_title&amp;owner=110969677" TargetMode="External"/><Relationship Id="rId4" Type="http://schemas.openxmlformats.org/officeDocument/2006/relationships/hyperlink" Target="https://vimeo.com/423217422?embedded=true&amp;source=video_title&amp;owner=11096967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9.xml"/><Relationship Id="rId1" Type="http://schemas.openxmlformats.org/officeDocument/2006/relationships/video" Target="https://www.youtube.com/embed/h4so3b1XbmI?feature=oembed"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www.facebook.com/help/contact/180237885820953" TargetMode="External"/><Relationship Id="rId7" Type="http://schemas.openxmlformats.org/officeDocument/2006/relationships/hyperlink" Target="https://www.livejournal.com/support/faq/8.html" TargetMode="External"/><Relationship Id="rId2" Type="http://schemas.openxmlformats.org/officeDocument/2006/relationships/hyperlink" Target="https://support.google.com/accounts/answer/3024190" TargetMode="External"/><Relationship Id="rId1" Type="http://schemas.openxmlformats.org/officeDocument/2006/relationships/slideLayout" Target="../slideLayouts/slideLayout19.xml"/><Relationship Id="rId6" Type="http://schemas.openxmlformats.org/officeDocument/2006/relationships/hyperlink" Target="https://support.tiktok.com/en/account-and-privacy/personalized-ads-and-data/requesting-your-data" TargetMode="External"/><Relationship Id="rId5" Type="http://schemas.openxmlformats.org/officeDocument/2006/relationships/hyperlink" Target="https://help.twitter.com/en/managing-your-account/how-to-download-your-twitter-archive" TargetMode="External"/><Relationship Id="rId4" Type="http://schemas.openxmlformats.org/officeDocument/2006/relationships/hyperlink" Target="https://help.instagram.com/contact/505535973176353"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hyperlink" Target="https://www.aam-us.org/" TargetMode="External"/><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hyperlink" Target="https://www2.archivists.org/" TargetMode="External"/><Relationship Id="rId5" Type="http://schemas.openxmlformats.org/officeDocument/2006/relationships/hyperlink" Target="https://www.historians.org/" TargetMode="External"/><Relationship Id="rId4" Type="http://schemas.openxmlformats.org/officeDocument/2006/relationships/hyperlink" Target="https://www.ala.org/"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dx.doi.org/10.7207/twr15-01" TargetMode="External"/><Relationship Id="rId3" Type="http://schemas.openxmlformats.org/officeDocument/2006/relationships/hyperlink" Target="https://rowman.com/ISBN/9781442278882/Managing-the-Digital-You-Where-and-How-to-Keep-and-Organize-Your-Digital-Life" TargetMode="External"/><Relationship Id="rId7" Type="http://schemas.openxmlformats.org/officeDocument/2006/relationships/hyperlink" Target="https://www.virtualfootlocker.com/s/ebookpdf_march18.pdf" TargetMode="External"/><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hyperlink" Target="https://www.alastore.ala.org/content/i-digital-personal-collections-digital-era" TargetMode="External"/><Relationship Id="rId5" Type="http://schemas.openxmlformats.org/officeDocument/2006/relationships/hyperlink" Target="https://www.margotnote.com/creatingfamilyarchives" TargetMode="External"/><Relationship Id="rId10" Type="http://schemas.openxmlformats.org/officeDocument/2006/relationships/hyperlink" Target="https://www.virtualfootlocker.com/s/PreservingPersonalDigitalFilesGuide.pdf" TargetMode="External"/><Relationship Id="rId4" Type="http://schemas.openxmlformats.org/officeDocument/2006/relationships/hyperlink" Target="https://www.alastore.ala.org/content/complete-guide-personal-digital-archiving" TargetMode="External"/><Relationship Id="rId9" Type="http://schemas.openxmlformats.org/officeDocument/2006/relationships/hyperlink" Target="https://www.dpconline.org/handbook"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sites.google.com/mica.edu/personaldigitalarchiving/home" TargetMode="External"/><Relationship Id="rId3" Type="http://schemas.openxmlformats.org/officeDocument/2006/relationships/hyperlink" Target="https://guides.lib.umich.edu/c.php?g=992751" TargetMode="External"/><Relationship Id="rId7" Type="http://schemas.openxmlformats.org/officeDocument/2006/relationships/hyperlink" Target="https://www.virtualfootlocker.com/s/PDAWorkshopAdditionalResources_20140731__1_.pdf" TargetMode="External"/><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hyperlink" Target="https://guides.tricolib.brynmawr.edu/pdad" TargetMode="External"/><Relationship Id="rId5" Type="http://schemas.openxmlformats.org/officeDocument/2006/relationships/hyperlink" Target="https://guides.library.newschool.edu/personalarchiving" TargetMode="External"/><Relationship Id="rId10" Type="http://schemas.openxmlformats.org/officeDocument/2006/relationships/hyperlink" Target="https://dca.tufts.edu/use-our-collections/personal-digital-archiving-resources" TargetMode="External"/><Relationship Id="rId4" Type="http://schemas.openxmlformats.org/officeDocument/2006/relationships/hyperlink" Target="https://guides.lib.purdue.edu/PDA" TargetMode="External"/><Relationship Id="rId9" Type="http://schemas.openxmlformats.org/officeDocument/2006/relationships/hyperlink" Target="https://libguides.lib.umt.edu/PersonalDigitalArchivin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docnow.io/"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hyperlink" Target="https://www.youtube.com/watch?v=TfMgOKy9bPw" TargetMode="External"/><Relationship Id="rId5" Type="http://schemas.openxmlformats.org/officeDocument/2006/relationships/hyperlink" Target="https://www.youtube.com/playlist?list=PLgkbUin0bff0nZRATI8sfMu46FpQHFyzX" TargetMode="External"/><Relationship Id="rId4" Type="http://schemas.openxmlformats.org/officeDocument/2006/relationships/hyperlink" Target="https://www.youtube.com/playlist?list=PLjVwuyAU9MjIwdzxp7x-HcgwzPscw6Uzr"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9.xml"/><Relationship Id="rId1" Type="http://schemas.openxmlformats.org/officeDocument/2006/relationships/video" Target="https://www.youtube.com/embed/Fvqa6esiQH0?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9.xml"/><Relationship Id="rId1" Type="http://schemas.openxmlformats.org/officeDocument/2006/relationships/video" Target="https://www.youtube.com/embed/4FioMRILTec?feature=oembed"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usvaa.org/" TargetMode="External"/><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hyperlink" Target="https://www.thenmusa.org/exhibit/special-exhibition-gallery/" TargetMode="External"/><Relationship Id="rId5" Type="http://schemas.openxmlformats.org/officeDocument/2006/relationships/hyperlink" Target="https://www.history.navy.mil/our-collections/art.html" TargetMode="External"/><Relationship Id="rId4" Type="http://schemas.openxmlformats.org/officeDocument/2006/relationships/hyperlink" Target="https://www.nvam.org/"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virtualfootlocker.com/archivists/www.warletters.us%20https:/www.chapman.edu/library/libraries-collections-and-archives/cawl-archives.aspx" TargetMode="External"/><Relationship Id="rId3" Type="http://schemas.openxmlformats.org/officeDocument/2006/relationships/hyperlink" Target="https://www.archives.gov/personnel-records-center/military-personnel" TargetMode="External"/><Relationship Id="rId7" Type="http://schemas.openxmlformats.org/officeDocument/2006/relationships/hyperlink" Target="https://www.nmmi.edu/archives/" TargetMode="External"/><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hyperlink" Target="https://usnwc.edu/Research-and-Wargaming/Research-Centers/Hattendorf-Center-for-Maritime-Historical-Research" TargetMode="External"/><Relationship Id="rId5" Type="http://schemas.openxmlformats.org/officeDocument/2006/relationships/hyperlink" Target="https://www.cmohs.org/" TargetMode="External"/><Relationship Id="rId4" Type="http://schemas.openxmlformats.org/officeDocument/2006/relationships/hyperlink" Target="https://gateway.uncg.edu/wvhp" TargetMode="External"/><Relationship Id="rId9" Type="http://schemas.openxmlformats.org/officeDocument/2006/relationships/hyperlink" Target="https://www2.archivists.org/groups/military-archives-section/directory-of-military-archival-collections"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uscga.edu/library/" TargetMode="External"/><Relationship Id="rId3" Type="http://schemas.openxmlformats.org/officeDocument/2006/relationships/hyperlink" Target="https://dodmwrlibraries.org/" TargetMode="External"/><Relationship Id="rId7" Type="http://schemas.openxmlformats.org/officeDocument/2006/relationships/hyperlink" Target="https://www.usafa.edu/facilities/library/" TargetMode="External"/><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hyperlink" Target="https://www.usna.edu/Library/" TargetMode="External"/><Relationship Id="rId5" Type="http://schemas.openxmlformats.org/officeDocument/2006/relationships/hyperlink" Target="https://usma.libguides.com/" TargetMode="External"/><Relationship Id="rId4" Type="http://schemas.openxmlformats.org/officeDocument/2006/relationships/hyperlink" Target="https://dodmwrlibraries.org/locations" TargetMode="External"/><Relationship Id="rId9" Type="http://schemas.openxmlformats.org/officeDocument/2006/relationships/hyperlink" Target="https://www.whs.mil/library/"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history.navy.mil/content/history/museums/nmusn.html" TargetMode="External"/><Relationship Id="rId3" Type="http://schemas.openxmlformats.org/officeDocument/2006/relationships/hyperlink" Target="https://womensmemorial.org/" TargetMode="External"/><Relationship Id="rId7" Type="http://schemas.openxmlformats.org/officeDocument/2006/relationships/hyperlink" Target="https://www.nationalmuseum.af.mil/" TargetMode="External"/><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hyperlink" Target="https://www.usmcmuseum.com/" TargetMode="External"/><Relationship Id="rId5" Type="http://schemas.openxmlformats.org/officeDocument/2006/relationships/hyperlink" Target="https://www.thenmusa.org/" TargetMode="External"/><Relationship Id="rId10" Type="http://schemas.openxmlformats.org/officeDocument/2006/relationships/hyperlink" Target="https://www.abmc.gov/cemeteries-memorials" TargetMode="External"/><Relationship Id="rId4" Type="http://schemas.openxmlformats.org/officeDocument/2006/relationships/hyperlink" Target="https://www.nationalww2museum.org/" TargetMode="External"/><Relationship Id="rId9" Type="http://schemas.openxmlformats.org/officeDocument/2006/relationships/hyperlink" Target="https://www.coastguardmuseum.org/"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amvets.org/" TargetMode="External"/><Relationship Id="rId3" Type="http://schemas.openxmlformats.org/officeDocument/2006/relationships/hyperlink" Target="https://www.virtualfootlocker.com/s/VSO-Directory.pdf" TargetMode="External"/><Relationship Id="rId7" Type="http://schemas.openxmlformats.org/officeDocument/2006/relationships/hyperlink" Target="https://www.agifus.com/index.php/en/" TargetMode="External"/><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hyperlink" Target="https://www.servicewomensactionnetwork.org/" TargetMode="External"/><Relationship Id="rId11" Type="http://schemas.openxmlformats.org/officeDocument/2006/relationships/hyperlink" Target="https://iava.org/" TargetMode="External"/><Relationship Id="rId5" Type="http://schemas.openxmlformats.org/officeDocument/2006/relationships/hyperlink" Target="https://www.legion.org/" TargetMode="External"/><Relationship Id="rId10" Type="http://schemas.openxmlformats.org/officeDocument/2006/relationships/hyperlink" Target="https://www.dav.org/" TargetMode="External"/><Relationship Id="rId4" Type="http://schemas.openxmlformats.org/officeDocument/2006/relationships/hyperlink" Target="https://www.vetsaa.org/" TargetMode="External"/><Relationship Id="rId9" Type="http://schemas.openxmlformats.org/officeDocument/2006/relationships/hyperlink" Target="https://www.combatveteranswithptsd.org/"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vva.org/who-we-are/about-us-history/" TargetMode="External"/><Relationship Id="rId3" Type="http://schemas.openxmlformats.org/officeDocument/2006/relationships/hyperlink" Target="https://www.ivaw.org/" TargetMode="External"/><Relationship Id="rId7" Type="http://schemas.openxmlformats.org/officeDocument/2006/relationships/hyperlink" Target="http://www.amvets.org/about/" TargetMode="External"/><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hyperlink" Target="http://www.pva.org/" TargetMode="External"/><Relationship Id="rId5" Type="http://schemas.openxmlformats.org/officeDocument/2006/relationships/hyperlink" Target="https://www.dav.org/learn-more/about-dav/mission-statement/" TargetMode="External"/><Relationship Id="rId4" Type="http://schemas.openxmlformats.org/officeDocument/2006/relationships/hyperlink" Target="http://www.vfw.org/about-us"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2308324"/>
          </a:xfrm>
          <a:prstGeom prst="rect">
            <a:avLst/>
          </a:prstGeom>
          <a:noFill/>
        </p:spPr>
        <p:txBody>
          <a:bodyPr wrap="square" rtlCol="0">
            <a:spAutoFit/>
          </a:bodyPr>
          <a:lstStyle/>
          <a:p>
            <a:pPr algn="ctr"/>
            <a:r>
              <a:rPr lang="en-US" sz="4800" dirty="0">
                <a:solidFill>
                  <a:schemeClr val="bg2"/>
                </a:solidFill>
              </a:rPr>
              <a:t>Introduction </a:t>
            </a:r>
          </a:p>
          <a:p>
            <a:pPr algn="ctr"/>
            <a:r>
              <a:rPr lang="en-US" sz="4800" dirty="0">
                <a:solidFill>
                  <a:schemeClr val="bg2"/>
                </a:solidFill>
              </a:rPr>
              <a:t>&amp; </a:t>
            </a:r>
          </a:p>
          <a:p>
            <a:pPr algn="ctr"/>
            <a:r>
              <a:rPr lang="en-US" sz="4800" dirty="0">
                <a:solidFill>
                  <a:schemeClr val="bg2"/>
                </a:solidFill>
              </a:rPr>
              <a:t>Module 1</a:t>
            </a:r>
          </a:p>
        </p:txBody>
      </p:sp>
      <p:pic>
        <p:nvPicPr>
          <p:cNvPr id="9" name="Picture 8" descr="Application&#10;&#10;Description automatically generated with medium confidence">
            <a:extLst>
              <a:ext uri="{FF2B5EF4-FFF2-40B4-BE49-F238E27FC236}">
                <a16:creationId xmlns:a16="http://schemas.microsoft.com/office/drawing/2014/main" id="{A75BD07B-2E5F-B1EA-56DA-1845C0992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763" y="723964"/>
            <a:ext cx="7569960" cy="2490517"/>
          </a:xfrm>
          <a:prstGeom prst="rect">
            <a:avLst/>
          </a:prstGeom>
        </p:spPr>
      </p:pic>
    </p:spTree>
    <p:extLst>
      <p:ext uri="{BB962C8B-B14F-4D97-AF65-F5344CB8AC3E}">
        <p14:creationId xmlns:p14="http://schemas.microsoft.com/office/powerpoint/2010/main" val="82719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0149FE-F58C-7EBB-9909-2A22E47788F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Location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4FE7F6-61D0-330F-22BC-236C358E6998}"/>
              </a:ext>
            </a:extLst>
          </p:cNvPr>
          <p:cNvSpPr txBox="1"/>
          <p:nvPr/>
        </p:nvSpPr>
        <p:spPr>
          <a:xfrm>
            <a:off x="640080" y="2872899"/>
            <a:ext cx="4243589" cy="332066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dirty="0"/>
              <a:t>Selecting a storage location for analog materials</a:t>
            </a:r>
            <a:endParaRPr lang="en-US" sz="2000"/>
          </a:p>
          <a:p>
            <a:pPr marL="342900" indent="-228600">
              <a:lnSpc>
                <a:spcPct val="90000"/>
              </a:lnSpc>
              <a:spcAft>
                <a:spcPts val="600"/>
              </a:spcAft>
              <a:buFont typeface="Arial" panose="020B0604020202020204" pitchFamily="34" charset="0"/>
              <a:buChar char="•"/>
            </a:pPr>
            <a:r>
              <a:rPr lang="en-US" sz="2000" dirty="0"/>
              <a:t>Temperature &amp; Relative Humidity</a:t>
            </a:r>
            <a:endParaRPr lang="en-US" sz="2000"/>
          </a:p>
          <a:p>
            <a:pPr marL="342900" indent="-228600">
              <a:lnSpc>
                <a:spcPct val="90000"/>
              </a:lnSpc>
              <a:spcAft>
                <a:spcPts val="600"/>
              </a:spcAft>
              <a:buFont typeface="Arial" panose="020B0604020202020204" pitchFamily="34" charset="0"/>
              <a:buChar char="•"/>
            </a:pPr>
            <a:r>
              <a:rPr lang="en-US" sz="2000" dirty="0"/>
              <a:t>Importance of selecting a suitable location</a:t>
            </a:r>
            <a:endParaRPr lang="en-US" sz="2000"/>
          </a:p>
          <a:p>
            <a:pPr marL="342900" indent="-228600">
              <a:lnSpc>
                <a:spcPct val="90000"/>
              </a:lnSpc>
              <a:spcAft>
                <a:spcPts val="600"/>
              </a:spcAft>
              <a:buFont typeface="Arial" panose="020B0604020202020204" pitchFamily="34" charset="0"/>
              <a:buChar char="•"/>
            </a:pPr>
            <a:r>
              <a:rPr lang="en-US" sz="2000" dirty="0"/>
              <a:t>Avoid: attics, basements, garages, barns, sheds, &amp; other non-climate controlled spaces</a:t>
            </a:r>
            <a:endParaRPr lang="en-US" sz="2000"/>
          </a:p>
        </p:txBody>
      </p:sp>
      <p:pic>
        <p:nvPicPr>
          <p:cNvPr id="3" name="Picture Placeholder 2" descr="A picture containing person, person, indoor, male&#10;&#10;Description automatically generated">
            <a:extLst>
              <a:ext uri="{FF2B5EF4-FFF2-40B4-BE49-F238E27FC236}">
                <a16:creationId xmlns:a16="http://schemas.microsoft.com/office/drawing/2014/main" id="{A9DD3677-9925-90FC-84CE-4D8EC3323034}"/>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440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88E73FAC-AEBE-4AE5-B8D6-5A4BBCA40893}"/>
              </a:ext>
            </a:extLst>
          </p:cNvPr>
          <p:cNvSpPr/>
          <p:nvPr/>
        </p:nvSpPr>
        <p:spPr>
          <a:xfrm>
            <a:off x="467836" y="3130475"/>
            <a:ext cx="3910999" cy="1733108"/>
          </a:xfrm>
          <a:prstGeom prst="parallelogram">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E8727536-1ABF-4038-A952-4C972237205E}"/>
              </a:ext>
            </a:extLst>
          </p:cNvPr>
          <p:cNvSpPr/>
          <p:nvPr/>
        </p:nvSpPr>
        <p:spPr>
          <a:xfrm>
            <a:off x="7813165" y="4171835"/>
            <a:ext cx="3910999" cy="1733108"/>
          </a:xfrm>
          <a:prstGeom prst="parallelogram">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accessory&#10;&#10;Description automatically generated">
            <a:extLst>
              <a:ext uri="{FF2B5EF4-FFF2-40B4-BE49-F238E27FC236}">
                <a16:creationId xmlns:a16="http://schemas.microsoft.com/office/drawing/2014/main" id="{CDF1D92E-6280-6E1E-49F0-C6DC670F398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362" b="-2076"/>
          <a:stretch/>
        </p:blipFill>
        <p:spPr>
          <a:xfrm>
            <a:off x="3367043" y="2254102"/>
            <a:ext cx="3207018" cy="2771046"/>
          </a:xfrm>
        </p:spPr>
      </p:pic>
      <p:pic>
        <p:nvPicPr>
          <p:cNvPr id="8" name="Picture Placeholder 7" descr="A picture containing text&#10;&#10;Description automatically generated">
            <a:extLst>
              <a:ext uri="{FF2B5EF4-FFF2-40B4-BE49-F238E27FC236}">
                <a16:creationId xmlns:a16="http://schemas.microsoft.com/office/drawing/2014/main" id="{E6A84904-E771-38DB-AD6D-F0EEB61F6044}"/>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C6573304-007C-4083-AFDA-5E8C62A6B3BF}"/>
              </a:ext>
            </a:extLst>
          </p:cNvPr>
          <p:cNvSpPr>
            <a:spLocks noGrp="1"/>
          </p:cNvSpPr>
          <p:nvPr>
            <p:ph type="title"/>
          </p:nvPr>
        </p:nvSpPr>
        <p:spPr>
          <a:xfrm>
            <a:off x="1233299" y="896376"/>
            <a:ext cx="10490865" cy="894000"/>
          </a:xfrm>
        </p:spPr>
        <p:txBody>
          <a:bodyPr/>
          <a:lstStyle/>
          <a:p>
            <a:r>
              <a:rPr lang="en-US" dirty="0"/>
              <a:t>THE Importance of Digital Storage Location</a:t>
            </a:r>
          </a:p>
        </p:txBody>
      </p:sp>
      <p:sp>
        <p:nvSpPr>
          <p:cNvPr id="12" name="Parallelogram 11">
            <a:extLst>
              <a:ext uri="{FF2B5EF4-FFF2-40B4-BE49-F238E27FC236}">
                <a16:creationId xmlns:a16="http://schemas.microsoft.com/office/drawing/2014/main" id="{13DE2278-BBB2-46DC-9044-20B7ADFEFC27}"/>
              </a:ext>
            </a:extLst>
          </p:cNvPr>
          <p:cNvSpPr/>
          <p:nvPr/>
        </p:nvSpPr>
        <p:spPr>
          <a:xfrm>
            <a:off x="629202" y="2964460"/>
            <a:ext cx="3473566" cy="1733108"/>
          </a:xfrm>
          <a:prstGeom prst="parallelogram">
            <a:avLst/>
          </a:prstGeom>
          <a:solidFill>
            <a:schemeClr val="accent1"/>
          </a:solid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F7BBE450-9D1D-45A6-863E-35C3B90021C9}"/>
              </a:ext>
            </a:extLst>
          </p:cNvPr>
          <p:cNvSpPr/>
          <p:nvPr/>
        </p:nvSpPr>
        <p:spPr>
          <a:xfrm>
            <a:off x="8164478" y="4005820"/>
            <a:ext cx="3473566" cy="1733108"/>
          </a:xfrm>
          <a:prstGeom prst="parallelogram">
            <a:avLst/>
          </a:prstGeom>
          <a:solidFill>
            <a:schemeClr val="accent1"/>
          </a:solid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0D1542-3729-4C33-B8F4-24CF441F63E2}"/>
              </a:ext>
            </a:extLst>
          </p:cNvPr>
          <p:cNvSpPr txBox="1"/>
          <p:nvPr/>
        </p:nvSpPr>
        <p:spPr>
          <a:xfrm>
            <a:off x="1025824" y="2920890"/>
            <a:ext cx="2775763" cy="1786643"/>
          </a:xfrm>
          <a:prstGeom prst="rect">
            <a:avLst/>
          </a:prstGeom>
          <a:noFill/>
        </p:spPr>
        <p:txBody>
          <a:bodyPr wrap="square" rtlCol="0">
            <a:spAutoFit/>
          </a:bodyPr>
          <a:lstStyle/>
          <a:p>
            <a:pPr>
              <a:lnSpc>
                <a:spcPct val="150000"/>
              </a:lnSpc>
            </a:pPr>
            <a:r>
              <a:rPr lang="en-US" sz="1500" dirty="0">
                <a:solidFill>
                  <a:schemeClr val="bg2"/>
                </a:solidFill>
              </a:rPr>
              <a:t>Losing/forgetting passwords</a:t>
            </a:r>
          </a:p>
          <a:p>
            <a:pPr>
              <a:lnSpc>
                <a:spcPct val="150000"/>
              </a:lnSpc>
            </a:pPr>
            <a:r>
              <a:rPr lang="en-US" sz="1500" dirty="0">
                <a:solidFill>
                  <a:schemeClr val="bg2"/>
                </a:solidFill>
              </a:rPr>
              <a:t>3</a:t>
            </a:r>
            <a:r>
              <a:rPr lang="en-US" sz="1500" baseline="30000" dirty="0">
                <a:solidFill>
                  <a:schemeClr val="bg2"/>
                </a:solidFill>
              </a:rPr>
              <a:t>rd</a:t>
            </a:r>
            <a:r>
              <a:rPr lang="en-US" sz="1500" dirty="0">
                <a:solidFill>
                  <a:schemeClr val="bg2"/>
                </a:solidFill>
              </a:rPr>
              <a:t> party services closing or hacked</a:t>
            </a:r>
          </a:p>
          <a:p>
            <a:pPr>
              <a:lnSpc>
                <a:spcPct val="150000"/>
              </a:lnSpc>
            </a:pPr>
            <a:r>
              <a:rPr lang="en-US" sz="1500" dirty="0">
                <a:solidFill>
                  <a:schemeClr val="bg2"/>
                </a:solidFill>
              </a:rPr>
              <a:t>Changing software &amp; hardware</a:t>
            </a:r>
          </a:p>
        </p:txBody>
      </p:sp>
      <p:grpSp>
        <p:nvGrpSpPr>
          <p:cNvPr id="19" name="Group 18">
            <a:extLst>
              <a:ext uri="{FF2B5EF4-FFF2-40B4-BE49-F238E27FC236}">
                <a16:creationId xmlns:a16="http://schemas.microsoft.com/office/drawing/2014/main" id="{77138F96-1F2E-4A69-BCC0-217057BD3207}"/>
              </a:ext>
            </a:extLst>
          </p:cNvPr>
          <p:cNvGrpSpPr/>
          <p:nvPr/>
        </p:nvGrpSpPr>
        <p:grpSpPr>
          <a:xfrm>
            <a:off x="2635622" y="3142380"/>
            <a:ext cx="927710" cy="1372222"/>
            <a:chOff x="3963573" y="3766053"/>
            <a:chExt cx="610910" cy="903627"/>
          </a:xfrm>
          <a:solidFill>
            <a:schemeClr val="bg2">
              <a:lumMod val="85000"/>
              <a:alpha val="10000"/>
            </a:schemeClr>
          </a:solidFill>
        </p:grpSpPr>
        <p:sp>
          <p:nvSpPr>
            <p:cNvPr id="20" name="Freeform: Shape 19">
              <a:extLst>
                <a:ext uri="{FF2B5EF4-FFF2-40B4-BE49-F238E27FC236}">
                  <a16:creationId xmlns:a16="http://schemas.microsoft.com/office/drawing/2014/main" id="{5B2780AF-E421-4F71-8E2E-7A36DB1D116A}"/>
                </a:ext>
              </a:extLst>
            </p:cNvPr>
            <p:cNvSpPr/>
            <p:nvPr/>
          </p:nvSpPr>
          <p:spPr>
            <a:xfrm>
              <a:off x="3963573" y="3766053"/>
              <a:ext cx="610842" cy="387981"/>
            </a:xfrm>
            <a:custGeom>
              <a:avLst/>
              <a:gdLst>
                <a:gd name="connsiteX0" fmla="*/ 298872 w 610842"/>
                <a:gd name="connsiteY0" fmla="*/ 3652 h 387981"/>
                <a:gd name="connsiteX1" fmla="*/ 3018 w 610842"/>
                <a:gd name="connsiteY1" fmla="*/ 284076 h 387981"/>
                <a:gd name="connsiteX2" fmla="*/ 0 w 610842"/>
                <a:gd name="connsiteY2" fmla="*/ 290179 h 387981"/>
                <a:gd name="connsiteX3" fmla="*/ 0 w 610842"/>
                <a:gd name="connsiteY3" fmla="*/ 380225 h 387981"/>
                <a:gd name="connsiteX4" fmla="*/ 12002 w 610842"/>
                <a:gd name="connsiteY4" fmla="*/ 386672 h 387981"/>
                <a:gd name="connsiteX5" fmla="*/ 299969 w 610842"/>
                <a:gd name="connsiteY5" fmla="*/ 128468 h 387981"/>
                <a:gd name="connsiteX6" fmla="*/ 310942 w 610842"/>
                <a:gd name="connsiteY6" fmla="*/ 128468 h 387981"/>
                <a:gd name="connsiteX7" fmla="*/ 598841 w 610842"/>
                <a:gd name="connsiteY7" fmla="*/ 386672 h 387981"/>
                <a:gd name="connsiteX8" fmla="*/ 610842 w 610842"/>
                <a:gd name="connsiteY8" fmla="*/ 380225 h 387981"/>
                <a:gd name="connsiteX9" fmla="*/ 610842 w 610842"/>
                <a:gd name="connsiteY9" fmla="*/ 290179 h 387981"/>
                <a:gd name="connsiteX10" fmla="*/ 607825 w 610842"/>
                <a:gd name="connsiteY10" fmla="*/ 284076 h 387981"/>
                <a:gd name="connsiteX11" fmla="*/ 311970 w 610842"/>
                <a:gd name="connsiteY11" fmla="*/ 3652 h 387981"/>
                <a:gd name="connsiteX12" fmla="*/ 298872 w 610842"/>
                <a:gd name="connsiteY12" fmla="*/ 3652 h 38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42" h="387981">
                  <a:moveTo>
                    <a:pt x="298872" y="3652"/>
                  </a:moveTo>
                  <a:cubicBezTo>
                    <a:pt x="235847" y="105288"/>
                    <a:pt x="30381" y="263296"/>
                    <a:pt x="3018" y="284076"/>
                  </a:cubicBezTo>
                  <a:cubicBezTo>
                    <a:pt x="1097" y="285516"/>
                    <a:pt x="0" y="287779"/>
                    <a:pt x="0" y="290179"/>
                  </a:cubicBezTo>
                  <a:lnTo>
                    <a:pt x="0" y="380225"/>
                  </a:lnTo>
                  <a:cubicBezTo>
                    <a:pt x="0" y="386397"/>
                    <a:pt x="6858" y="390101"/>
                    <a:pt x="12002" y="386672"/>
                  </a:cubicBezTo>
                  <a:cubicBezTo>
                    <a:pt x="93612" y="332973"/>
                    <a:pt x="266982" y="161386"/>
                    <a:pt x="299969" y="128468"/>
                  </a:cubicBezTo>
                  <a:cubicBezTo>
                    <a:pt x="302986" y="125450"/>
                    <a:pt x="307924" y="125450"/>
                    <a:pt x="310942" y="128468"/>
                  </a:cubicBezTo>
                  <a:cubicBezTo>
                    <a:pt x="343929" y="161386"/>
                    <a:pt x="517299" y="332973"/>
                    <a:pt x="598841" y="386672"/>
                  </a:cubicBezTo>
                  <a:cubicBezTo>
                    <a:pt x="603984" y="390032"/>
                    <a:pt x="610842" y="386328"/>
                    <a:pt x="610842" y="380225"/>
                  </a:cubicBezTo>
                  <a:lnTo>
                    <a:pt x="610842" y="290179"/>
                  </a:lnTo>
                  <a:cubicBezTo>
                    <a:pt x="610842" y="287779"/>
                    <a:pt x="609745" y="285516"/>
                    <a:pt x="607825" y="284076"/>
                  </a:cubicBezTo>
                  <a:cubicBezTo>
                    <a:pt x="580461" y="263296"/>
                    <a:pt x="374995" y="105219"/>
                    <a:pt x="311970" y="3652"/>
                  </a:cubicBezTo>
                  <a:cubicBezTo>
                    <a:pt x="308953" y="-1217"/>
                    <a:pt x="301958" y="-1217"/>
                    <a:pt x="298872" y="3652"/>
                  </a:cubicBezTo>
                </a:path>
              </a:pathLst>
            </a:custGeom>
            <a:grpFill/>
            <a:ln w="685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60206A9-BD87-44B1-8FCF-F3A224977A8B}"/>
                </a:ext>
              </a:extLst>
            </p:cNvPr>
            <p:cNvSpPr/>
            <p:nvPr/>
          </p:nvSpPr>
          <p:spPr>
            <a:xfrm>
              <a:off x="3967276" y="3957168"/>
              <a:ext cx="607207" cy="384414"/>
            </a:xfrm>
            <a:custGeom>
              <a:avLst/>
              <a:gdLst>
                <a:gd name="connsiteX0" fmla="*/ 295443 w 607207"/>
                <a:gd name="connsiteY0" fmla="*/ 4423 h 384414"/>
                <a:gd name="connsiteX1" fmla="*/ 3772 w 607207"/>
                <a:gd name="connsiteY1" fmla="*/ 281761 h 384414"/>
                <a:gd name="connsiteX2" fmla="*/ 0 w 607207"/>
                <a:gd name="connsiteY2" fmla="*/ 289442 h 384414"/>
                <a:gd name="connsiteX3" fmla="*/ 0 w 607207"/>
                <a:gd name="connsiteY3" fmla="*/ 374687 h 384414"/>
                <a:gd name="connsiteX4" fmla="*/ 15225 w 607207"/>
                <a:gd name="connsiteY4" fmla="*/ 382711 h 384414"/>
                <a:gd name="connsiteX5" fmla="*/ 296746 w 607207"/>
                <a:gd name="connsiteY5" fmla="*/ 128142 h 384414"/>
                <a:gd name="connsiteX6" fmla="*/ 310462 w 607207"/>
                <a:gd name="connsiteY6" fmla="*/ 128142 h 384414"/>
                <a:gd name="connsiteX7" fmla="*/ 591983 w 607207"/>
                <a:gd name="connsiteY7" fmla="*/ 382711 h 384414"/>
                <a:gd name="connsiteX8" fmla="*/ 607207 w 607207"/>
                <a:gd name="connsiteY8" fmla="*/ 374687 h 384414"/>
                <a:gd name="connsiteX9" fmla="*/ 607207 w 607207"/>
                <a:gd name="connsiteY9" fmla="*/ 289442 h 384414"/>
                <a:gd name="connsiteX10" fmla="*/ 603435 w 607207"/>
                <a:gd name="connsiteY10" fmla="*/ 281761 h 384414"/>
                <a:gd name="connsiteX11" fmla="*/ 311765 w 607207"/>
                <a:gd name="connsiteY11" fmla="*/ 4423 h 384414"/>
                <a:gd name="connsiteX12" fmla="*/ 295443 w 607207"/>
                <a:gd name="connsiteY12" fmla="*/ 4423 h 38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207" h="384414">
                  <a:moveTo>
                    <a:pt x="295443" y="4423"/>
                  </a:moveTo>
                  <a:cubicBezTo>
                    <a:pt x="231595" y="105167"/>
                    <a:pt x="33536" y="258855"/>
                    <a:pt x="3772" y="281761"/>
                  </a:cubicBezTo>
                  <a:cubicBezTo>
                    <a:pt x="1371" y="283613"/>
                    <a:pt x="0" y="286425"/>
                    <a:pt x="0" y="289442"/>
                  </a:cubicBezTo>
                  <a:lnTo>
                    <a:pt x="0" y="374687"/>
                  </a:lnTo>
                  <a:cubicBezTo>
                    <a:pt x="0" y="382505"/>
                    <a:pt x="8710" y="387100"/>
                    <a:pt x="15225" y="382711"/>
                  </a:cubicBezTo>
                  <a:cubicBezTo>
                    <a:pt x="96492" y="327435"/>
                    <a:pt x="261221" y="163735"/>
                    <a:pt x="296746" y="128142"/>
                  </a:cubicBezTo>
                  <a:cubicBezTo>
                    <a:pt x="300518" y="124370"/>
                    <a:pt x="306621" y="124370"/>
                    <a:pt x="310462" y="128142"/>
                  </a:cubicBezTo>
                  <a:cubicBezTo>
                    <a:pt x="345986" y="163735"/>
                    <a:pt x="510715" y="327435"/>
                    <a:pt x="591983" y="382711"/>
                  </a:cubicBezTo>
                  <a:cubicBezTo>
                    <a:pt x="598429" y="387100"/>
                    <a:pt x="607207" y="382505"/>
                    <a:pt x="607207" y="374687"/>
                  </a:cubicBezTo>
                  <a:lnTo>
                    <a:pt x="607207" y="289442"/>
                  </a:lnTo>
                  <a:cubicBezTo>
                    <a:pt x="607207" y="286425"/>
                    <a:pt x="605836" y="283613"/>
                    <a:pt x="603435" y="281761"/>
                  </a:cubicBezTo>
                  <a:cubicBezTo>
                    <a:pt x="573603" y="258924"/>
                    <a:pt x="375613" y="105236"/>
                    <a:pt x="311765" y="4423"/>
                  </a:cubicBezTo>
                  <a:cubicBezTo>
                    <a:pt x="307924" y="-1474"/>
                    <a:pt x="299215" y="-1474"/>
                    <a:pt x="295443" y="4423"/>
                  </a:cubicBezTo>
                </a:path>
              </a:pathLst>
            </a:custGeom>
            <a:grpFill/>
            <a:ln w="685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CE19557-36AC-4AF0-8976-2A9DF5D0601E}"/>
                </a:ext>
              </a:extLst>
            </p:cNvPr>
            <p:cNvSpPr/>
            <p:nvPr/>
          </p:nvSpPr>
          <p:spPr>
            <a:xfrm>
              <a:off x="3967276" y="4147032"/>
              <a:ext cx="607207" cy="522648"/>
            </a:xfrm>
            <a:custGeom>
              <a:avLst/>
              <a:gdLst>
                <a:gd name="connsiteX0" fmla="*/ 294894 w 607207"/>
                <a:gd name="connsiteY0" fmla="*/ 4732 h 522648"/>
                <a:gd name="connsiteX1" fmla="*/ 4046 w 607207"/>
                <a:gd name="connsiteY1" fmla="*/ 280904 h 522648"/>
                <a:gd name="connsiteX2" fmla="*/ 0 w 607207"/>
                <a:gd name="connsiteY2" fmla="*/ 289202 h 522648"/>
                <a:gd name="connsiteX3" fmla="*/ 0 w 607207"/>
                <a:gd name="connsiteY3" fmla="*/ 388437 h 522648"/>
                <a:gd name="connsiteX4" fmla="*/ 2057 w 607207"/>
                <a:gd name="connsiteY4" fmla="*/ 394678 h 522648"/>
                <a:gd name="connsiteX5" fmla="*/ 303604 w 607207"/>
                <a:gd name="connsiteY5" fmla="*/ 522648 h 522648"/>
                <a:gd name="connsiteX6" fmla="*/ 605150 w 607207"/>
                <a:gd name="connsiteY6" fmla="*/ 394678 h 522648"/>
                <a:gd name="connsiteX7" fmla="*/ 607207 w 607207"/>
                <a:gd name="connsiteY7" fmla="*/ 388437 h 522648"/>
                <a:gd name="connsiteX8" fmla="*/ 607207 w 607207"/>
                <a:gd name="connsiteY8" fmla="*/ 289202 h 522648"/>
                <a:gd name="connsiteX9" fmla="*/ 603161 w 607207"/>
                <a:gd name="connsiteY9" fmla="*/ 280904 h 522648"/>
                <a:gd name="connsiteX10" fmla="*/ 312313 w 607207"/>
                <a:gd name="connsiteY10" fmla="*/ 4732 h 522648"/>
                <a:gd name="connsiteX11" fmla="*/ 294894 w 607207"/>
                <a:gd name="connsiteY11" fmla="*/ 4732 h 522648"/>
                <a:gd name="connsiteX12" fmla="*/ 303604 w 607207"/>
                <a:gd name="connsiteY12" fmla="*/ 442821 h 522648"/>
                <a:gd name="connsiteX13" fmla="*/ 56579 w 607207"/>
                <a:gd name="connsiteY13" fmla="*/ 367452 h 522648"/>
                <a:gd name="connsiteX14" fmla="*/ 56304 w 607207"/>
                <a:gd name="connsiteY14" fmla="*/ 351130 h 522648"/>
                <a:gd name="connsiteX15" fmla="*/ 296265 w 607207"/>
                <a:gd name="connsiteY15" fmla="*/ 128108 h 522648"/>
                <a:gd name="connsiteX16" fmla="*/ 310942 w 607207"/>
                <a:gd name="connsiteY16" fmla="*/ 128108 h 522648"/>
                <a:gd name="connsiteX17" fmla="*/ 550903 w 607207"/>
                <a:gd name="connsiteY17" fmla="*/ 351130 h 522648"/>
                <a:gd name="connsiteX18" fmla="*/ 550629 w 607207"/>
                <a:gd name="connsiteY18" fmla="*/ 367452 h 522648"/>
                <a:gd name="connsiteX19" fmla="*/ 303604 w 607207"/>
                <a:gd name="connsiteY19" fmla="*/ 442821 h 5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207" h="522648">
                  <a:moveTo>
                    <a:pt x="294894" y="4732"/>
                  </a:moveTo>
                  <a:cubicBezTo>
                    <a:pt x="230635" y="105133"/>
                    <a:pt x="34770" y="257381"/>
                    <a:pt x="4046" y="280904"/>
                  </a:cubicBezTo>
                  <a:cubicBezTo>
                    <a:pt x="1440" y="282893"/>
                    <a:pt x="0" y="285910"/>
                    <a:pt x="0" y="289202"/>
                  </a:cubicBezTo>
                  <a:lnTo>
                    <a:pt x="0" y="388437"/>
                  </a:lnTo>
                  <a:cubicBezTo>
                    <a:pt x="0" y="390700"/>
                    <a:pt x="754" y="392826"/>
                    <a:pt x="2057" y="394678"/>
                  </a:cubicBezTo>
                  <a:cubicBezTo>
                    <a:pt x="16322" y="413880"/>
                    <a:pt x="105888" y="522648"/>
                    <a:pt x="303604" y="522648"/>
                  </a:cubicBezTo>
                  <a:cubicBezTo>
                    <a:pt x="501251" y="522648"/>
                    <a:pt x="590885" y="413880"/>
                    <a:pt x="605150" y="394678"/>
                  </a:cubicBezTo>
                  <a:cubicBezTo>
                    <a:pt x="606522" y="392895"/>
                    <a:pt x="607207" y="390700"/>
                    <a:pt x="607207" y="388437"/>
                  </a:cubicBezTo>
                  <a:lnTo>
                    <a:pt x="607207" y="289202"/>
                  </a:lnTo>
                  <a:cubicBezTo>
                    <a:pt x="607207" y="285979"/>
                    <a:pt x="605699" y="282893"/>
                    <a:pt x="603161" y="280904"/>
                  </a:cubicBezTo>
                  <a:cubicBezTo>
                    <a:pt x="572437" y="257381"/>
                    <a:pt x="376573" y="105133"/>
                    <a:pt x="312313" y="4732"/>
                  </a:cubicBezTo>
                  <a:cubicBezTo>
                    <a:pt x="308199" y="-1577"/>
                    <a:pt x="298940" y="-1577"/>
                    <a:pt x="294894" y="4732"/>
                  </a:cubicBezTo>
                  <a:moveTo>
                    <a:pt x="303604" y="442821"/>
                  </a:moveTo>
                  <a:cubicBezTo>
                    <a:pt x="184206" y="442821"/>
                    <a:pt x="104310" y="403182"/>
                    <a:pt x="56579" y="367452"/>
                  </a:cubicBezTo>
                  <a:cubicBezTo>
                    <a:pt x="51161" y="363406"/>
                    <a:pt x="51024" y="355382"/>
                    <a:pt x="56304" y="351130"/>
                  </a:cubicBezTo>
                  <a:cubicBezTo>
                    <a:pt x="142098" y="281384"/>
                    <a:pt x="265199" y="159243"/>
                    <a:pt x="296265" y="128108"/>
                  </a:cubicBezTo>
                  <a:cubicBezTo>
                    <a:pt x="300312" y="124061"/>
                    <a:pt x="306896" y="124061"/>
                    <a:pt x="310942" y="128108"/>
                  </a:cubicBezTo>
                  <a:cubicBezTo>
                    <a:pt x="342008" y="159243"/>
                    <a:pt x="465110" y="281452"/>
                    <a:pt x="550903" y="351130"/>
                  </a:cubicBezTo>
                  <a:cubicBezTo>
                    <a:pt x="556115" y="355382"/>
                    <a:pt x="556047" y="363406"/>
                    <a:pt x="550629" y="367452"/>
                  </a:cubicBezTo>
                  <a:cubicBezTo>
                    <a:pt x="502829" y="403113"/>
                    <a:pt x="422864" y="442821"/>
                    <a:pt x="303604" y="442821"/>
                  </a:cubicBezTo>
                </a:path>
              </a:pathLst>
            </a:custGeom>
            <a:grpFill/>
            <a:ln w="6858" cap="flat">
              <a:noFill/>
              <a:prstDash val="solid"/>
              <a:miter/>
            </a:ln>
          </p:spPr>
          <p:txBody>
            <a:bodyPr rtlCol="0" anchor="ctr"/>
            <a:lstStyle/>
            <a:p>
              <a:endParaRPr lang="en-US"/>
            </a:p>
          </p:txBody>
        </p:sp>
      </p:grpSp>
      <p:sp>
        <p:nvSpPr>
          <p:cNvPr id="27" name="TextBox 26">
            <a:extLst>
              <a:ext uri="{FF2B5EF4-FFF2-40B4-BE49-F238E27FC236}">
                <a16:creationId xmlns:a16="http://schemas.microsoft.com/office/drawing/2014/main" id="{4AC59736-17E9-4001-A618-AF96E3481FD3}"/>
              </a:ext>
            </a:extLst>
          </p:cNvPr>
          <p:cNvSpPr txBox="1"/>
          <p:nvPr/>
        </p:nvSpPr>
        <p:spPr>
          <a:xfrm>
            <a:off x="1264665" y="2527510"/>
            <a:ext cx="1297150" cy="707886"/>
          </a:xfrm>
          <a:prstGeom prst="rect">
            <a:avLst/>
          </a:prstGeom>
          <a:noFill/>
        </p:spPr>
        <p:txBody>
          <a:bodyPr wrap="none" rtlCol="0">
            <a:spAutoFit/>
          </a:bodyPr>
          <a:lstStyle/>
          <a:p>
            <a:r>
              <a:rPr lang="en-US" sz="2000" dirty="0">
                <a:solidFill>
                  <a:schemeClr val="bg2"/>
                </a:solidFill>
                <a:latin typeface="+mj-lt"/>
              </a:rPr>
              <a:t>Challenges</a:t>
            </a:r>
          </a:p>
          <a:p>
            <a:endParaRPr lang="en-US" sz="2000" dirty="0">
              <a:solidFill>
                <a:schemeClr val="bg2"/>
              </a:solidFill>
              <a:latin typeface="+mj-lt"/>
            </a:endParaRPr>
          </a:p>
        </p:txBody>
      </p:sp>
      <p:grpSp>
        <p:nvGrpSpPr>
          <p:cNvPr id="25" name="Group 24">
            <a:extLst>
              <a:ext uri="{FF2B5EF4-FFF2-40B4-BE49-F238E27FC236}">
                <a16:creationId xmlns:a16="http://schemas.microsoft.com/office/drawing/2014/main" id="{D6178244-D689-47FF-98FE-6B459963A62E}"/>
              </a:ext>
            </a:extLst>
          </p:cNvPr>
          <p:cNvGrpSpPr/>
          <p:nvPr/>
        </p:nvGrpSpPr>
        <p:grpSpPr>
          <a:xfrm>
            <a:off x="10354810" y="4167423"/>
            <a:ext cx="697417" cy="1393587"/>
            <a:chOff x="9188820" y="3675545"/>
            <a:chExt cx="512498" cy="1024080"/>
          </a:xfrm>
          <a:solidFill>
            <a:schemeClr val="bg2">
              <a:lumMod val="85000"/>
              <a:alpha val="10000"/>
            </a:schemeClr>
          </a:solidFill>
        </p:grpSpPr>
        <p:sp>
          <p:nvSpPr>
            <p:cNvPr id="26" name="Freeform: Shape 25">
              <a:extLst>
                <a:ext uri="{FF2B5EF4-FFF2-40B4-BE49-F238E27FC236}">
                  <a16:creationId xmlns:a16="http://schemas.microsoft.com/office/drawing/2014/main" id="{CF4F0CF7-DDA3-4013-AFFE-B682585E87C7}"/>
                </a:ext>
              </a:extLst>
            </p:cNvPr>
            <p:cNvSpPr/>
            <p:nvPr/>
          </p:nvSpPr>
          <p:spPr>
            <a:xfrm>
              <a:off x="9263289" y="4353441"/>
              <a:ext cx="363389" cy="346184"/>
            </a:xfrm>
            <a:custGeom>
              <a:avLst/>
              <a:gdLst>
                <a:gd name="connsiteX0" fmla="*/ 356968 w 363389"/>
                <a:gd name="connsiteY0" fmla="*/ 127301 h 346184"/>
                <a:gd name="connsiteX1" fmla="*/ 232495 w 363389"/>
                <a:gd name="connsiteY1" fmla="*/ 127301 h 346184"/>
                <a:gd name="connsiteX2" fmla="*/ 226323 w 363389"/>
                <a:gd name="connsiteY2" fmla="*/ 122844 h 346184"/>
                <a:gd name="connsiteX3" fmla="*/ 187850 w 363389"/>
                <a:gd name="connsiteY3" fmla="*/ 4475 h 346184"/>
                <a:gd name="connsiteX4" fmla="*/ 175574 w 363389"/>
                <a:gd name="connsiteY4" fmla="*/ 4475 h 346184"/>
                <a:gd name="connsiteX5" fmla="*/ 137100 w 363389"/>
                <a:gd name="connsiteY5" fmla="*/ 122844 h 346184"/>
                <a:gd name="connsiteX6" fmla="*/ 130929 w 363389"/>
                <a:gd name="connsiteY6" fmla="*/ 127301 h 346184"/>
                <a:gd name="connsiteX7" fmla="*/ 6456 w 363389"/>
                <a:gd name="connsiteY7" fmla="*/ 127301 h 346184"/>
                <a:gd name="connsiteX8" fmla="*/ 2684 w 363389"/>
                <a:gd name="connsiteY8" fmla="*/ 138960 h 346184"/>
                <a:gd name="connsiteX9" fmla="*/ 103360 w 363389"/>
                <a:gd name="connsiteY9" fmla="*/ 212135 h 346184"/>
                <a:gd name="connsiteX10" fmla="*/ 105691 w 363389"/>
                <a:gd name="connsiteY10" fmla="*/ 219336 h 346184"/>
                <a:gd name="connsiteX11" fmla="*/ 67218 w 363389"/>
                <a:gd name="connsiteY11" fmla="*/ 337705 h 346184"/>
                <a:gd name="connsiteX12" fmla="*/ 77162 w 363389"/>
                <a:gd name="connsiteY12" fmla="*/ 344906 h 346184"/>
                <a:gd name="connsiteX13" fmla="*/ 177837 w 363389"/>
                <a:gd name="connsiteY13" fmla="*/ 271800 h 346184"/>
                <a:gd name="connsiteX14" fmla="*/ 185450 w 363389"/>
                <a:gd name="connsiteY14" fmla="*/ 271800 h 346184"/>
                <a:gd name="connsiteX15" fmla="*/ 286126 w 363389"/>
                <a:gd name="connsiteY15" fmla="*/ 344906 h 346184"/>
                <a:gd name="connsiteX16" fmla="*/ 296069 w 363389"/>
                <a:gd name="connsiteY16" fmla="*/ 337705 h 346184"/>
                <a:gd name="connsiteX17" fmla="*/ 257596 w 363389"/>
                <a:gd name="connsiteY17" fmla="*/ 219336 h 346184"/>
                <a:gd name="connsiteX18" fmla="*/ 259927 w 363389"/>
                <a:gd name="connsiteY18" fmla="*/ 212135 h 346184"/>
                <a:gd name="connsiteX19" fmla="*/ 360603 w 363389"/>
                <a:gd name="connsiteY19" fmla="*/ 138960 h 346184"/>
                <a:gd name="connsiteX20" fmla="*/ 356968 w 363389"/>
                <a:gd name="connsiteY20" fmla="*/ 127301 h 34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389" h="346184">
                  <a:moveTo>
                    <a:pt x="356968" y="127301"/>
                  </a:moveTo>
                  <a:lnTo>
                    <a:pt x="232495" y="127301"/>
                  </a:lnTo>
                  <a:cubicBezTo>
                    <a:pt x="229683" y="127301"/>
                    <a:pt x="227215" y="125518"/>
                    <a:pt x="226323" y="122844"/>
                  </a:cubicBezTo>
                  <a:lnTo>
                    <a:pt x="187850" y="4475"/>
                  </a:lnTo>
                  <a:cubicBezTo>
                    <a:pt x="185929" y="-1492"/>
                    <a:pt x="177494" y="-1492"/>
                    <a:pt x="175574" y="4475"/>
                  </a:cubicBezTo>
                  <a:lnTo>
                    <a:pt x="137100" y="122844"/>
                  </a:lnTo>
                  <a:cubicBezTo>
                    <a:pt x="136209" y="125518"/>
                    <a:pt x="133740" y="127301"/>
                    <a:pt x="130929" y="127301"/>
                  </a:cubicBezTo>
                  <a:lnTo>
                    <a:pt x="6456" y="127301"/>
                  </a:lnTo>
                  <a:cubicBezTo>
                    <a:pt x="215" y="127301"/>
                    <a:pt x="-2391" y="135326"/>
                    <a:pt x="2684" y="138960"/>
                  </a:cubicBezTo>
                  <a:lnTo>
                    <a:pt x="103360" y="212135"/>
                  </a:lnTo>
                  <a:cubicBezTo>
                    <a:pt x="105622" y="213781"/>
                    <a:pt x="106583" y="216661"/>
                    <a:pt x="105691" y="219336"/>
                  </a:cubicBezTo>
                  <a:lnTo>
                    <a:pt x="67218" y="337705"/>
                  </a:lnTo>
                  <a:cubicBezTo>
                    <a:pt x="65297" y="343671"/>
                    <a:pt x="72087" y="348609"/>
                    <a:pt x="77162" y="344906"/>
                  </a:cubicBezTo>
                  <a:lnTo>
                    <a:pt x="177837" y="271800"/>
                  </a:lnTo>
                  <a:cubicBezTo>
                    <a:pt x="180100" y="270154"/>
                    <a:pt x="183187" y="270154"/>
                    <a:pt x="185450" y="271800"/>
                  </a:cubicBezTo>
                  <a:lnTo>
                    <a:pt x="286126" y="344906"/>
                  </a:lnTo>
                  <a:cubicBezTo>
                    <a:pt x="291200" y="348609"/>
                    <a:pt x="297990" y="343671"/>
                    <a:pt x="296069" y="337705"/>
                  </a:cubicBezTo>
                  <a:lnTo>
                    <a:pt x="257596" y="219336"/>
                  </a:lnTo>
                  <a:cubicBezTo>
                    <a:pt x="256704" y="216661"/>
                    <a:pt x="257665" y="213781"/>
                    <a:pt x="259927" y="212135"/>
                  </a:cubicBezTo>
                  <a:lnTo>
                    <a:pt x="360603" y="138960"/>
                  </a:lnTo>
                  <a:cubicBezTo>
                    <a:pt x="365815" y="135326"/>
                    <a:pt x="363209" y="127301"/>
                    <a:pt x="356968" y="127301"/>
                  </a:cubicBezTo>
                </a:path>
              </a:pathLst>
            </a:custGeom>
            <a:grpFill/>
            <a:ln w="685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860743C-7B74-458B-B24C-537FE472FCEE}"/>
                </a:ext>
              </a:extLst>
            </p:cNvPr>
            <p:cNvSpPr/>
            <p:nvPr/>
          </p:nvSpPr>
          <p:spPr>
            <a:xfrm>
              <a:off x="9188820" y="3675545"/>
              <a:ext cx="111373" cy="626409"/>
            </a:xfrm>
            <a:custGeom>
              <a:avLst/>
              <a:gdLst>
                <a:gd name="connsiteX0" fmla="*/ 111374 w 111373"/>
                <a:gd name="connsiteY0" fmla="*/ 39502 h 626409"/>
                <a:gd name="connsiteX1" fmla="*/ 0 w 111373"/>
                <a:gd name="connsiteY1" fmla="*/ 0 h 626409"/>
                <a:gd name="connsiteX2" fmla="*/ 0 w 111373"/>
                <a:gd name="connsiteY2" fmla="*/ 587045 h 626409"/>
                <a:gd name="connsiteX3" fmla="*/ 111374 w 111373"/>
                <a:gd name="connsiteY3" fmla="*/ 626410 h 626409"/>
              </a:gdLst>
              <a:ahLst/>
              <a:cxnLst>
                <a:cxn ang="0">
                  <a:pos x="connsiteX0" y="connsiteY0"/>
                </a:cxn>
                <a:cxn ang="0">
                  <a:pos x="connsiteX1" y="connsiteY1"/>
                </a:cxn>
                <a:cxn ang="0">
                  <a:pos x="connsiteX2" y="connsiteY2"/>
                </a:cxn>
                <a:cxn ang="0">
                  <a:pos x="connsiteX3" y="connsiteY3"/>
                </a:cxn>
              </a:cxnLst>
              <a:rect l="l" t="t" r="r" b="b"/>
              <a:pathLst>
                <a:path w="111373" h="626409">
                  <a:moveTo>
                    <a:pt x="111374" y="39502"/>
                  </a:moveTo>
                  <a:lnTo>
                    <a:pt x="0" y="0"/>
                  </a:lnTo>
                  <a:lnTo>
                    <a:pt x="0" y="587045"/>
                  </a:lnTo>
                  <a:lnTo>
                    <a:pt x="111374" y="626410"/>
                  </a:lnTo>
                  <a:close/>
                </a:path>
              </a:pathLst>
            </a:custGeom>
            <a:grpFill/>
            <a:ln w="685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2BC2F24-3230-4347-8A31-F9DD5C472B4A}"/>
                </a:ext>
              </a:extLst>
            </p:cNvPr>
            <p:cNvSpPr/>
            <p:nvPr/>
          </p:nvSpPr>
          <p:spPr>
            <a:xfrm>
              <a:off x="9597488" y="3675545"/>
              <a:ext cx="103830" cy="624009"/>
            </a:xfrm>
            <a:custGeom>
              <a:avLst/>
              <a:gdLst>
                <a:gd name="connsiteX0" fmla="*/ 0 w 103830"/>
                <a:gd name="connsiteY0" fmla="*/ 36827 h 624009"/>
                <a:gd name="connsiteX1" fmla="*/ 0 w 103830"/>
                <a:gd name="connsiteY1" fmla="*/ 624009 h 624009"/>
                <a:gd name="connsiteX2" fmla="*/ 103830 w 103830"/>
                <a:gd name="connsiteY2" fmla="*/ 587045 h 624009"/>
                <a:gd name="connsiteX3" fmla="*/ 103830 w 103830"/>
                <a:gd name="connsiteY3" fmla="*/ 0 h 624009"/>
              </a:gdLst>
              <a:ahLst/>
              <a:cxnLst>
                <a:cxn ang="0">
                  <a:pos x="connsiteX0" y="connsiteY0"/>
                </a:cxn>
                <a:cxn ang="0">
                  <a:pos x="connsiteX1" y="connsiteY1"/>
                </a:cxn>
                <a:cxn ang="0">
                  <a:pos x="connsiteX2" y="connsiteY2"/>
                </a:cxn>
                <a:cxn ang="0">
                  <a:pos x="connsiteX3" y="connsiteY3"/>
                </a:cxn>
              </a:cxnLst>
              <a:rect l="l" t="t" r="r" b="b"/>
              <a:pathLst>
                <a:path w="103830" h="624009">
                  <a:moveTo>
                    <a:pt x="0" y="36827"/>
                  </a:moveTo>
                  <a:lnTo>
                    <a:pt x="0" y="624009"/>
                  </a:lnTo>
                  <a:lnTo>
                    <a:pt x="103830" y="587045"/>
                  </a:lnTo>
                  <a:lnTo>
                    <a:pt x="103830" y="0"/>
                  </a:lnTo>
                  <a:close/>
                </a:path>
              </a:pathLst>
            </a:custGeom>
            <a:grpFill/>
            <a:ln w="685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581C4D3-AD04-4837-8F41-7A95480E9627}"/>
                </a:ext>
              </a:extLst>
            </p:cNvPr>
            <p:cNvSpPr/>
            <p:nvPr/>
          </p:nvSpPr>
          <p:spPr>
            <a:xfrm>
              <a:off x="9327626" y="3722110"/>
              <a:ext cx="242430" cy="631347"/>
            </a:xfrm>
            <a:custGeom>
              <a:avLst/>
              <a:gdLst>
                <a:gd name="connsiteX0" fmla="*/ 242430 w 242430"/>
                <a:gd name="connsiteY0" fmla="*/ 0 h 631347"/>
                <a:gd name="connsiteX1" fmla="*/ 117478 w 242430"/>
                <a:gd name="connsiteY1" fmla="*/ 44303 h 631347"/>
                <a:gd name="connsiteX2" fmla="*/ 0 w 242430"/>
                <a:gd name="connsiteY2" fmla="*/ 2675 h 631347"/>
                <a:gd name="connsiteX3" fmla="*/ 0 w 242430"/>
                <a:gd name="connsiteY3" fmla="*/ 589514 h 631347"/>
                <a:gd name="connsiteX4" fmla="*/ 118369 w 242430"/>
                <a:gd name="connsiteY4" fmla="*/ 631347 h 631347"/>
                <a:gd name="connsiteX5" fmla="*/ 242430 w 242430"/>
                <a:gd name="connsiteY5" fmla="*/ 587182 h 6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430" h="631347">
                  <a:moveTo>
                    <a:pt x="242430" y="0"/>
                  </a:moveTo>
                  <a:lnTo>
                    <a:pt x="117478" y="44303"/>
                  </a:lnTo>
                  <a:lnTo>
                    <a:pt x="0" y="2675"/>
                  </a:lnTo>
                  <a:lnTo>
                    <a:pt x="0" y="589514"/>
                  </a:lnTo>
                  <a:lnTo>
                    <a:pt x="118369" y="631347"/>
                  </a:lnTo>
                  <a:lnTo>
                    <a:pt x="242430" y="587182"/>
                  </a:lnTo>
                  <a:close/>
                </a:path>
              </a:pathLst>
            </a:custGeom>
            <a:grpFill/>
            <a:ln w="6858" cap="flat">
              <a:noFill/>
              <a:prstDash val="solid"/>
              <a:miter/>
            </a:ln>
          </p:spPr>
          <p:txBody>
            <a:bodyPr rtlCol="0" anchor="ctr"/>
            <a:lstStyle/>
            <a:p>
              <a:endParaRPr lang="en-US"/>
            </a:p>
          </p:txBody>
        </p:sp>
      </p:grpSp>
      <p:sp>
        <p:nvSpPr>
          <p:cNvPr id="40" name="TextBox 39">
            <a:extLst>
              <a:ext uri="{FF2B5EF4-FFF2-40B4-BE49-F238E27FC236}">
                <a16:creationId xmlns:a16="http://schemas.microsoft.com/office/drawing/2014/main" id="{E461485A-E885-4373-92BA-066333571285}"/>
              </a:ext>
            </a:extLst>
          </p:cNvPr>
          <p:cNvSpPr txBox="1"/>
          <p:nvPr/>
        </p:nvSpPr>
        <p:spPr>
          <a:xfrm>
            <a:off x="9225986" y="3583251"/>
            <a:ext cx="1505540" cy="400110"/>
          </a:xfrm>
          <a:prstGeom prst="rect">
            <a:avLst/>
          </a:prstGeom>
          <a:noFill/>
        </p:spPr>
        <p:txBody>
          <a:bodyPr wrap="none" rtlCol="0">
            <a:spAutoFit/>
          </a:bodyPr>
          <a:lstStyle/>
          <a:p>
            <a:r>
              <a:rPr lang="en-US" sz="2000" dirty="0">
                <a:solidFill>
                  <a:schemeClr val="bg2"/>
                </a:solidFill>
                <a:latin typeface="+mj-lt"/>
              </a:rPr>
              <a:t>Ideal Storage</a:t>
            </a:r>
          </a:p>
        </p:txBody>
      </p:sp>
      <p:sp>
        <p:nvSpPr>
          <p:cNvPr id="41" name="TextBox 40">
            <a:extLst>
              <a:ext uri="{FF2B5EF4-FFF2-40B4-BE49-F238E27FC236}">
                <a16:creationId xmlns:a16="http://schemas.microsoft.com/office/drawing/2014/main" id="{0878DECA-4E87-4E54-8D38-63AF6649EF5B}"/>
              </a:ext>
            </a:extLst>
          </p:cNvPr>
          <p:cNvSpPr txBox="1"/>
          <p:nvPr/>
        </p:nvSpPr>
        <p:spPr>
          <a:xfrm>
            <a:off x="8675049" y="4497423"/>
            <a:ext cx="224742" cy="276999"/>
          </a:xfrm>
          <a:prstGeom prst="rect">
            <a:avLst/>
          </a:prstGeom>
          <a:noFill/>
        </p:spPr>
        <p:txBody>
          <a:bodyPr wrap="none" rtlCol="0">
            <a:spAutoFit/>
          </a:bodyPr>
          <a:lstStyle/>
          <a:p>
            <a:r>
              <a:rPr lang="en-US" sz="1200">
                <a:solidFill>
                  <a:schemeClr val="bg2"/>
                </a:solidFill>
              </a:rPr>
              <a:t> </a:t>
            </a:r>
          </a:p>
        </p:txBody>
      </p:sp>
      <p:sp>
        <p:nvSpPr>
          <p:cNvPr id="42" name="TextBox 41">
            <a:extLst>
              <a:ext uri="{FF2B5EF4-FFF2-40B4-BE49-F238E27FC236}">
                <a16:creationId xmlns:a16="http://schemas.microsoft.com/office/drawing/2014/main" id="{2357B2FE-BF04-4E2A-A432-4B0E2A94C2B5}"/>
              </a:ext>
            </a:extLst>
          </p:cNvPr>
          <p:cNvSpPr txBox="1"/>
          <p:nvPr/>
        </p:nvSpPr>
        <p:spPr>
          <a:xfrm>
            <a:off x="8787420" y="4179005"/>
            <a:ext cx="2452424" cy="1440394"/>
          </a:xfrm>
          <a:prstGeom prst="rect">
            <a:avLst/>
          </a:prstGeom>
          <a:noFill/>
        </p:spPr>
        <p:txBody>
          <a:bodyPr wrap="square" rtlCol="0">
            <a:spAutoFit/>
          </a:bodyPr>
          <a:lstStyle/>
          <a:p>
            <a:pPr>
              <a:lnSpc>
                <a:spcPct val="150000"/>
              </a:lnSpc>
            </a:pPr>
            <a:r>
              <a:rPr lang="en-US" sz="1500" dirty="0">
                <a:solidFill>
                  <a:schemeClr val="bg2"/>
                </a:solidFill>
              </a:rPr>
              <a:t>LOCKSS program</a:t>
            </a:r>
          </a:p>
          <a:p>
            <a:pPr>
              <a:lnSpc>
                <a:spcPct val="150000"/>
              </a:lnSpc>
            </a:pPr>
            <a:r>
              <a:rPr lang="en-US" sz="1500" dirty="0">
                <a:solidFill>
                  <a:schemeClr val="bg2"/>
                </a:solidFill>
              </a:rPr>
              <a:t>Combination of local &amp; cloud-based storage</a:t>
            </a:r>
          </a:p>
          <a:p>
            <a:pPr>
              <a:lnSpc>
                <a:spcPct val="150000"/>
              </a:lnSpc>
            </a:pPr>
            <a:r>
              <a:rPr lang="en-US" sz="1500" dirty="0">
                <a:solidFill>
                  <a:schemeClr val="bg2"/>
                </a:solidFill>
              </a:rPr>
              <a:t>Data migration plan</a:t>
            </a:r>
            <a:endParaRPr lang="en-GB" sz="1500" dirty="0">
              <a:solidFill>
                <a:schemeClr val="bg2"/>
              </a:solidFill>
            </a:endParaRPr>
          </a:p>
        </p:txBody>
      </p:sp>
    </p:spTree>
    <p:extLst>
      <p:ext uri="{BB962C8B-B14F-4D97-AF65-F5344CB8AC3E}">
        <p14:creationId xmlns:p14="http://schemas.microsoft.com/office/powerpoint/2010/main" val="3852968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8"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10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20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2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22" presetClass="entr" presetSubtype="8" fill="hold" grpId="0" nodeType="withEffect">
                                  <p:stCondLst>
                                    <p:cond delay="250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22" presetClass="entr" presetSubtype="8" fill="hold" grpId="0" nodeType="withEffect">
                                  <p:stCondLst>
                                    <p:cond delay="250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par>
                                <p:cTn id="34" presetID="22" presetClass="entr" presetSubtype="8" fill="hold" grpId="0" nodeType="withEffect">
                                  <p:stCondLst>
                                    <p:cond delay="300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par>
                                <p:cTn id="37" presetID="22" presetClass="entr" presetSubtype="1" fill="hold" grpId="0" nodeType="withEffect">
                                  <p:stCondLst>
                                    <p:cond delay="350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500"/>
                                        <p:tgtEl>
                                          <p:spTgt spid="35"/>
                                        </p:tgtEl>
                                      </p:cBhvr>
                                    </p:animEffect>
                                  </p:childTnLst>
                                </p:cTn>
                              </p:par>
                              <p:par>
                                <p:cTn id="40" presetID="22" presetClass="entr" presetSubtype="1" fill="hold" grpId="0" nodeType="withEffect">
                                  <p:stCondLst>
                                    <p:cond delay="350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6" grpId="0"/>
      <p:bldP spid="12" grpId="0" animBg="1"/>
      <p:bldP spid="15" grpId="0" animBg="1"/>
      <p:bldP spid="35" grpId="0"/>
      <p:bldP spid="27"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A31C86-4672-073C-C390-F973F041F2B0}"/>
              </a:ext>
            </a:extLst>
          </p:cNvPr>
          <p:cNvSpPr>
            <a:spLocks noGrp="1"/>
          </p:cNvSpPr>
          <p:nvPr>
            <p:ph type="title"/>
          </p:nvPr>
        </p:nvSpPr>
        <p:spPr/>
        <p:txBody>
          <a:bodyPr/>
          <a:lstStyle/>
          <a:p>
            <a:r>
              <a:rPr lang="en-US" dirty="0"/>
              <a:t>Enclosures</a:t>
            </a:r>
          </a:p>
        </p:txBody>
      </p:sp>
      <p:sp>
        <p:nvSpPr>
          <p:cNvPr id="7" name="TextBox 6">
            <a:extLst>
              <a:ext uri="{FF2B5EF4-FFF2-40B4-BE49-F238E27FC236}">
                <a16:creationId xmlns:a16="http://schemas.microsoft.com/office/drawing/2014/main" id="{534532D4-7628-FA22-1E33-63DC3C8CB953}"/>
              </a:ext>
            </a:extLst>
          </p:cNvPr>
          <p:cNvSpPr txBox="1"/>
          <p:nvPr/>
        </p:nvSpPr>
        <p:spPr>
          <a:xfrm>
            <a:off x="967082" y="2013626"/>
            <a:ext cx="6435667" cy="295657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Match the shape &amp; size of the contents</a:t>
            </a:r>
          </a:p>
          <a:p>
            <a:pPr marL="285750" indent="-285750">
              <a:lnSpc>
                <a:spcPct val="150000"/>
              </a:lnSpc>
              <a:buFont typeface="Wingdings" panose="05000000000000000000" pitchFamily="2" charset="2"/>
              <a:buChar char="Ø"/>
            </a:pPr>
            <a:r>
              <a:rPr lang="en-US" dirty="0"/>
              <a:t>Acid-free</a:t>
            </a:r>
          </a:p>
          <a:p>
            <a:pPr marL="285750" indent="-285750">
              <a:lnSpc>
                <a:spcPct val="150000"/>
              </a:lnSpc>
              <a:buFont typeface="Wingdings" panose="05000000000000000000" pitchFamily="2" charset="2"/>
              <a:buChar char="Ø"/>
            </a:pPr>
            <a:r>
              <a:rPr lang="en-US" dirty="0"/>
              <a:t>Avoid acetates or polyvinyl chloride (PVC)</a:t>
            </a:r>
          </a:p>
          <a:p>
            <a:pPr marL="285750" indent="-285750">
              <a:lnSpc>
                <a:spcPct val="150000"/>
              </a:lnSpc>
              <a:buFont typeface="Wingdings" panose="05000000000000000000" pitchFamily="2" charset="2"/>
              <a:buChar char="Ø"/>
            </a:pPr>
            <a:r>
              <a:rPr lang="en-US" dirty="0"/>
              <a:t>Polyester, polyethylene, or polypropylene are safe</a:t>
            </a:r>
          </a:p>
          <a:p>
            <a:pPr marL="285750" indent="-285750">
              <a:lnSpc>
                <a:spcPct val="150000"/>
              </a:lnSpc>
              <a:buFont typeface="Wingdings" panose="05000000000000000000" pitchFamily="2" charset="2"/>
              <a:buChar char="Ø"/>
            </a:pPr>
            <a:r>
              <a:rPr lang="en-US" dirty="0"/>
              <a:t>Lay flat if possible rather than folded or rolled</a:t>
            </a:r>
          </a:p>
          <a:p>
            <a:pPr marL="285750" indent="-285750">
              <a:lnSpc>
                <a:spcPct val="150000"/>
              </a:lnSpc>
              <a:buFont typeface="Wingdings" panose="05000000000000000000" pitchFamily="2" charset="2"/>
              <a:buChar char="Ø"/>
            </a:pPr>
            <a:r>
              <a:rPr lang="en-US" dirty="0"/>
              <a:t>Include enclosures for physical, digital storage, like external hard drives</a:t>
            </a:r>
          </a:p>
        </p:txBody>
      </p:sp>
    </p:spTree>
    <p:extLst>
      <p:ext uri="{BB962C8B-B14F-4D97-AF65-F5344CB8AC3E}">
        <p14:creationId xmlns:p14="http://schemas.microsoft.com/office/powerpoint/2010/main" val="2139334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1751FE-36EC-11D4-AC81-F3EFFDDBE754}"/>
              </a:ext>
            </a:extLst>
          </p:cNvPr>
          <p:cNvSpPr>
            <a:spLocks noGrp="1"/>
          </p:cNvSpPr>
          <p:nvPr>
            <p:ph type="title"/>
          </p:nvPr>
        </p:nvSpPr>
        <p:spPr>
          <a:xfrm>
            <a:off x="967082" y="562361"/>
            <a:ext cx="10112722" cy="1558797"/>
          </a:xfrm>
        </p:spPr>
        <p:txBody>
          <a:bodyPr/>
          <a:lstStyle/>
          <a:p>
            <a:r>
              <a:rPr lang="en-US" dirty="0"/>
              <a:t>Key Moments of a Military Career</a:t>
            </a:r>
          </a:p>
        </p:txBody>
      </p:sp>
      <p:pic>
        <p:nvPicPr>
          <p:cNvPr id="4" name="Online Media 3" title="Identifying Important Personal Military Records for Preservation">
            <a:hlinkClick r:id="" action="ppaction://media"/>
            <a:extLst>
              <a:ext uri="{FF2B5EF4-FFF2-40B4-BE49-F238E27FC236}">
                <a16:creationId xmlns:a16="http://schemas.microsoft.com/office/drawing/2014/main" id="{0376FA1E-99DE-74E8-3EC0-0B72C664FB5F}"/>
              </a:ext>
            </a:extLst>
          </p:cNvPr>
          <p:cNvPicPr>
            <a:picLocks noRot="1" noChangeAspect="1"/>
          </p:cNvPicPr>
          <p:nvPr>
            <a:videoFile r:link="rId1"/>
          </p:nvPr>
        </p:nvPicPr>
        <p:blipFill>
          <a:blip r:embed="rId3"/>
          <a:stretch>
            <a:fillRect/>
          </a:stretch>
        </p:blipFill>
        <p:spPr>
          <a:xfrm>
            <a:off x="1930079" y="1936501"/>
            <a:ext cx="8331841" cy="4707491"/>
          </a:xfrm>
          <a:prstGeom prst="rect">
            <a:avLst/>
          </a:prstGeom>
        </p:spPr>
      </p:pic>
    </p:spTree>
    <p:extLst>
      <p:ext uri="{BB962C8B-B14F-4D97-AF65-F5344CB8AC3E}">
        <p14:creationId xmlns:p14="http://schemas.microsoft.com/office/powerpoint/2010/main" val="161765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1D32C6-E256-8A4C-EB97-2CA757B6EE3F}"/>
              </a:ext>
            </a:extLst>
          </p:cNvPr>
          <p:cNvSpPr>
            <a:spLocks noGrp="1"/>
          </p:cNvSpPr>
          <p:nvPr>
            <p:ph type="title"/>
          </p:nvPr>
        </p:nvSpPr>
        <p:spPr/>
        <p:txBody>
          <a:bodyPr/>
          <a:lstStyle/>
          <a:p>
            <a:r>
              <a:rPr lang="en-US" dirty="0"/>
              <a:t>Consider the following</a:t>
            </a:r>
          </a:p>
        </p:txBody>
      </p:sp>
      <p:sp>
        <p:nvSpPr>
          <p:cNvPr id="6" name="TextBox 5">
            <a:extLst>
              <a:ext uri="{FF2B5EF4-FFF2-40B4-BE49-F238E27FC236}">
                <a16:creationId xmlns:a16="http://schemas.microsoft.com/office/drawing/2014/main" id="{D83FE916-C4B6-D274-C1C2-D53E44396B47}"/>
              </a:ext>
            </a:extLst>
          </p:cNvPr>
          <p:cNvSpPr txBox="1"/>
          <p:nvPr/>
        </p:nvSpPr>
        <p:spPr>
          <a:xfrm>
            <a:off x="826851" y="2366209"/>
            <a:ext cx="8455768" cy="254108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dirty="0"/>
              <a:t>Think about the records that you have from your time in service. </a:t>
            </a:r>
          </a:p>
          <a:p>
            <a:pPr marL="285750" indent="-285750">
              <a:lnSpc>
                <a:spcPct val="150000"/>
              </a:lnSpc>
              <a:buFont typeface="Wingdings" panose="05000000000000000000" pitchFamily="2" charset="2"/>
              <a:buChar char="Ø"/>
            </a:pPr>
            <a:r>
              <a:rPr lang="en-US" dirty="0"/>
              <a:t>What are the things that matter to you the most? </a:t>
            </a:r>
          </a:p>
          <a:p>
            <a:pPr marL="285750" indent="-285750">
              <a:lnSpc>
                <a:spcPct val="150000"/>
              </a:lnSpc>
              <a:buFont typeface="Wingdings" panose="05000000000000000000" pitchFamily="2" charset="2"/>
              <a:buChar char="Ø"/>
            </a:pPr>
            <a:r>
              <a:rPr lang="en-US" dirty="0"/>
              <a:t>Where do you have them? </a:t>
            </a:r>
          </a:p>
          <a:p>
            <a:pPr marL="285750" indent="-285750">
              <a:lnSpc>
                <a:spcPct val="150000"/>
              </a:lnSpc>
              <a:buFont typeface="Wingdings" panose="05000000000000000000" pitchFamily="2" charset="2"/>
              <a:buChar char="Ø"/>
            </a:pPr>
            <a:r>
              <a:rPr lang="en-US" dirty="0"/>
              <a:t>How many copies do you have of each document? </a:t>
            </a:r>
          </a:p>
          <a:p>
            <a:pPr marL="285750" indent="-285750">
              <a:lnSpc>
                <a:spcPct val="150000"/>
              </a:lnSpc>
              <a:buFont typeface="Wingdings" panose="05000000000000000000" pitchFamily="2" charset="2"/>
              <a:buChar char="Ø"/>
            </a:pPr>
            <a:r>
              <a:rPr lang="en-US" dirty="0"/>
              <a:t>If you have copies, are those in the same place?</a:t>
            </a:r>
          </a:p>
          <a:p>
            <a:pPr marL="285750" indent="-285750">
              <a:lnSpc>
                <a:spcPct val="150000"/>
              </a:lnSpc>
              <a:buFont typeface="Wingdings" panose="05000000000000000000" pitchFamily="2" charset="2"/>
              <a:buChar char="Ø"/>
            </a:pPr>
            <a:r>
              <a:rPr lang="en-US" dirty="0"/>
              <a:t>What might others like to have from your time in service?</a:t>
            </a:r>
          </a:p>
        </p:txBody>
      </p:sp>
    </p:spTree>
    <p:extLst>
      <p:ext uri="{BB962C8B-B14F-4D97-AF65-F5344CB8AC3E}">
        <p14:creationId xmlns:p14="http://schemas.microsoft.com/office/powerpoint/2010/main" val="991412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4E12051C-0FCD-468B-9159-64BA5C57C836}"/>
              </a:ext>
            </a:extLst>
          </p:cNvPr>
          <p:cNvSpPr/>
          <p:nvPr/>
        </p:nvSpPr>
        <p:spPr>
          <a:xfrm>
            <a:off x="9595366" y="3989182"/>
            <a:ext cx="1640482" cy="2390911"/>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454D0354-8A9A-49F2-8757-704A1365D719}"/>
              </a:ext>
            </a:extLst>
          </p:cNvPr>
          <p:cNvSpPr/>
          <p:nvPr/>
        </p:nvSpPr>
        <p:spPr>
          <a:xfrm>
            <a:off x="6499035" y="457720"/>
            <a:ext cx="1640482" cy="2498131"/>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2">
            <a:extLst>
              <a:ext uri="{FF2B5EF4-FFF2-40B4-BE49-F238E27FC236}">
                <a16:creationId xmlns:a16="http://schemas.microsoft.com/office/drawing/2014/main" id="{EFAF4C2A-25B0-46B9-813B-2DA9FB548F18}"/>
              </a:ext>
            </a:extLst>
          </p:cNvPr>
          <p:cNvSpPr>
            <a:spLocks noGrp="1"/>
          </p:cNvSpPr>
          <p:nvPr>
            <p:ph type="title"/>
          </p:nvPr>
        </p:nvSpPr>
        <p:spPr>
          <a:xfrm>
            <a:off x="966483" y="70008"/>
            <a:ext cx="6336990" cy="1747760"/>
          </a:xfrm>
        </p:spPr>
        <p:txBody>
          <a:bodyPr/>
          <a:lstStyle/>
          <a:p>
            <a:r>
              <a:rPr lang="en-US" dirty="0"/>
              <a:t>Identifying important records  &amp; key moments</a:t>
            </a:r>
          </a:p>
        </p:txBody>
      </p:sp>
      <p:sp>
        <p:nvSpPr>
          <p:cNvPr id="31" name="TextBox 30">
            <a:extLst>
              <a:ext uri="{FF2B5EF4-FFF2-40B4-BE49-F238E27FC236}">
                <a16:creationId xmlns:a16="http://schemas.microsoft.com/office/drawing/2014/main" id="{AE5497F2-438D-4CA2-A7F1-2531D0993013}"/>
              </a:ext>
            </a:extLst>
          </p:cNvPr>
          <p:cNvSpPr txBox="1"/>
          <p:nvPr/>
        </p:nvSpPr>
        <p:spPr>
          <a:xfrm>
            <a:off x="530952" y="2136796"/>
            <a:ext cx="5453737" cy="461665"/>
          </a:xfrm>
          <a:prstGeom prst="rect">
            <a:avLst/>
          </a:prstGeom>
          <a:noFill/>
        </p:spPr>
        <p:txBody>
          <a:bodyPr wrap="none" rtlCol="0">
            <a:spAutoFit/>
          </a:bodyPr>
          <a:lstStyle/>
          <a:p>
            <a:r>
              <a:rPr lang="en-US" sz="2400">
                <a:latin typeface="+mj-lt"/>
              </a:rPr>
              <a:t>Appraisal of your Formal &amp; informal records</a:t>
            </a:r>
          </a:p>
        </p:txBody>
      </p:sp>
      <p:sp>
        <p:nvSpPr>
          <p:cNvPr id="32" name="TextBox 31">
            <a:extLst>
              <a:ext uri="{FF2B5EF4-FFF2-40B4-BE49-F238E27FC236}">
                <a16:creationId xmlns:a16="http://schemas.microsoft.com/office/drawing/2014/main" id="{97E5674F-95B6-4ED2-9DEB-BCA1CE821904}"/>
              </a:ext>
            </a:extLst>
          </p:cNvPr>
          <p:cNvSpPr txBox="1"/>
          <p:nvPr/>
        </p:nvSpPr>
        <p:spPr>
          <a:xfrm>
            <a:off x="520146" y="2951442"/>
            <a:ext cx="5151046" cy="1027397"/>
          </a:xfrm>
          <a:prstGeom prst="rect">
            <a:avLst/>
          </a:prstGeom>
          <a:noFill/>
        </p:spPr>
        <p:txBody>
          <a:bodyPr wrap="square" rtlCol="0">
            <a:spAutoFit/>
          </a:bodyPr>
          <a:lstStyle/>
          <a:p>
            <a:pPr algn="just">
              <a:lnSpc>
                <a:spcPct val="150000"/>
              </a:lnSpc>
            </a:pPr>
            <a:r>
              <a:rPr lang="en-US" sz="1400" dirty="0"/>
              <a:t>Mementos: photographs, journals, emails, your social media feeds, and items you picked or bought along the way during deployments.</a:t>
            </a:r>
          </a:p>
        </p:txBody>
      </p:sp>
      <p:grpSp>
        <p:nvGrpSpPr>
          <p:cNvPr id="33" name="Group 32">
            <a:extLst>
              <a:ext uri="{FF2B5EF4-FFF2-40B4-BE49-F238E27FC236}">
                <a16:creationId xmlns:a16="http://schemas.microsoft.com/office/drawing/2014/main" id="{528B28A3-71DE-4A75-BD3B-707A05E6E1CC}"/>
              </a:ext>
            </a:extLst>
          </p:cNvPr>
          <p:cNvGrpSpPr/>
          <p:nvPr/>
        </p:nvGrpSpPr>
        <p:grpSpPr>
          <a:xfrm>
            <a:off x="1088576" y="4314058"/>
            <a:ext cx="980996" cy="981039"/>
            <a:chOff x="4322727" y="495428"/>
            <a:chExt cx="274313" cy="274325"/>
          </a:xfrm>
          <a:solidFill>
            <a:schemeClr val="accent1"/>
          </a:solidFill>
        </p:grpSpPr>
        <p:sp>
          <p:nvSpPr>
            <p:cNvPr id="34" name="Freeform: Shape 33">
              <a:extLst>
                <a:ext uri="{FF2B5EF4-FFF2-40B4-BE49-F238E27FC236}">
                  <a16:creationId xmlns:a16="http://schemas.microsoft.com/office/drawing/2014/main" id="{20B375E3-35A3-4B8D-BD66-C05923219F2D}"/>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031DBC8-B7BF-4FCE-B77C-3456705F2922}"/>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62C51DB-72EF-479A-A811-9DADB24C05E5}"/>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9AD4240-4847-454D-BC31-44E3CC913EB0}"/>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E6E6BB2-4874-441B-8EAA-7CFCF6D26132}"/>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5D5C78C-7B65-4398-A6B8-150345DF7AE8}"/>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6512C4F-DA3E-41DD-A4CB-5D74D1A2DF87}"/>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C14189-D9AB-436C-8472-08CCBDA25EBA}"/>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49169F-B7E1-479E-91CE-37116C8B3641}"/>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853C3A6-8184-44A3-8C5C-AE69AE21A89F}"/>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9ECA588-DB59-4821-AF22-F9DCCAE5AF13}"/>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69" name="TextBox 68">
            <a:extLst>
              <a:ext uri="{FF2B5EF4-FFF2-40B4-BE49-F238E27FC236}">
                <a16:creationId xmlns:a16="http://schemas.microsoft.com/office/drawing/2014/main" id="{F4849FE0-C1D8-4D6C-8BF5-67A342295046}"/>
              </a:ext>
            </a:extLst>
          </p:cNvPr>
          <p:cNvSpPr txBox="1"/>
          <p:nvPr/>
        </p:nvSpPr>
        <p:spPr>
          <a:xfrm>
            <a:off x="867987" y="5370140"/>
            <a:ext cx="1422184" cy="1077218"/>
          </a:xfrm>
          <a:prstGeom prst="rect">
            <a:avLst/>
          </a:prstGeom>
          <a:noFill/>
        </p:spPr>
        <p:txBody>
          <a:bodyPr wrap="none" rtlCol="0">
            <a:spAutoFit/>
          </a:bodyPr>
          <a:lstStyle/>
          <a:p>
            <a:pPr algn="ctr"/>
            <a:r>
              <a:rPr lang="en-US" sz="1600">
                <a:latin typeface="+mj-lt"/>
              </a:rPr>
              <a:t>Certification of</a:t>
            </a:r>
          </a:p>
          <a:p>
            <a:pPr algn="ctr"/>
            <a:r>
              <a:rPr lang="en-US" sz="1600">
                <a:latin typeface="+mj-lt"/>
              </a:rPr>
              <a:t>Trainings </a:t>
            </a:r>
          </a:p>
          <a:p>
            <a:pPr algn="ctr"/>
            <a:r>
              <a:rPr lang="en-US" sz="1600">
                <a:latin typeface="+mj-lt"/>
              </a:rPr>
              <a:t>&amp; </a:t>
            </a:r>
          </a:p>
          <a:p>
            <a:pPr algn="ctr"/>
            <a:r>
              <a:rPr lang="en-US" sz="1600">
                <a:latin typeface="+mj-lt"/>
              </a:rPr>
              <a:t>promotions</a:t>
            </a:r>
          </a:p>
        </p:txBody>
      </p:sp>
      <p:grpSp>
        <p:nvGrpSpPr>
          <p:cNvPr id="45" name="Group 44">
            <a:extLst>
              <a:ext uri="{FF2B5EF4-FFF2-40B4-BE49-F238E27FC236}">
                <a16:creationId xmlns:a16="http://schemas.microsoft.com/office/drawing/2014/main" id="{2E2D06AF-766E-478B-BA81-5CA80BC6F0AE}"/>
              </a:ext>
            </a:extLst>
          </p:cNvPr>
          <p:cNvGrpSpPr/>
          <p:nvPr/>
        </p:nvGrpSpPr>
        <p:grpSpPr>
          <a:xfrm>
            <a:off x="2718002" y="4314058"/>
            <a:ext cx="980996" cy="981039"/>
            <a:chOff x="4322727" y="495428"/>
            <a:chExt cx="274313" cy="274325"/>
          </a:xfrm>
          <a:solidFill>
            <a:schemeClr val="accent1"/>
          </a:solidFill>
        </p:grpSpPr>
        <p:sp>
          <p:nvSpPr>
            <p:cNvPr id="46" name="Freeform: Shape 45">
              <a:extLst>
                <a:ext uri="{FF2B5EF4-FFF2-40B4-BE49-F238E27FC236}">
                  <a16:creationId xmlns:a16="http://schemas.microsoft.com/office/drawing/2014/main" id="{CCDADD82-4412-4C26-BF20-4607D3D3771D}"/>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D6EF512-1AC3-4BCC-AE59-A6FBBAAC3DCB}"/>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271963A-92F2-413C-B948-EE151E051959}"/>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5885716-C958-4EA8-BC28-7083616E44BD}"/>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DF867C8-E55C-4327-BB99-7C8A0B1ABDFB}"/>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CAE4A85-82F5-4B52-BA11-268D3944AD3A}"/>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409CBE-0F14-4413-BAD1-910640FA82ED}"/>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4B1146E-98D2-40BF-861B-5497201EA8C9}"/>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94C6C5-6B84-487C-B044-690379110B66}"/>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79CAB26-3345-40D9-83C7-1F69ED136DEC}"/>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E072BCF-2F68-446E-A57B-C5AF6352F0DE}"/>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70" name="TextBox 69">
            <a:extLst>
              <a:ext uri="{FF2B5EF4-FFF2-40B4-BE49-F238E27FC236}">
                <a16:creationId xmlns:a16="http://schemas.microsoft.com/office/drawing/2014/main" id="{D8255F32-5082-46E3-923C-619E893D59EB}"/>
              </a:ext>
            </a:extLst>
          </p:cNvPr>
          <p:cNvSpPr txBox="1"/>
          <p:nvPr/>
        </p:nvSpPr>
        <p:spPr>
          <a:xfrm>
            <a:off x="2785956" y="5370140"/>
            <a:ext cx="845103" cy="1077218"/>
          </a:xfrm>
          <a:prstGeom prst="rect">
            <a:avLst/>
          </a:prstGeom>
          <a:noFill/>
        </p:spPr>
        <p:txBody>
          <a:bodyPr wrap="none" rtlCol="0">
            <a:spAutoFit/>
          </a:bodyPr>
          <a:lstStyle/>
          <a:p>
            <a:pPr algn="ctr"/>
            <a:r>
              <a:rPr lang="en-US" sz="1600">
                <a:latin typeface="+mj-lt"/>
              </a:rPr>
              <a:t>dd 2014</a:t>
            </a:r>
          </a:p>
          <a:p>
            <a:pPr algn="ctr"/>
            <a:r>
              <a:rPr lang="en-US" sz="1600">
                <a:latin typeface="+mj-lt"/>
              </a:rPr>
              <a:t>&amp;</a:t>
            </a:r>
          </a:p>
          <a:p>
            <a:pPr algn="ctr"/>
            <a:r>
              <a:rPr lang="en-US" sz="1600">
                <a:latin typeface="+mj-lt"/>
              </a:rPr>
              <a:t>Medical  </a:t>
            </a:r>
          </a:p>
          <a:p>
            <a:pPr algn="ctr"/>
            <a:r>
              <a:rPr lang="en-US" sz="1600">
                <a:latin typeface="+mj-lt"/>
              </a:rPr>
              <a:t>records</a:t>
            </a:r>
          </a:p>
        </p:txBody>
      </p:sp>
      <p:grpSp>
        <p:nvGrpSpPr>
          <p:cNvPr id="57" name="Group 56">
            <a:extLst>
              <a:ext uri="{FF2B5EF4-FFF2-40B4-BE49-F238E27FC236}">
                <a16:creationId xmlns:a16="http://schemas.microsoft.com/office/drawing/2014/main" id="{CB397A99-F1B3-44D5-BF9B-5864200DD373}"/>
              </a:ext>
            </a:extLst>
          </p:cNvPr>
          <p:cNvGrpSpPr/>
          <p:nvPr/>
        </p:nvGrpSpPr>
        <p:grpSpPr>
          <a:xfrm>
            <a:off x="4347428" y="4314058"/>
            <a:ext cx="980996" cy="981039"/>
            <a:chOff x="4322727" y="495428"/>
            <a:chExt cx="274313" cy="274325"/>
          </a:xfrm>
          <a:solidFill>
            <a:schemeClr val="accent1"/>
          </a:solidFill>
        </p:grpSpPr>
        <p:sp>
          <p:nvSpPr>
            <p:cNvPr id="58" name="Freeform: Shape 57">
              <a:extLst>
                <a:ext uri="{FF2B5EF4-FFF2-40B4-BE49-F238E27FC236}">
                  <a16:creationId xmlns:a16="http://schemas.microsoft.com/office/drawing/2014/main" id="{7CFC105E-1502-4360-84A4-A895CF54CD46}"/>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2F800EE-9500-4A89-AC6D-D07150BAC61E}"/>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D323CEF-1440-4485-B966-3ECC89EDDF96}"/>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672FBF5-0372-4F1B-B4F9-D3D9660C3AA7}"/>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81A4CA2-207A-43EF-801A-4DF1E1A9E0D2}"/>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35CAB27-01DD-4100-A46D-0AA1DA26074B}"/>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EC7DF62-B89D-4C2C-B0AD-064E0CF4406D}"/>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6D8866D-6BB1-49D0-8F8B-EF86016314E3}"/>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30C9D2A-3CE4-4FEB-B716-253F47D08E5C}"/>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D022E56-9E34-4754-8B73-8225D03DB85D}"/>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ECE3891-CF08-4605-912E-4CFCA47887C4}"/>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71" name="TextBox 70">
            <a:extLst>
              <a:ext uri="{FF2B5EF4-FFF2-40B4-BE49-F238E27FC236}">
                <a16:creationId xmlns:a16="http://schemas.microsoft.com/office/drawing/2014/main" id="{AF9462F4-AE72-4798-99E8-3C8B9C077E8C}"/>
              </a:ext>
            </a:extLst>
          </p:cNvPr>
          <p:cNvSpPr txBox="1"/>
          <p:nvPr/>
        </p:nvSpPr>
        <p:spPr>
          <a:xfrm>
            <a:off x="4463466" y="5370140"/>
            <a:ext cx="748923" cy="584775"/>
          </a:xfrm>
          <a:prstGeom prst="rect">
            <a:avLst/>
          </a:prstGeom>
          <a:noFill/>
        </p:spPr>
        <p:txBody>
          <a:bodyPr wrap="none" rtlCol="0">
            <a:spAutoFit/>
          </a:bodyPr>
          <a:lstStyle/>
          <a:p>
            <a:pPr algn="ctr"/>
            <a:r>
              <a:rPr lang="en-US" sz="1600">
                <a:latin typeface="+mj-lt"/>
              </a:rPr>
              <a:t>PCS</a:t>
            </a:r>
          </a:p>
          <a:p>
            <a:pPr algn="ctr"/>
            <a:r>
              <a:rPr lang="en-US" sz="1600">
                <a:latin typeface="+mj-lt"/>
              </a:rPr>
              <a:t>orders</a:t>
            </a:r>
          </a:p>
        </p:txBody>
      </p:sp>
      <p:grpSp>
        <p:nvGrpSpPr>
          <p:cNvPr id="72" name="Group 71">
            <a:extLst>
              <a:ext uri="{FF2B5EF4-FFF2-40B4-BE49-F238E27FC236}">
                <a16:creationId xmlns:a16="http://schemas.microsoft.com/office/drawing/2014/main" id="{BE5F58D5-FEBE-49C1-8239-0650FA8AF99E}"/>
              </a:ext>
            </a:extLst>
          </p:cNvPr>
          <p:cNvGrpSpPr/>
          <p:nvPr/>
        </p:nvGrpSpPr>
        <p:grpSpPr>
          <a:xfrm>
            <a:off x="1314165" y="4539667"/>
            <a:ext cx="529819" cy="529820"/>
            <a:chOff x="5181005" y="1069710"/>
            <a:chExt cx="1005656" cy="1005657"/>
          </a:xfrm>
          <a:solidFill>
            <a:schemeClr val="tx1"/>
          </a:solidFill>
        </p:grpSpPr>
        <p:sp>
          <p:nvSpPr>
            <p:cNvPr id="73" name="Freeform: Shape 72">
              <a:extLst>
                <a:ext uri="{FF2B5EF4-FFF2-40B4-BE49-F238E27FC236}">
                  <a16:creationId xmlns:a16="http://schemas.microsoft.com/office/drawing/2014/main" id="{A9C0BE51-1DD6-4ACA-9C17-6E3119951335}"/>
                </a:ext>
              </a:extLst>
            </p:cNvPr>
            <p:cNvSpPr/>
            <p:nvPr/>
          </p:nvSpPr>
          <p:spPr>
            <a:xfrm>
              <a:off x="5356799" y="1229296"/>
              <a:ext cx="654066" cy="623213"/>
            </a:xfrm>
            <a:custGeom>
              <a:avLst/>
              <a:gdLst>
                <a:gd name="connsiteX0" fmla="*/ 642366 w 654066"/>
                <a:gd name="connsiteY0" fmla="*/ 229126 h 623213"/>
                <a:gd name="connsiteX1" fmla="*/ 418315 w 654066"/>
                <a:gd name="connsiteY1" fmla="*/ 229126 h 623213"/>
                <a:gd name="connsiteX2" fmla="*/ 407273 w 654066"/>
                <a:gd name="connsiteY2" fmla="*/ 221102 h 623213"/>
                <a:gd name="connsiteX3" fmla="*/ 338076 w 654066"/>
                <a:gd name="connsiteY3" fmla="*/ 8024 h 623213"/>
                <a:gd name="connsiteX4" fmla="*/ 315925 w 654066"/>
                <a:gd name="connsiteY4" fmla="*/ 8024 h 623213"/>
                <a:gd name="connsiteX5" fmla="*/ 246728 w 654066"/>
                <a:gd name="connsiteY5" fmla="*/ 221102 h 623213"/>
                <a:gd name="connsiteX6" fmla="*/ 235686 w 654066"/>
                <a:gd name="connsiteY6" fmla="*/ 229126 h 623213"/>
                <a:gd name="connsiteX7" fmla="*/ 11635 w 654066"/>
                <a:gd name="connsiteY7" fmla="*/ 229126 h 623213"/>
                <a:gd name="connsiteX8" fmla="*/ 4777 w 654066"/>
                <a:gd name="connsiteY8" fmla="*/ 250180 h 623213"/>
                <a:gd name="connsiteX9" fmla="*/ 186035 w 654066"/>
                <a:gd name="connsiteY9" fmla="*/ 381853 h 623213"/>
                <a:gd name="connsiteX10" fmla="*/ 190286 w 654066"/>
                <a:gd name="connsiteY10" fmla="*/ 394884 h 623213"/>
                <a:gd name="connsiteX11" fmla="*/ 121020 w 654066"/>
                <a:gd name="connsiteY11" fmla="*/ 607962 h 623213"/>
                <a:gd name="connsiteX12" fmla="*/ 138920 w 654066"/>
                <a:gd name="connsiteY12" fmla="*/ 620923 h 623213"/>
                <a:gd name="connsiteX13" fmla="*/ 320177 w 654066"/>
                <a:gd name="connsiteY13" fmla="*/ 489250 h 623213"/>
                <a:gd name="connsiteX14" fmla="*/ 333824 w 654066"/>
                <a:gd name="connsiteY14" fmla="*/ 489250 h 623213"/>
                <a:gd name="connsiteX15" fmla="*/ 515081 w 654066"/>
                <a:gd name="connsiteY15" fmla="*/ 620923 h 623213"/>
                <a:gd name="connsiteX16" fmla="*/ 532981 w 654066"/>
                <a:gd name="connsiteY16" fmla="*/ 607962 h 623213"/>
                <a:gd name="connsiteX17" fmla="*/ 463784 w 654066"/>
                <a:gd name="connsiteY17" fmla="*/ 394884 h 623213"/>
                <a:gd name="connsiteX18" fmla="*/ 468035 w 654066"/>
                <a:gd name="connsiteY18" fmla="*/ 381853 h 623213"/>
                <a:gd name="connsiteX19" fmla="*/ 649292 w 654066"/>
                <a:gd name="connsiteY19" fmla="*/ 250180 h 623213"/>
                <a:gd name="connsiteX20" fmla="*/ 642366 w 654066"/>
                <a:gd name="connsiteY20" fmla="*/ 229126 h 62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066" h="623213">
                  <a:moveTo>
                    <a:pt x="642366" y="229126"/>
                  </a:moveTo>
                  <a:lnTo>
                    <a:pt x="418315" y="229126"/>
                  </a:lnTo>
                  <a:cubicBezTo>
                    <a:pt x="413308" y="229126"/>
                    <a:pt x="408782" y="225903"/>
                    <a:pt x="407273" y="221102"/>
                  </a:cubicBezTo>
                  <a:lnTo>
                    <a:pt x="338076" y="8024"/>
                  </a:lnTo>
                  <a:cubicBezTo>
                    <a:pt x="334579" y="-2675"/>
                    <a:pt x="319422" y="-2675"/>
                    <a:pt x="315925" y="8024"/>
                  </a:cubicBezTo>
                  <a:lnTo>
                    <a:pt x="246728" y="221102"/>
                  </a:lnTo>
                  <a:cubicBezTo>
                    <a:pt x="245150" y="225903"/>
                    <a:pt x="240693" y="229126"/>
                    <a:pt x="235686" y="229126"/>
                  </a:cubicBezTo>
                  <a:lnTo>
                    <a:pt x="11635" y="229126"/>
                  </a:lnTo>
                  <a:cubicBezTo>
                    <a:pt x="388" y="229126"/>
                    <a:pt x="-4275" y="243528"/>
                    <a:pt x="4777" y="250180"/>
                  </a:cubicBezTo>
                  <a:lnTo>
                    <a:pt x="186035" y="381853"/>
                  </a:lnTo>
                  <a:cubicBezTo>
                    <a:pt x="190149" y="384802"/>
                    <a:pt x="191795" y="390083"/>
                    <a:pt x="190286" y="394884"/>
                  </a:cubicBezTo>
                  <a:lnTo>
                    <a:pt x="121020" y="607962"/>
                  </a:lnTo>
                  <a:cubicBezTo>
                    <a:pt x="117523" y="618660"/>
                    <a:pt x="129799" y="627576"/>
                    <a:pt x="138920" y="620923"/>
                  </a:cubicBezTo>
                  <a:lnTo>
                    <a:pt x="320177" y="489250"/>
                  </a:lnTo>
                  <a:cubicBezTo>
                    <a:pt x="324223" y="486301"/>
                    <a:pt x="329778" y="486301"/>
                    <a:pt x="333824" y="489250"/>
                  </a:cubicBezTo>
                  <a:lnTo>
                    <a:pt x="515081" y="620923"/>
                  </a:lnTo>
                  <a:cubicBezTo>
                    <a:pt x="524202" y="627576"/>
                    <a:pt x="536478" y="618660"/>
                    <a:pt x="532981" y="607962"/>
                  </a:cubicBezTo>
                  <a:lnTo>
                    <a:pt x="463784" y="394884"/>
                  </a:lnTo>
                  <a:cubicBezTo>
                    <a:pt x="462206" y="390083"/>
                    <a:pt x="463920" y="384871"/>
                    <a:pt x="468035" y="381853"/>
                  </a:cubicBezTo>
                  <a:lnTo>
                    <a:pt x="649292" y="250180"/>
                  </a:lnTo>
                  <a:cubicBezTo>
                    <a:pt x="658345" y="243596"/>
                    <a:pt x="653682" y="229126"/>
                    <a:pt x="642366" y="229126"/>
                  </a:cubicBezTo>
                </a:path>
              </a:pathLst>
            </a:custGeom>
            <a:grpFill/>
            <a:ln w="685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B67C8CD-E673-48C6-B763-CD0097A28696}"/>
                </a:ext>
              </a:extLst>
            </p:cNvPr>
            <p:cNvSpPr/>
            <p:nvPr/>
          </p:nvSpPr>
          <p:spPr>
            <a:xfrm>
              <a:off x="5181005" y="1069710"/>
              <a:ext cx="1005656" cy="1005657"/>
            </a:xfrm>
            <a:custGeom>
              <a:avLst/>
              <a:gdLst>
                <a:gd name="connsiteX0" fmla="*/ 502829 w 1005656"/>
                <a:gd name="connsiteY0" fmla="*/ 0 h 1005657"/>
                <a:gd name="connsiteX1" fmla="*/ 0 w 1005656"/>
                <a:gd name="connsiteY1" fmla="*/ 502829 h 1005657"/>
                <a:gd name="connsiteX2" fmla="*/ 502829 w 1005656"/>
                <a:gd name="connsiteY2" fmla="*/ 1005657 h 1005657"/>
                <a:gd name="connsiteX3" fmla="*/ 1005657 w 1005656"/>
                <a:gd name="connsiteY3" fmla="*/ 502829 h 1005657"/>
                <a:gd name="connsiteX4" fmla="*/ 502829 w 1005656"/>
                <a:gd name="connsiteY4" fmla="*/ 0 h 1005657"/>
                <a:gd name="connsiteX5" fmla="*/ 502829 w 1005656"/>
                <a:gd name="connsiteY5" fmla="*/ 978225 h 1005657"/>
                <a:gd name="connsiteX6" fmla="*/ 27432 w 1005656"/>
                <a:gd name="connsiteY6" fmla="*/ 502829 h 1005657"/>
                <a:gd name="connsiteX7" fmla="*/ 502829 w 1005656"/>
                <a:gd name="connsiteY7" fmla="*/ 27432 h 1005657"/>
                <a:gd name="connsiteX8" fmla="*/ 978225 w 1005656"/>
                <a:gd name="connsiteY8" fmla="*/ 502829 h 1005657"/>
                <a:gd name="connsiteX9" fmla="*/ 502829 w 1005656"/>
                <a:gd name="connsiteY9" fmla="*/ 978225 h 100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656" h="1005657">
                  <a:moveTo>
                    <a:pt x="502829" y="0"/>
                  </a:moveTo>
                  <a:cubicBezTo>
                    <a:pt x="225559" y="0"/>
                    <a:pt x="0" y="225560"/>
                    <a:pt x="0" y="502829"/>
                  </a:cubicBezTo>
                  <a:cubicBezTo>
                    <a:pt x="0" y="780098"/>
                    <a:pt x="225559" y="1005657"/>
                    <a:pt x="502829" y="1005657"/>
                  </a:cubicBezTo>
                  <a:cubicBezTo>
                    <a:pt x="780098" y="1005657"/>
                    <a:pt x="1005657" y="780098"/>
                    <a:pt x="1005657" y="502829"/>
                  </a:cubicBezTo>
                  <a:cubicBezTo>
                    <a:pt x="1005657" y="225560"/>
                    <a:pt x="780098" y="0"/>
                    <a:pt x="502829" y="0"/>
                  </a:cubicBezTo>
                  <a:moveTo>
                    <a:pt x="502829" y="978225"/>
                  </a:moveTo>
                  <a:cubicBezTo>
                    <a:pt x="240716" y="978225"/>
                    <a:pt x="27432" y="764941"/>
                    <a:pt x="27432" y="502829"/>
                  </a:cubicBezTo>
                  <a:cubicBezTo>
                    <a:pt x="27432" y="240716"/>
                    <a:pt x="240716" y="27432"/>
                    <a:pt x="502829" y="27432"/>
                  </a:cubicBezTo>
                  <a:cubicBezTo>
                    <a:pt x="764941" y="27432"/>
                    <a:pt x="978225" y="240716"/>
                    <a:pt x="978225" y="502829"/>
                  </a:cubicBezTo>
                  <a:cubicBezTo>
                    <a:pt x="978225" y="764941"/>
                    <a:pt x="764941" y="978225"/>
                    <a:pt x="502829" y="978225"/>
                  </a:cubicBezTo>
                </a:path>
              </a:pathLst>
            </a:custGeom>
            <a:grpFill/>
            <a:ln w="6858" cap="flat">
              <a:noFill/>
              <a:prstDash val="solid"/>
              <a:miter/>
            </a:ln>
          </p:spPr>
          <p:txBody>
            <a:bodyPr rtlCol="0" anchor="ctr"/>
            <a:lstStyle/>
            <a:p>
              <a:endParaRPr lang="en-US"/>
            </a:p>
          </p:txBody>
        </p:sp>
      </p:grpSp>
      <p:grpSp>
        <p:nvGrpSpPr>
          <p:cNvPr id="75" name="Group 74">
            <a:extLst>
              <a:ext uri="{FF2B5EF4-FFF2-40B4-BE49-F238E27FC236}">
                <a16:creationId xmlns:a16="http://schemas.microsoft.com/office/drawing/2014/main" id="{2B822305-C3A8-4A3C-A680-2A609BB4043F}"/>
              </a:ext>
            </a:extLst>
          </p:cNvPr>
          <p:cNvGrpSpPr/>
          <p:nvPr/>
        </p:nvGrpSpPr>
        <p:grpSpPr>
          <a:xfrm>
            <a:off x="2942164" y="4570745"/>
            <a:ext cx="532673" cy="467664"/>
            <a:chOff x="5168110" y="2354900"/>
            <a:chExt cx="1031250" cy="905392"/>
          </a:xfrm>
          <a:solidFill>
            <a:schemeClr val="tx1"/>
          </a:solidFill>
        </p:grpSpPr>
        <p:sp>
          <p:nvSpPr>
            <p:cNvPr id="76" name="Freeform: Shape 75">
              <a:extLst>
                <a:ext uri="{FF2B5EF4-FFF2-40B4-BE49-F238E27FC236}">
                  <a16:creationId xmlns:a16="http://schemas.microsoft.com/office/drawing/2014/main" id="{73C2EDBB-3CCB-4E64-904A-05233AF7D638}"/>
                </a:ext>
              </a:extLst>
            </p:cNvPr>
            <p:cNvSpPr/>
            <p:nvPr/>
          </p:nvSpPr>
          <p:spPr>
            <a:xfrm>
              <a:off x="5269574" y="2920082"/>
              <a:ext cx="828514" cy="340210"/>
            </a:xfrm>
            <a:custGeom>
              <a:avLst/>
              <a:gdLst>
                <a:gd name="connsiteX0" fmla="*/ 790901 w 828514"/>
                <a:gd name="connsiteY0" fmla="*/ 9175 h 340210"/>
                <a:gd name="connsiteX1" fmla="*/ 782877 w 828514"/>
                <a:gd name="connsiteY1" fmla="*/ 1014 h 340210"/>
                <a:gd name="connsiteX2" fmla="*/ 771355 w 828514"/>
                <a:gd name="connsiteY2" fmla="*/ 1700 h 340210"/>
                <a:gd name="connsiteX3" fmla="*/ 414260 w 828514"/>
                <a:gd name="connsiteY3" fmla="*/ 32904 h 340210"/>
                <a:gd name="connsiteX4" fmla="*/ 57369 w 828514"/>
                <a:gd name="connsiteY4" fmla="*/ 1837 h 340210"/>
                <a:gd name="connsiteX5" fmla="*/ 45710 w 828514"/>
                <a:gd name="connsiteY5" fmla="*/ 877 h 340210"/>
                <a:gd name="connsiteX6" fmla="*/ 37549 w 828514"/>
                <a:gd name="connsiteY6" fmla="*/ 9244 h 340210"/>
                <a:gd name="connsiteX7" fmla="*/ 8815 w 828514"/>
                <a:gd name="connsiteY7" fmla="*/ 91471 h 340210"/>
                <a:gd name="connsiteX8" fmla="*/ 19376 w 828514"/>
                <a:gd name="connsiteY8" fmla="*/ 219098 h 340210"/>
                <a:gd name="connsiteX9" fmla="*/ 121423 w 828514"/>
                <a:gd name="connsiteY9" fmla="*/ 296525 h 340210"/>
                <a:gd name="connsiteX10" fmla="*/ 205570 w 828514"/>
                <a:gd name="connsiteY10" fmla="*/ 316208 h 340210"/>
                <a:gd name="connsiteX11" fmla="*/ 414260 w 828514"/>
                <a:gd name="connsiteY11" fmla="*/ 340211 h 340210"/>
                <a:gd name="connsiteX12" fmla="*/ 622948 w 828514"/>
                <a:gd name="connsiteY12" fmla="*/ 316208 h 340210"/>
                <a:gd name="connsiteX13" fmla="*/ 707096 w 828514"/>
                <a:gd name="connsiteY13" fmla="*/ 296525 h 340210"/>
                <a:gd name="connsiteX14" fmla="*/ 707096 w 828514"/>
                <a:gd name="connsiteY14" fmla="*/ 296525 h 340210"/>
                <a:gd name="connsiteX15" fmla="*/ 809074 w 828514"/>
                <a:gd name="connsiteY15" fmla="*/ 219098 h 340210"/>
                <a:gd name="connsiteX16" fmla="*/ 819704 w 828514"/>
                <a:gd name="connsiteY16" fmla="*/ 91403 h 340210"/>
                <a:gd name="connsiteX17" fmla="*/ 790901 w 828514"/>
                <a:gd name="connsiteY17" fmla="*/ 9175 h 34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8514" h="340210">
                  <a:moveTo>
                    <a:pt x="790901" y="9175"/>
                  </a:moveTo>
                  <a:cubicBezTo>
                    <a:pt x="789598" y="5403"/>
                    <a:pt x="786580" y="2454"/>
                    <a:pt x="782877" y="1014"/>
                  </a:cubicBezTo>
                  <a:cubicBezTo>
                    <a:pt x="779173" y="-426"/>
                    <a:pt x="774922" y="-152"/>
                    <a:pt x="771355" y="1700"/>
                  </a:cubicBezTo>
                  <a:cubicBezTo>
                    <a:pt x="768955" y="3003"/>
                    <a:pt x="708536" y="32904"/>
                    <a:pt x="414260" y="32904"/>
                  </a:cubicBezTo>
                  <a:cubicBezTo>
                    <a:pt x="120051" y="32904"/>
                    <a:pt x="59564" y="2934"/>
                    <a:pt x="57369" y="1837"/>
                  </a:cubicBezTo>
                  <a:cubicBezTo>
                    <a:pt x="53803" y="-220"/>
                    <a:pt x="49551" y="-563"/>
                    <a:pt x="45710" y="877"/>
                  </a:cubicBezTo>
                  <a:cubicBezTo>
                    <a:pt x="41870" y="2317"/>
                    <a:pt x="38921" y="5335"/>
                    <a:pt x="37549" y="9244"/>
                  </a:cubicBezTo>
                  <a:lnTo>
                    <a:pt x="8815" y="91471"/>
                  </a:lnTo>
                  <a:cubicBezTo>
                    <a:pt x="-5930" y="133511"/>
                    <a:pt x="-2021" y="180076"/>
                    <a:pt x="19376" y="219098"/>
                  </a:cubicBezTo>
                  <a:cubicBezTo>
                    <a:pt x="40841" y="258189"/>
                    <a:pt x="78012" y="286375"/>
                    <a:pt x="121423" y="296525"/>
                  </a:cubicBezTo>
                  <a:lnTo>
                    <a:pt x="205570" y="316208"/>
                  </a:lnTo>
                  <a:cubicBezTo>
                    <a:pt x="273807" y="332187"/>
                    <a:pt x="344033" y="340211"/>
                    <a:pt x="414260" y="340211"/>
                  </a:cubicBezTo>
                  <a:cubicBezTo>
                    <a:pt x="484417" y="340211"/>
                    <a:pt x="554643" y="332187"/>
                    <a:pt x="622948" y="316208"/>
                  </a:cubicBezTo>
                  <a:lnTo>
                    <a:pt x="707096" y="296525"/>
                  </a:lnTo>
                  <a:lnTo>
                    <a:pt x="707096" y="296525"/>
                  </a:lnTo>
                  <a:cubicBezTo>
                    <a:pt x="750438" y="286375"/>
                    <a:pt x="787609" y="258121"/>
                    <a:pt x="809074" y="219098"/>
                  </a:cubicBezTo>
                  <a:cubicBezTo>
                    <a:pt x="830540" y="180008"/>
                    <a:pt x="834449" y="133511"/>
                    <a:pt x="819704" y="91403"/>
                  </a:cubicBezTo>
                  <a:lnTo>
                    <a:pt x="790901" y="9175"/>
                  </a:lnTo>
                  <a:close/>
                </a:path>
              </a:pathLst>
            </a:custGeom>
            <a:grpFill/>
            <a:ln w="685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5C83B88-11C7-422A-BECE-EDF726770FF3}"/>
                </a:ext>
              </a:extLst>
            </p:cNvPr>
            <p:cNvSpPr/>
            <p:nvPr/>
          </p:nvSpPr>
          <p:spPr>
            <a:xfrm>
              <a:off x="5168110" y="2354900"/>
              <a:ext cx="1031250" cy="554675"/>
            </a:xfrm>
            <a:custGeom>
              <a:avLst/>
              <a:gdLst>
                <a:gd name="connsiteX0" fmla="*/ 998184 w 1031250"/>
                <a:gd name="connsiteY0" fmla="*/ 123787 h 554675"/>
                <a:gd name="connsiteX1" fmla="*/ 515724 w 1031250"/>
                <a:gd name="connsiteY1" fmla="*/ 0 h 554675"/>
                <a:gd name="connsiteX2" fmla="*/ 33264 w 1031250"/>
                <a:gd name="connsiteY2" fmla="*/ 123787 h 554675"/>
                <a:gd name="connsiteX3" fmla="*/ 3 w 1031250"/>
                <a:gd name="connsiteY3" fmla="*/ 189144 h 554675"/>
                <a:gd name="connsiteX4" fmla="*/ 34704 w 1031250"/>
                <a:gd name="connsiteY4" fmla="*/ 254569 h 554675"/>
                <a:gd name="connsiteX5" fmla="*/ 138260 w 1031250"/>
                <a:gd name="connsiteY5" fmla="*/ 325961 h 554675"/>
                <a:gd name="connsiteX6" fmla="*/ 138260 w 1031250"/>
                <a:gd name="connsiteY6" fmla="*/ 508109 h 554675"/>
                <a:gd name="connsiteX7" fmla="*/ 138328 w 1031250"/>
                <a:gd name="connsiteY7" fmla="*/ 508384 h 554675"/>
                <a:gd name="connsiteX8" fmla="*/ 138740 w 1031250"/>
                <a:gd name="connsiteY8" fmla="*/ 511470 h 554675"/>
                <a:gd name="connsiteX9" fmla="*/ 138877 w 1031250"/>
                <a:gd name="connsiteY9" fmla="*/ 511950 h 554675"/>
                <a:gd name="connsiteX10" fmla="*/ 139974 w 1031250"/>
                <a:gd name="connsiteY10" fmla="*/ 514556 h 554675"/>
                <a:gd name="connsiteX11" fmla="*/ 140180 w 1031250"/>
                <a:gd name="connsiteY11" fmla="*/ 514967 h 554675"/>
                <a:gd name="connsiteX12" fmla="*/ 142031 w 1031250"/>
                <a:gd name="connsiteY12" fmla="*/ 517436 h 554675"/>
                <a:gd name="connsiteX13" fmla="*/ 142512 w 1031250"/>
                <a:gd name="connsiteY13" fmla="*/ 517916 h 554675"/>
                <a:gd name="connsiteX14" fmla="*/ 145049 w 1031250"/>
                <a:gd name="connsiteY14" fmla="*/ 519905 h 554675"/>
                <a:gd name="connsiteX15" fmla="*/ 515656 w 1031250"/>
                <a:gd name="connsiteY15" fmla="*/ 554675 h 554675"/>
                <a:gd name="connsiteX16" fmla="*/ 886193 w 1031250"/>
                <a:gd name="connsiteY16" fmla="*/ 519905 h 554675"/>
                <a:gd name="connsiteX17" fmla="*/ 888731 w 1031250"/>
                <a:gd name="connsiteY17" fmla="*/ 517916 h 554675"/>
                <a:gd name="connsiteX18" fmla="*/ 889211 w 1031250"/>
                <a:gd name="connsiteY18" fmla="*/ 517436 h 554675"/>
                <a:gd name="connsiteX19" fmla="*/ 891062 w 1031250"/>
                <a:gd name="connsiteY19" fmla="*/ 514967 h 554675"/>
                <a:gd name="connsiteX20" fmla="*/ 891268 w 1031250"/>
                <a:gd name="connsiteY20" fmla="*/ 514556 h 554675"/>
                <a:gd name="connsiteX21" fmla="*/ 892366 w 1031250"/>
                <a:gd name="connsiteY21" fmla="*/ 511881 h 554675"/>
                <a:gd name="connsiteX22" fmla="*/ 892503 w 1031250"/>
                <a:gd name="connsiteY22" fmla="*/ 511401 h 554675"/>
                <a:gd name="connsiteX23" fmla="*/ 892914 w 1031250"/>
                <a:gd name="connsiteY23" fmla="*/ 508315 h 554675"/>
                <a:gd name="connsiteX24" fmla="*/ 892983 w 1031250"/>
                <a:gd name="connsiteY24" fmla="*/ 508041 h 554675"/>
                <a:gd name="connsiteX25" fmla="*/ 892983 w 1031250"/>
                <a:gd name="connsiteY25" fmla="*/ 325892 h 554675"/>
                <a:gd name="connsiteX26" fmla="*/ 996607 w 1031250"/>
                <a:gd name="connsiteY26" fmla="*/ 254500 h 554675"/>
                <a:gd name="connsiteX27" fmla="*/ 1031240 w 1031250"/>
                <a:gd name="connsiteY27" fmla="*/ 189144 h 554675"/>
                <a:gd name="connsiteX28" fmla="*/ 998184 w 1031250"/>
                <a:gd name="connsiteY28" fmla="*/ 123787 h 554675"/>
                <a:gd name="connsiteX29" fmla="*/ 677299 w 1031250"/>
                <a:gd name="connsiteY29" fmla="*/ 249563 h 554675"/>
                <a:gd name="connsiteX30" fmla="*/ 623395 w 1031250"/>
                <a:gd name="connsiteY30" fmla="*/ 397695 h 554675"/>
                <a:gd name="connsiteX31" fmla="*/ 596785 w 1031250"/>
                <a:gd name="connsiteY31" fmla="*/ 416280 h 554675"/>
                <a:gd name="connsiteX32" fmla="*/ 515724 w 1031250"/>
                <a:gd name="connsiteY32" fmla="*/ 416280 h 554675"/>
                <a:gd name="connsiteX33" fmla="*/ 434663 w 1031250"/>
                <a:gd name="connsiteY33" fmla="*/ 416280 h 554675"/>
                <a:gd name="connsiteX34" fmla="*/ 408054 w 1031250"/>
                <a:gd name="connsiteY34" fmla="*/ 397695 h 554675"/>
                <a:gd name="connsiteX35" fmla="*/ 354150 w 1031250"/>
                <a:gd name="connsiteY35" fmla="*/ 249563 h 554675"/>
                <a:gd name="connsiteX36" fmla="*/ 428010 w 1031250"/>
                <a:gd name="connsiteY36" fmla="*/ 110688 h 554675"/>
                <a:gd name="connsiteX37" fmla="*/ 603369 w 1031250"/>
                <a:gd name="connsiteY37" fmla="*/ 110688 h 554675"/>
                <a:gd name="connsiteX38" fmla="*/ 677299 w 1031250"/>
                <a:gd name="connsiteY38" fmla="*/ 249563 h 5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1250" h="554675">
                  <a:moveTo>
                    <a:pt x="998184" y="123787"/>
                  </a:moveTo>
                  <a:cubicBezTo>
                    <a:pt x="918975" y="67346"/>
                    <a:pt x="770910" y="0"/>
                    <a:pt x="515724" y="0"/>
                  </a:cubicBezTo>
                  <a:cubicBezTo>
                    <a:pt x="260538" y="0"/>
                    <a:pt x="112474" y="67346"/>
                    <a:pt x="33264" y="123787"/>
                  </a:cubicBezTo>
                  <a:cubicBezTo>
                    <a:pt x="11935" y="139012"/>
                    <a:pt x="-203" y="162878"/>
                    <a:pt x="3" y="189144"/>
                  </a:cubicBezTo>
                  <a:cubicBezTo>
                    <a:pt x="208" y="215273"/>
                    <a:pt x="13170" y="239687"/>
                    <a:pt x="34704" y="254569"/>
                  </a:cubicBezTo>
                  <a:lnTo>
                    <a:pt x="138260" y="325961"/>
                  </a:lnTo>
                  <a:lnTo>
                    <a:pt x="138260" y="508109"/>
                  </a:lnTo>
                  <a:cubicBezTo>
                    <a:pt x="138260" y="508246"/>
                    <a:pt x="138328" y="508315"/>
                    <a:pt x="138328" y="508384"/>
                  </a:cubicBezTo>
                  <a:cubicBezTo>
                    <a:pt x="138328" y="509412"/>
                    <a:pt x="138466" y="510510"/>
                    <a:pt x="138740" y="511470"/>
                  </a:cubicBezTo>
                  <a:cubicBezTo>
                    <a:pt x="138808" y="511607"/>
                    <a:pt x="138877" y="511813"/>
                    <a:pt x="138877" y="511950"/>
                  </a:cubicBezTo>
                  <a:cubicBezTo>
                    <a:pt x="139151" y="512841"/>
                    <a:pt x="139494" y="513733"/>
                    <a:pt x="139974" y="514556"/>
                  </a:cubicBezTo>
                  <a:cubicBezTo>
                    <a:pt x="140043" y="514693"/>
                    <a:pt x="140111" y="514830"/>
                    <a:pt x="140180" y="514967"/>
                  </a:cubicBezTo>
                  <a:cubicBezTo>
                    <a:pt x="140728" y="515859"/>
                    <a:pt x="141346" y="516682"/>
                    <a:pt x="142031" y="517436"/>
                  </a:cubicBezTo>
                  <a:cubicBezTo>
                    <a:pt x="142169" y="517573"/>
                    <a:pt x="142375" y="517779"/>
                    <a:pt x="142512" y="517916"/>
                  </a:cubicBezTo>
                  <a:cubicBezTo>
                    <a:pt x="143266" y="518671"/>
                    <a:pt x="144089" y="519356"/>
                    <a:pt x="145049" y="519905"/>
                  </a:cubicBezTo>
                  <a:cubicBezTo>
                    <a:pt x="151221" y="523471"/>
                    <a:pt x="213904" y="554675"/>
                    <a:pt x="515656" y="554675"/>
                  </a:cubicBezTo>
                  <a:cubicBezTo>
                    <a:pt x="817408" y="554675"/>
                    <a:pt x="880021" y="523471"/>
                    <a:pt x="886193" y="519905"/>
                  </a:cubicBezTo>
                  <a:cubicBezTo>
                    <a:pt x="887153" y="519356"/>
                    <a:pt x="887976" y="518671"/>
                    <a:pt x="888731" y="517916"/>
                  </a:cubicBezTo>
                  <a:cubicBezTo>
                    <a:pt x="888868" y="517779"/>
                    <a:pt x="889074" y="517642"/>
                    <a:pt x="889211" y="517436"/>
                  </a:cubicBezTo>
                  <a:cubicBezTo>
                    <a:pt x="889897" y="516682"/>
                    <a:pt x="890582" y="515859"/>
                    <a:pt x="891062" y="514967"/>
                  </a:cubicBezTo>
                  <a:cubicBezTo>
                    <a:pt x="891131" y="514830"/>
                    <a:pt x="891200" y="514693"/>
                    <a:pt x="891268" y="514556"/>
                  </a:cubicBezTo>
                  <a:cubicBezTo>
                    <a:pt x="891748" y="513733"/>
                    <a:pt x="892091" y="512841"/>
                    <a:pt x="892366" y="511881"/>
                  </a:cubicBezTo>
                  <a:cubicBezTo>
                    <a:pt x="892434" y="511744"/>
                    <a:pt x="892503" y="511538"/>
                    <a:pt x="892503" y="511401"/>
                  </a:cubicBezTo>
                  <a:cubicBezTo>
                    <a:pt x="892777" y="510372"/>
                    <a:pt x="892914" y="509344"/>
                    <a:pt x="892914" y="508315"/>
                  </a:cubicBezTo>
                  <a:cubicBezTo>
                    <a:pt x="892914" y="508178"/>
                    <a:pt x="892983" y="508109"/>
                    <a:pt x="892983" y="508041"/>
                  </a:cubicBezTo>
                  <a:lnTo>
                    <a:pt x="892983" y="325892"/>
                  </a:lnTo>
                  <a:lnTo>
                    <a:pt x="996607" y="254500"/>
                  </a:lnTo>
                  <a:cubicBezTo>
                    <a:pt x="1018073" y="239687"/>
                    <a:pt x="1031034" y="215273"/>
                    <a:pt x="1031240" y="189144"/>
                  </a:cubicBezTo>
                  <a:cubicBezTo>
                    <a:pt x="1031651" y="162878"/>
                    <a:pt x="1019513" y="139012"/>
                    <a:pt x="998184" y="123787"/>
                  </a:cubicBezTo>
                  <a:moveTo>
                    <a:pt x="677299" y="249563"/>
                  </a:moveTo>
                  <a:lnTo>
                    <a:pt x="623395" y="397695"/>
                  </a:lnTo>
                  <a:cubicBezTo>
                    <a:pt x="619349" y="408874"/>
                    <a:pt x="608719" y="416280"/>
                    <a:pt x="596785" y="416280"/>
                  </a:cubicBezTo>
                  <a:lnTo>
                    <a:pt x="515724" y="416280"/>
                  </a:lnTo>
                  <a:lnTo>
                    <a:pt x="434663" y="416280"/>
                  </a:lnTo>
                  <a:cubicBezTo>
                    <a:pt x="422798" y="416280"/>
                    <a:pt x="412168" y="408805"/>
                    <a:pt x="408054" y="397695"/>
                  </a:cubicBezTo>
                  <a:lnTo>
                    <a:pt x="354150" y="249563"/>
                  </a:lnTo>
                  <a:cubicBezTo>
                    <a:pt x="332684" y="190515"/>
                    <a:pt x="367042" y="125844"/>
                    <a:pt x="428010" y="110688"/>
                  </a:cubicBezTo>
                  <a:cubicBezTo>
                    <a:pt x="485618" y="96355"/>
                    <a:pt x="545831" y="96355"/>
                    <a:pt x="603369" y="110688"/>
                  </a:cubicBezTo>
                  <a:cubicBezTo>
                    <a:pt x="664337" y="125913"/>
                    <a:pt x="698764" y="190515"/>
                    <a:pt x="677299" y="249563"/>
                  </a:cubicBezTo>
                </a:path>
              </a:pathLst>
            </a:custGeom>
            <a:grpFill/>
            <a:ln w="685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A4E75F5-3A09-4219-B849-2DE88526AAA5}"/>
                </a:ext>
              </a:extLst>
            </p:cNvPr>
            <p:cNvSpPr/>
            <p:nvPr/>
          </p:nvSpPr>
          <p:spPr>
            <a:xfrm>
              <a:off x="5588464" y="2522200"/>
              <a:ext cx="190756" cy="181682"/>
            </a:xfrm>
            <a:custGeom>
              <a:avLst/>
              <a:gdLst>
                <a:gd name="connsiteX0" fmla="*/ 187335 w 190756"/>
                <a:gd name="connsiteY0" fmla="*/ 66831 h 181682"/>
                <a:gd name="connsiteX1" fmla="*/ 121979 w 190756"/>
                <a:gd name="connsiteY1" fmla="*/ 66831 h 181682"/>
                <a:gd name="connsiteX2" fmla="*/ 118755 w 190756"/>
                <a:gd name="connsiteY2" fmla="*/ 64499 h 181682"/>
                <a:gd name="connsiteX3" fmla="*/ 98593 w 190756"/>
                <a:gd name="connsiteY3" fmla="*/ 2366 h 181682"/>
                <a:gd name="connsiteX4" fmla="*/ 92146 w 190756"/>
                <a:gd name="connsiteY4" fmla="*/ 2366 h 181682"/>
                <a:gd name="connsiteX5" fmla="*/ 71984 w 190756"/>
                <a:gd name="connsiteY5" fmla="*/ 64499 h 181682"/>
                <a:gd name="connsiteX6" fmla="*/ 68761 w 190756"/>
                <a:gd name="connsiteY6" fmla="*/ 66831 h 181682"/>
                <a:gd name="connsiteX7" fmla="*/ 3404 w 190756"/>
                <a:gd name="connsiteY7" fmla="*/ 66831 h 181682"/>
                <a:gd name="connsiteX8" fmla="*/ 1415 w 190756"/>
                <a:gd name="connsiteY8" fmla="*/ 72935 h 181682"/>
                <a:gd name="connsiteX9" fmla="*/ 54290 w 190756"/>
                <a:gd name="connsiteY9" fmla="*/ 111340 h 181682"/>
                <a:gd name="connsiteX10" fmla="*/ 55525 w 190756"/>
                <a:gd name="connsiteY10" fmla="*/ 115112 h 181682"/>
                <a:gd name="connsiteX11" fmla="*/ 35362 w 190756"/>
                <a:gd name="connsiteY11" fmla="*/ 177245 h 181682"/>
                <a:gd name="connsiteX12" fmla="*/ 40574 w 190756"/>
                <a:gd name="connsiteY12" fmla="*/ 181017 h 181682"/>
                <a:gd name="connsiteX13" fmla="*/ 93449 w 190756"/>
                <a:gd name="connsiteY13" fmla="*/ 142612 h 181682"/>
                <a:gd name="connsiteX14" fmla="*/ 97427 w 190756"/>
                <a:gd name="connsiteY14" fmla="*/ 142612 h 181682"/>
                <a:gd name="connsiteX15" fmla="*/ 150302 w 190756"/>
                <a:gd name="connsiteY15" fmla="*/ 181017 h 181682"/>
                <a:gd name="connsiteX16" fmla="*/ 155514 w 190756"/>
                <a:gd name="connsiteY16" fmla="*/ 177245 h 181682"/>
                <a:gd name="connsiteX17" fmla="*/ 135283 w 190756"/>
                <a:gd name="connsiteY17" fmla="*/ 115112 h 181682"/>
                <a:gd name="connsiteX18" fmla="*/ 136518 w 190756"/>
                <a:gd name="connsiteY18" fmla="*/ 111340 h 181682"/>
                <a:gd name="connsiteX19" fmla="*/ 189393 w 190756"/>
                <a:gd name="connsiteY19" fmla="*/ 72935 h 181682"/>
                <a:gd name="connsiteX20" fmla="*/ 187335 w 190756"/>
                <a:gd name="connsiteY20" fmla="*/ 6683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756" h="181682">
                  <a:moveTo>
                    <a:pt x="187335" y="66831"/>
                  </a:moveTo>
                  <a:lnTo>
                    <a:pt x="121979" y="66831"/>
                  </a:lnTo>
                  <a:cubicBezTo>
                    <a:pt x="120538" y="66831"/>
                    <a:pt x="119235" y="65871"/>
                    <a:pt x="118755" y="64499"/>
                  </a:cubicBezTo>
                  <a:lnTo>
                    <a:pt x="98593" y="2366"/>
                  </a:lnTo>
                  <a:cubicBezTo>
                    <a:pt x="97564" y="-789"/>
                    <a:pt x="93175" y="-789"/>
                    <a:pt x="92146" y="2366"/>
                  </a:cubicBezTo>
                  <a:lnTo>
                    <a:pt x="71984" y="64499"/>
                  </a:lnTo>
                  <a:cubicBezTo>
                    <a:pt x="71504" y="65871"/>
                    <a:pt x="70201" y="66831"/>
                    <a:pt x="68761" y="66831"/>
                  </a:cubicBezTo>
                  <a:lnTo>
                    <a:pt x="3404" y="66831"/>
                  </a:lnTo>
                  <a:cubicBezTo>
                    <a:pt x="112" y="66831"/>
                    <a:pt x="-1260" y="71015"/>
                    <a:pt x="1415" y="72935"/>
                  </a:cubicBezTo>
                  <a:lnTo>
                    <a:pt x="54290" y="111340"/>
                  </a:lnTo>
                  <a:cubicBezTo>
                    <a:pt x="55456" y="112231"/>
                    <a:pt x="56004" y="113740"/>
                    <a:pt x="55525" y="115112"/>
                  </a:cubicBezTo>
                  <a:lnTo>
                    <a:pt x="35362" y="177245"/>
                  </a:lnTo>
                  <a:cubicBezTo>
                    <a:pt x="34333" y="180400"/>
                    <a:pt x="37900" y="182937"/>
                    <a:pt x="40574" y="181017"/>
                  </a:cubicBezTo>
                  <a:lnTo>
                    <a:pt x="93449" y="142612"/>
                  </a:lnTo>
                  <a:cubicBezTo>
                    <a:pt x="94615" y="141721"/>
                    <a:pt x="96261" y="141721"/>
                    <a:pt x="97427" y="142612"/>
                  </a:cubicBezTo>
                  <a:lnTo>
                    <a:pt x="150302" y="181017"/>
                  </a:lnTo>
                  <a:cubicBezTo>
                    <a:pt x="152977" y="182937"/>
                    <a:pt x="156543" y="180331"/>
                    <a:pt x="155514" y="177245"/>
                  </a:cubicBezTo>
                  <a:lnTo>
                    <a:pt x="135283" y="115112"/>
                  </a:lnTo>
                  <a:cubicBezTo>
                    <a:pt x="134803" y="113740"/>
                    <a:pt x="135352" y="112163"/>
                    <a:pt x="136518" y="111340"/>
                  </a:cubicBezTo>
                  <a:lnTo>
                    <a:pt x="189393" y="72935"/>
                  </a:lnTo>
                  <a:cubicBezTo>
                    <a:pt x="191999" y="71015"/>
                    <a:pt x="190627" y="66831"/>
                    <a:pt x="187335" y="66831"/>
                  </a:cubicBezTo>
                </a:path>
              </a:pathLst>
            </a:custGeom>
            <a:grpFill/>
            <a:ln w="6858" cap="flat">
              <a:noFill/>
              <a:prstDash val="solid"/>
              <a:miter/>
            </a:ln>
          </p:spPr>
          <p:txBody>
            <a:bodyPr rtlCol="0" anchor="ctr"/>
            <a:lstStyle/>
            <a:p>
              <a:endParaRPr lang="en-US"/>
            </a:p>
          </p:txBody>
        </p:sp>
      </p:grpSp>
      <p:grpSp>
        <p:nvGrpSpPr>
          <p:cNvPr id="79" name="Group 78">
            <a:extLst>
              <a:ext uri="{FF2B5EF4-FFF2-40B4-BE49-F238E27FC236}">
                <a16:creationId xmlns:a16="http://schemas.microsoft.com/office/drawing/2014/main" id="{B87811F5-EF1E-48EB-B84B-F82C39761E71}"/>
              </a:ext>
            </a:extLst>
          </p:cNvPr>
          <p:cNvGrpSpPr/>
          <p:nvPr/>
        </p:nvGrpSpPr>
        <p:grpSpPr>
          <a:xfrm>
            <a:off x="4566149" y="4557565"/>
            <a:ext cx="543554" cy="494025"/>
            <a:chOff x="3737670" y="2355380"/>
            <a:chExt cx="1063470" cy="966566"/>
          </a:xfrm>
          <a:solidFill>
            <a:schemeClr val="tx1"/>
          </a:solidFill>
        </p:grpSpPr>
        <p:sp>
          <p:nvSpPr>
            <p:cNvPr id="84" name="Freeform: Shape 83">
              <a:extLst>
                <a:ext uri="{FF2B5EF4-FFF2-40B4-BE49-F238E27FC236}">
                  <a16:creationId xmlns:a16="http://schemas.microsoft.com/office/drawing/2014/main" id="{AE1368DD-5702-4B27-A273-E7033B7DD77B}"/>
                </a:ext>
              </a:extLst>
            </p:cNvPr>
            <p:cNvSpPr/>
            <p:nvPr/>
          </p:nvSpPr>
          <p:spPr>
            <a:xfrm>
              <a:off x="4087223" y="2701023"/>
              <a:ext cx="363679" cy="620923"/>
            </a:xfrm>
            <a:custGeom>
              <a:avLst/>
              <a:gdLst>
                <a:gd name="connsiteX0" fmla="*/ 320817 w 363679"/>
                <a:gd name="connsiteY0" fmla="*/ 0 h 620923"/>
                <a:gd name="connsiteX1" fmla="*/ 42931 w 363679"/>
                <a:gd name="connsiteY1" fmla="*/ 0 h 620923"/>
                <a:gd name="connsiteX2" fmla="*/ 0 w 363679"/>
                <a:gd name="connsiteY2" fmla="*/ 42931 h 620923"/>
                <a:gd name="connsiteX3" fmla="*/ 0 w 363679"/>
                <a:gd name="connsiteY3" fmla="*/ 577992 h 620923"/>
                <a:gd name="connsiteX4" fmla="*/ 42931 w 363679"/>
                <a:gd name="connsiteY4" fmla="*/ 620923 h 620923"/>
                <a:gd name="connsiteX5" fmla="*/ 320817 w 363679"/>
                <a:gd name="connsiteY5" fmla="*/ 620923 h 620923"/>
                <a:gd name="connsiteX6" fmla="*/ 363680 w 363679"/>
                <a:gd name="connsiteY6" fmla="*/ 577992 h 620923"/>
                <a:gd name="connsiteX7" fmla="*/ 363680 w 363679"/>
                <a:gd name="connsiteY7" fmla="*/ 42931 h 620923"/>
                <a:gd name="connsiteX8" fmla="*/ 320817 w 363679"/>
                <a:gd name="connsiteY8" fmla="*/ 0 h 620923"/>
                <a:gd name="connsiteX9" fmla="*/ 96972 w 363679"/>
                <a:gd name="connsiteY9" fmla="*/ 508384 h 620923"/>
                <a:gd name="connsiteX10" fmla="*/ 83256 w 363679"/>
                <a:gd name="connsiteY10" fmla="*/ 522100 h 620923"/>
                <a:gd name="connsiteX11" fmla="*/ 69540 w 363679"/>
                <a:gd name="connsiteY11" fmla="*/ 508384 h 620923"/>
                <a:gd name="connsiteX12" fmla="*/ 69540 w 363679"/>
                <a:gd name="connsiteY12" fmla="*/ 261496 h 620923"/>
                <a:gd name="connsiteX13" fmla="*/ 83256 w 363679"/>
                <a:gd name="connsiteY13" fmla="*/ 247780 h 620923"/>
                <a:gd name="connsiteX14" fmla="*/ 96972 w 363679"/>
                <a:gd name="connsiteY14" fmla="*/ 261496 h 620923"/>
                <a:gd name="connsiteX15" fmla="*/ 96972 w 363679"/>
                <a:gd name="connsiteY15" fmla="*/ 508384 h 620923"/>
                <a:gd name="connsiteX16" fmla="*/ 195590 w 363679"/>
                <a:gd name="connsiteY16" fmla="*/ 508384 h 620923"/>
                <a:gd name="connsiteX17" fmla="*/ 181874 w 363679"/>
                <a:gd name="connsiteY17" fmla="*/ 522100 h 620923"/>
                <a:gd name="connsiteX18" fmla="*/ 168158 w 363679"/>
                <a:gd name="connsiteY18" fmla="*/ 508384 h 620923"/>
                <a:gd name="connsiteX19" fmla="*/ 168158 w 363679"/>
                <a:gd name="connsiteY19" fmla="*/ 261496 h 620923"/>
                <a:gd name="connsiteX20" fmla="*/ 181874 w 363679"/>
                <a:gd name="connsiteY20" fmla="*/ 247780 h 620923"/>
                <a:gd name="connsiteX21" fmla="*/ 195590 w 363679"/>
                <a:gd name="connsiteY21" fmla="*/ 261496 h 620923"/>
                <a:gd name="connsiteX22" fmla="*/ 195590 w 363679"/>
                <a:gd name="connsiteY22" fmla="*/ 508384 h 620923"/>
                <a:gd name="connsiteX23" fmla="*/ 181874 w 363679"/>
                <a:gd name="connsiteY23" fmla="*/ 142235 h 620923"/>
                <a:gd name="connsiteX24" fmla="*/ 146213 w 363679"/>
                <a:gd name="connsiteY24" fmla="*/ 106573 h 620923"/>
                <a:gd name="connsiteX25" fmla="*/ 181874 w 363679"/>
                <a:gd name="connsiteY25" fmla="*/ 70843 h 620923"/>
                <a:gd name="connsiteX26" fmla="*/ 217536 w 363679"/>
                <a:gd name="connsiteY26" fmla="*/ 106573 h 620923"/>
                <a:gd name="connsiteX27" fmla="*/ 181874 w 363679"/>
                <a:gd name="connsiteY27" fmla="*/ 142235 h 620923"/>
                <a:gd name="connsiteX28" fmla="*/ 294140 w 363679"/>
                <a:gd name="connsiteY28" fmla="*/ 508384 h 620923"/>
                <a:gd name="connsiteX29" fmla="*/ 280424 w 363679"/>
                <a:gd name="connsiteY29" fmla="*/ 522100 h 620923"/>
                <a:gd name="connsiteX30" fmla="*/ 266708 w 363679"/>
                <a:gd name="connsiteY30" fmla="*/ 508384 h 620923"/>
                <a:gd name="connsiteX31" fmla="*/ 266708 w 363679"/>
                <a:gd name="connsiteY31" fmla="*/ 261496 h 620923"/>
                <a:gd name="connsiteX32" fmla="*/ 280424 w 363679"/>
                <a:gd name="connsiteY32" fmla="*/ 247780 h 620923"/>
                <a:gd name="connsiteX33" fmla="*/ 294140 w 363679"/>
                <a:gd name="connsiteY33" fmla="*/ 261496 h 620923"/>
                <a:gd name="connsiteX34" fmla="*/ 294140 w 363679"/>
                <a:gd name="connsiteY34" fmla="*/ 508384 h 62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3679" h="620923">
                  <a:moveTo>
                    <a:pt x="320817" y="0"/>
                  </a:moveTo>
                  <a:lnTo>
                    <a:pt x="42931" y="0"/>
                  </a:lnTo>
                  <a:cubicBezTo>
                    <a:pt x="19203" y="0"/>
                    <a:pt x="0" y="19202"/>
                    <a:pt x="0" y="42931"/>
                  </a:cubicBezTo>
                  <a:lnTo>
                    <a:pt x="0" y="577992"/>
                  </a:lnTo>
                  <a:cubicBezTo>
                    <a:pt x="0" y="601652"/>
                    <a:pt x="19203" y="620923"/>
                    <a:pt x="42931" y="620923"/>
                  </a:cubicBezTo>
                  <a:lnTo>
                    <a:pt x="320817" y="620923"/>
                  </a:lnTo>
                  <a:cubicBezTo>
                    <a:pt x="344477" y="620923"/>
                    <a:pt x="363680" y="601652"/>
                    <a:pt x="363680" y="577992"/>
                  </a:cubicBezTo>
                  <a:lnTo>
                    <a:pt x="363680" y="42931"/>
                  </a:lnTo>
                  <a:cubicBezTo>
                    <a:pt x="363680" y="19202"/>
                    <a:pt x="344477" y="0"/>
                    <a:pt x="320817" y="0"/>
                  </a:cubicBezTo>
                  <a:moveTo>
                    <a:pt x="96972" y="508384"/>
                  </a:moveTo>
                  <a:cubicBezTo>
                    <a:pt x="96972" y="515927"/>
                    <a:pt x="90869" y="522100"/>
                    <a:pt x="83256" y="522100"/>
                  </a:cubicBezTo>
                  <a:cubicBezTo>
                    <a:pt x="75712" y="522100"/>
                    <a:pt x="69540" y="515927"/>
                    <a:pt x="69540" y="508384"/>
                  </a:cubicBezTo>
                  <a:lnTo>
                    <a:pt x="69540" y="261496"/>
                  </a:lnTo>
                  <a:cubicBezTo>
                    <a:pt x="69540" y="253952"/>
                    <a:pt x="75712" y="247780"/>
                    <a:pt x="83256" y="247780"/>
                  </a:cubicBezTo>
                  <a:cubicBezTo>
                    <a:pt x="90869" y="247780"/>
                    <a:pt x="96972" y="253952"/>
                    <a:pt x="96972" y="261496"/>
                  </a:cubicBezTo>
                  <a:lnTo>
                    <a:pt x="96972" y="508384"/>
                  </a:lnTo>
                  <a:close/>
                  <a:moveTo>
                    <a:pt x="195590" y="508384"/>
                  </a:moveTo>
                  <a:cubicBezTo>
                    <a:pt x="195590" y="515927"/>
                    <a:pt x="189418" y="522100"/>
                    <a:pt x="181874" y="522100"/>
                  </a:cubicBezTo>
                  <a:cubicBezTo>
                    <a:pt x="174330" y="522100"/>
                    <a:pt x="168158" y="515927"/>
                    <a:pt x="168158" y="508384"/>
                  </a:cubicBezTo>
                  <a:lnTo>
                    <a:pt x="168158" y="261496"/>
                  </a:lnTo>
                  <a:cubicBezTo>
                    <a:pt x="168158" y="253952"/>
                    <a:pt x="174330" y="247780"/>
                    <a:pt x="181874" y="247780"/>
                  </a:cubicBezTo>
                  <a:cubicBezTo>
                    <a:pt x="189418" y="247780"/>
                    <a:pt x="195590" y="253952"/>
                    <a:pt x="195590" y="261496"/>
                  </a:cubicBezTo>
                  <a:lnTo>
                    <a:pt x="195590" y="508384"/>
                  </a:lnTo>
                  <a:close/>
                  <a:moveTo>
                    <a:pt x="181874" y="142235"/>
                  </a:moveTo>
                  <a:cubicBezTo>
                    <a:pt x="162192" y="142235"/>
                    <a:pt x="146213" y="126256"/>
                    <a:pt x="146213" y="106573"/>
                  </a:cubicBezTo>
                  <a:cubicBezTo>
                    <a:pt x="146213" y="86822"/>
                    <a:pt x="162192" y="70843"/>
                    <a:pt x="181874" y="70843"/>
                  </a:cubicBezTo>
                  <a:cubicBezTo>
                    <a:pt x="201557" y="70843"/>
                    <a:pt x="217536" y="86822"/>
                    <a:pt x="217536" y="106573"/>
                  </a:cubicBezTo>
                  <a:cubicBezTo>
                    <a:pt x="217536" y="126256"/>
                    <a:pt x="201557" y="142235"/>
                    <a:pt x="181874" y="142235"/>
                  </a:cubicBezTo>
                  <a:moveTo>
                    <a:pt x="294140" y="508384"/>
                  </a:moveTo>
                  <a:cubicBezTo>
                    <a:pt x="294140" y="515927"/>
                    <a:pt x="287967" y="522100"/>
                    <a:pt x="280424" y="522100"/>
                  </a:cubicBezTo>
                  <a:cubicBezTo>
                    <a:pt x="272880" y="522100"/>
                    <a:pt x="266708" y="515927"/>
                    <a:pt x="266708" y="508384"/>
                  </a:cubicBezTo>
                  <a:lnTo>
                    <a:pt x="266708" y="261496"/>
                  </a:lnTo>
                  <a:cubicBezTo>
                    <a:pt x="266708" y="253952"/>
                    <a:pt x="272880" y="247780"/>
                    <a:pt x="280424" y="247780"/>
                  </a:cubicBezTo>
                  <a:cubicBezTo>
                    <a:pt x="287967" y="247780"/>
                    <a:pt x="294140" y="253952"/>
                    <a:pt x="294140" y="261496"/>
                  </a:cubicBezTo>
                  <a:lnTo>
                    <a:pt x="294140" y="508384"/>
                  </a:lnTo>
                  <a:close/>
                </a:path>
              </a:pathLst>
            </a:custGeom>
            <a:grpFill/>
            <a:ln w="685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D96D452-244E-435F-BA45-3066C99DF953}"/>
                </a:ext>
              </a:extLst>
            </p:cNvPr>
            <p:cNvSpPr/>
            <p:nvPr/>
          </p:nvSpPr>
          <p:spPr>
            <a:xfrm>
              <a:off x="4506658" y="2610703"/>
              <a:ext cx="39090" cy="39090"/>
            </a:xfrm>
            <a:custGeom>
              <a:avLst/>
              <a:gdLst>
                <a:gd name="connsiteX0" fmla="*/ 39091 w 39090"/>
                <a:gd name="connsiteY0" fmla="*/ 19545 h 39090"/>
                <a:gd name="connsiteX1" fmla="*/ 19545 w 39090"/>
                <a:gd name="connsiteY1" fmla="*/ 0 h 39090"/>
                <a:gd name="connsiteX2" fmla="*/ 0 w 39090"/>
                <a:gd name="connsiteY2" fmla="*/ 19545 h 39090"/>
                <a:gd name="connsiteX3" fmla="*/ 19545 w 39090"/>
                <a:gd name="connsiteY3" fmla="*/ 39091 h 39090"/>
                <a:gd name="connsiteX4" fmla="*/ 39091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39091" y="19545"/>
                  </a:moveTo>
                  <a:cubicBezTo>
                    <a:pt x="39091" y="8778"/>
                    <a:pt x="30312" y="0"/>
                    <a:pt x="19545" y="0"/>
                  </a:cubicBezTo>
                  <a:cubicBezTo>
                    <a:pt x="8778" y="0"/>
                    <a:pt x="0" y="8778"/>
                    <a:pt x="0" y="19545"/>
                  </a:cubicBezTo>
                  <a:cubicBezTo>
                    <a:pt x="0" y="30312"/>
                    <a:pt x="8710" y="39091"/>
                    <a:pt x="19545" y="39091"/>
                  </a:cubicBezTo>
                  <a:cubicBezTo>
                    <a:pt x="30381" y="39091"/>
                    <a:pt x="39091" y="30312"/>
                    <a:pt x="39091" y="19545"/>
                  </a:cubicBezTo>
                </a:path>
              </a:pathLst>
            </a:custGeom>
            <a:grpFill/>
            <a:ln w="685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FFD6FA9-FE32-468E-8FA5-915162247481}"/>
                </a:ext>
              </a:extLst>
            </p:cNvPr>
            <p:cNvSpPr/>
            <p:nvPr/>
          </p:nvSpPr>
          <p:spPr>
            <a:xfrm>
              <a:off x="4445142" y="2672219"/>
              <a:ext cx="39090" cy="39090"/>
            </a:xfrm>
            <a:custGeom>
              <a:avLst/>
              <a:gdLst>
                <a:gd name="connsiteX0" fmla="*/ 39091 w 39090"/>
                <a:gd name="connsiteY0" fmla="*/ 19545 h 39090"/>
                <a:gd name="connsiteX1" fmla="*/ 19545 w 39090"/>
                <a:gd name="connsiteY1" fmla="*/ 0 h 39090"/>
                <a:gd name="connsiteX2" fmla="*/ 0 w 39090"/>
                <a:gd name="connsiteY2" fmla="*/ 19545 h 39090"/>
                <a:gd name="connsiteX3" fmla="*/ 19545 w 39090"/>
                <a:gd name="connsiteY3" fmla="*/ 39091 h 39090"/>
                <a:gd name="connsiteX4" fmla="*/ 39091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39091" y="19545"/>
                  </a:moveTo>
                  <a:cubicBezTo>
                    <a:pt x="39091" y="8778"/>
                    <a:pt x="30312" y="0"/>
                    <a:pt x="19545" y="0"/>
                  </a:cubicBezTo>
                  <a:cubicBezTo>
                    <a:pt x="8778" y="0"/>
                    <a:pt x="0" y="8778"/>
                    <a:pt x="0" y="19545"/>
                  </a:cubicBezTo>
                  <a:cubicBezTo>
                    <a:pt x="0" y="30312"/>
                    <a:pt x="8710" y="39091"/>
                    <a:pt x="19545" y="39091"/>
                  </a:cubicBezTo>
                  <a:cubicBezTo>
                    <a:pt x="30381" y="39091"/>
                    <a:pt x="39091" y="30381"/>
                    <a:pt x="39091" y="19545"/>
                  </a:cubicBezTo>
                </a:path>
              </a:pathLst>
            </a:custGeom>
            <a:grpFill/>
            <a:ln w="685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37FF947-D51F-4535-80CF-34E70E60BCE6}"/>
                </a:ext>
              </a:extLst>
            </p:cNvPr>
            <p:cNvSpPr/>
            <p:nvPr/>
          </p:nvSpPr>
          <p:spPr>
            <a:xfrm>
              <a:off x="4053824" y="2672219"/>
              <a:ext cx="39090" cy="39090"/>
            </a:xfrm>
            <a:custGeom>
              <a:avLst/>
              <a:gdLst>
                <a:gd name="connsiteX0" fmla="*/ 39091 w 39090"/>
                <a:gd name="connsiteY0" fmla="*/ 19545 h 39090"/>
                <a:gd name="connsiteX1" fmla="*/ 19545 w 39090"/>
                <a:gd name="connsiteY1" fmla="*/ 0 h 39090"/>
                <a:gd name="connsiteX2" fmla="*/ 0 w 39090"/>
                <a:gd name="connsiteY2" fmla="*/ 19545 h 39090"/>
                <a:gd name="connsiteX3" fmla="*/ 19545 w 39090"/>
                <a:gd name="connsiteY3" fmla="*/ 39091 h 39090"/>
                <a:gd name="connsiteX4" fmla="*/ 39091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39091" y="19545"/>
                  </a:moveTo>
                  <a:cubicBezTo>
                    <a:pt x="39091" y="8778"/>
                    <a:pt x="30312" y="0"/>
                    <a:pt x="19545" y="0"/>
                  </a:cubicBezTo>
                  <a:cubicBezTo>
                    <a:pt x="8778" y="0"/>
                    <a:pt x="0" y="8778"/>
                    <a:pt x="0" y="19545"/>
                  </a:cubicBezTo>
                  <a:cubicBezTo>
                    <a:pt x="0" y="30312"/>
                    <a:pt x="8710" y="39091"/>
                    <a:pt x="19545" y="39091"/>
                  </a:cubicBezTo>
                  <a:cubicBezTo>
                    <a:pt x="30381" y="39091"/>
                    <a:pt x="39091" y="30381"/>
                    <a:pt x="39091" y="19545"/>
                  </a:cubicBezTo>
                </a:path>
              </a:pathLst>
            </a:custGeom>
            <a:grpFill/>
            <a:ln w="685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20B9C46-EB1A-4D7A-A7FA-60113A869D68}"/>
                </a:ext>
              </a:extLst>
            </p:cNvPr>
            <p:cNvSpPr/>
            <p:nvPr/>
          </p:nvSpPr>
          <p:spPr>
            <a:xfrm>
              <a:off x="4570506" y="2546855"/>
              <a:ext cx="39090" cy="39090"/>
            </a:xfrm>
            <a:custGeom>
              <a:avLst/>
              <a:gdLst>
                <a:gd name="connsiteX0" fmla="*/ 39091 w 39090"/>
                <a:gd name="connsiteY0" fmla="*/ 19545 h 39090"/>
                <a:gd name="connsiteX1" fmla="*/ 19545 w 39090"/>
                <a:gd name="connsiteY1" fmla="*/ 0 h 39090"/>
                <a:gd name="connsiteX2" fmla="*/ 0 w 39090"/>
                <a:gd name="connsiteY2" fmla="*/ 19545 h 39090"/>
                <a:gd name="connsiteX3" fmla="*/ 19545 w 39090"/>
                <a:gd name="connsiteY3" fmla="*/ 39091 h 39090"/>
                <a:gd name="connsiteX4" fmla="*/ 39091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39091" y="19545"/>
                  </a:moveTo>
                  <a:cubicBezTo>
                    <a:pt x="39091" y="8778"/>
                    <a:pt x="30312" y="0"/>
                    <a:pt x="19545" y="0"/>
                  </a:cubicBezTo>
                  <a:cubicBezTo>
                    <a:pt x="8778" y="0"/>
                    <a:pt x="0" y="8778"/>
                    <a:pt x="0" y="19545"/>
                  </a:cubicBezTo>
                  <a:cubicBezTo>
                    <a:pt x="0" y="30312"/>
                    <a:pt x="8710" y="39091"/>
                    <a:pt x="19545" y="39091"/>
                  </a:cubicBezTo>
                  <a:cubicBezTo>
                    <a:pt x="30381" y="39091"/>
                    <a:pt x="39091" y="30381"/>
                    <a:pt x="39091" y="19545"/>
                  </a:cubicBezTo>
                </a:path>
              </a:pathLst>
            </a:custGeom>
            <a:grpFill/>
            <a:ln w="685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9C2E107-E7D7-4A3B-AF13-ED2AB7DCCCAD}"/>
                </a:ext>
              </a:extLst>
            </p:cNvPr>
            <p:cNvSpPr/>
            <p:nvPr/>
          </p:nvSpPr>
          <p:spPr>
            <a:xfrm>
              <a:off x="4634354" y="2483007"/>
              <a:ext cx="39090" cy="39090"/>
            </a:xfrm>
            <a:custGeom>
              <a:avLst/>
              <a:gdLst>
                <a:gd name="connsiteX0" fmla="*/ 39091 w 39090"/>
                <a:gd name="connsiteY0" fmla="*/ 19545 h 39090"/>
                <a:gd name="connsiteX1" fmla="*/ 19545 w 39090"/>
                <a:gd name="connsiteY1" fmla="*/ 0 h 39090"/>
                <a:gd name="connsiteX2" fmla="*/ 0 w 39090"/>
                <a:gd name="connsiteY2" fmla="*/ 19545 h 39090"/>
                <a:gd name="connsiteX3" fmla="*/ 19545 w 39090"/>
                <a:gd name="connsiteY3" fmla="*/ 39091 h 39090"/>
                <a:gd name="connsiteX4" fmla="*/ 39091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39091" y="19545"/>
                  </a:moveTo>
                  <a:cubicBezTo>
                    <a:pt x="39091" y="8778"/>
                    <a:pt x="30312" y="0"/>
                    <a:pt x="19545" y="0"/>
                  </a:cubicBezTo>
                  <a:cubicBezTo>
                    <a:pt x="8778" y="0"/>
                    <a:pt x="0" y="8778"/>
                    <a:pt x="0" y="19545"/>
                  </a:cubicBezTo>
                  <a:cubicBezTo>
                    <a:pt x="0" y="30312"/>
                    <a:pt x="8778" y="39091"/>
                    <a:pt x="19545" y="39091"/>
                  </a:cubicBezTo>
                  <a:cubicBezTo>
                    <a:pt x="30381" y="39091"/>
                    <a:pt x="39091" y="30381"/>
                    <a:pt x="39091" y="19545"/>
                  </a:cubicBezTo>
                </a:path>
              </a:pathLst>
            </a:custGeom>
            <a:grpFill/>
            <a:ln w="685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8A401BE-1E68-4B20-A0DA-843620273AE6}"/>
                </a:ext>
              </a:extLst>
            </p:cNvPr>
            <p:cNvSpPr/>
            <p:nvPr/>
          </p:nvSpPr>
          <p:spPr>
            <a:xfrm>
              <a:off x="4698202" y="2419228"/>
              <a:ext cx="39090" cy="39090"/>
            </a:xfrm>
            <a:custGeom>
              <a:avLst/>
              <a:gdLst>
                <a:gd name="connsiteX0" fmla="*/ 39091 w 39090"/>
                <a:gd name="connsiteY0" fmla="*/ 19545 h 39090"/>
                <a:gd name="connsiteX1" fmla="*/ 19545 w 39090"/>
                <a:gd name="connsiteY1" fmla="*/ 0 h 39090"/>
                <a:gd name="connsiteX2" fmla="*/ 0 w 39090"/>
                <a:gd name="connsiteY2" fmla="*/ 19545 h 39090"/>
                <a:gd name="connsiteX3" fmla="*/ 19545 w 39090"/>
                <a:gd name="connsiteY3" fmla="*/ 39090 h 39090"/>
                <a:gd name="connsiteX4" fmla="*/ 39091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39091" y="19545"/>
                  </a:moveTo>
                  <a:cubicBezTo>
                    <a:pt x="39091" y="8778"/>
                    <a:pt x="30312" y="0"/>
                    <a:pt x="19545" y="0"/>
                  </a:cubicBezTo>
                  <a:cubicBezTo>
                    <a:pt x="8778" y="0"/>
                    <a:pt x="0" y="8778"/>
                    <a:pt x="0" y="19545"/>
                  </a:cubicBezTo>
                  <a:cubicBezTo>
                    <a:pt x="0" y="30312"/>
                    <a:pt x="8778" y="39090"/>
                    <a:pt x="19545" y="39090"/>
                  </a:cubicBezTo>
                  <a:cubicBezTo>
                    <a:pt x="30312" y="39022"/>
                    <a:pt x="39091" y="30312"/>
                    <a:pt x="39091" y="19545"/>
                  </a:cubicBezTo>
                </a:path>
              </a:pathLst>
            </a:custGeom>
            <a:grpFill/>
            <a:ln w="685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CCB37A80-63D4-4F96-A5E6-91F00186A9D2}"/>
                </a:ext>
              </a:extLst>
            </p:cNvPr>
            <p:cNvSpPr/>
            <p:nvPr/>
          </p:nvSpPr>
          <p:spPr>
            <a:xfrm>
              <a:off x="4762050" y="2355380"/>
              <a:ext cx="39090" cy="39090"/>
            </a:xfrm>
            <a:custGeom>
              <a:avLst/>
              <a:gdLst>
                <a:gd name="connsiteX0" fmla="*/ 39091 w 39090"/>
                <a:gd name="connsiteY0" fmla="*/ 19545 h 39090"/>
                <a:gd name="connsiteX1" fmla="*/ 19545 w 39090"/>
                <a:gd name="connsiteY1" fmla="*/ 0 h 39090"/>
                <a:gd name="connsiteX2" fmla="*/ 0 w 39090"/>
                <a:gd name="connsiteY2" fmla="*/ 19545 h 39090"/>
                <a:gd name="connsiteX3" fmla="*/ 19545 w 39090"/>
                <a:gd name="connsiteY3" fmla="*/ 39090 h 39090"/>
                <a:gd name="connsiteX4" fmla="*/ 39091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39091" y="19545"/>
                  </a:moveTo>
                  <a:cubicBezTo>
                    <a:pt x="39091" y="8778"/>
                    <a:pt x="30312" y="0"/>
                    <a:pt x="19545" y="0"/>
                  </a:cubicBezTo>
                  <a:cubicBezTo>
                    <a:pt x="8778" y="0"/>
                    <a:pt x="0" y="8778"/>
                    <a:pt x="0" y="19545"/>
                  </a:cubicBezTo>
                  <a:cubicBezTo>
                    <a:pt x="0" y="30312"/>
                    <a:pt x="8710" y="39090"/>
                    <a:pt x="19545" y="39090"/>
                  </a:cubicBezTo>
                  <a:cubicBezTo>
                    <a:pt x="30312" y="39090"/>
                    <a:pt x="39091" y="30312"/>
                    <a:pt x="39091" y="19545"/>
                  </a:cubicBezTo>
                </a:path>
              </a:pathLst>
            </a:custGeom>
            <a:grpFill/>
            <a:ln w="685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5681044-319C-4D6F-98B0-C5983BC499C7}"/>
                </a:ext>
              </a:extLst>
            </p:cNvPr>
            <p:cNvSpPr/>
            <p:nvPr/>
          </p:nvSpPr>
          <p:spPr>
            <a:xfrm>
              <a:off x="3993062" y="2611457"/>
              <a:ext cx="39090" cy="39090"/>
            </a:xfrm>
            <a:custGeom>
              <a:avLst/>
              <a:gdLst>
                <a:gd name="connsiteX0" fmla="*/ 0 w 39090"/>
                <a:gd name="connsiteY0" fmla="*/ 19545 h 39090"/>
                <a:gd name="connsiteX1" fmla="*/ 19545 w 39090"/>
                <a:gd name="connsiteY1" fmla="*/ 0 h 39090"/>
                <a:gd name="connsiteX2" fmla="*/ 39091 w 39090"/>
                <a:gd name="connsiteY2" fmla="*/ 19545 h 39090"/>
                <a:gd name="connsiteX3" fmla="*/ 19545 w 39090"/>
                <a:gd name="connsiteY3" fmla="*/ 39090 h 39090"/>
                <a:gd name="connsiteX4" fmla="*/ 0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0" y="19545"/>
                  </a:moveTo>
                  <a:cubicBezTo>
                    <a:pt x="0" y="8778"/>
                    <a:pt x="8710" y="0"/>
                    <a:pt x="19545" y="0"/>
                  </a:cubicBezTo>
                  <a:cubicBezTo>
                    <a:pt x="30312" y="0"/>
                    <a:pt x="39091" y="8778"/>
                    <a:pt x="39091" y="19545"/>
                  </a:cubicBezTo>
                  <a:cubicBezTo>
                    <a:pt x="39091" y="30312"/>
                    <a:pt x="30312" y="39090"/>
                    <a:pt x="19545" y="39090"/>
                  </a:cubicBezTo>
                  <a:cubicBezTo>
                    <a:pt x="8710" y="39090"/>
                    <a:pt x="0" y="30381"/>
                    <a:pt x="0" y="19545"/>
                  </a:cubicBezTo>
                </a:path>
              </a:pathLst>
            </a:custGeom>
            <a:grpFill/>
            <a:ln w="685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4840B79-BAB9-44F6-A712-B458C9B2B3FD}"/>
                </a:ext>
              </a:extLst>
            </p:cNvPr>
            <p:cNvSpPr/>
            <p:nvPr/>
          </p:nvSpPr>
          <p:spPr>
            <a:xfrm>
              <a:off x="3929214" y="2547609"/>
              <a:ext cx="39090" cy="39090"/>
            </a:xfrm>
            <a:custGeom>
              <a:avLst/>
              <a:gdLst>
                <a:gd name="connsiteX0" fmla="*/ 0 w 39090"/>
                <a:gd name="connsiteY0" fmla="*/ 19545 h 39090"/>
                <a:gd name="connsiteX1" fmla="*/ 19545 w 39090"/>
                <a:gd name="connsiteY1" fmla="*/ 0 h 39090"/>
                <a:gd name="connsiteX2" fmla="*/ 39091 w 39090"/>
                <a:gd name="connsiteY2" fmla="*/ 19545 h 39090"/>
                <a:gd name="connsiteX3" fmla="*/ 19545 w 39090"/>
                <a:gd name="connsiteY3" fmla="*/ 39090 h 39090"/>
                <a:gd name="connsiteX4" fmla="*/ 0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0" y="19545"/>
                  </a:moveTo>
                  <a:cubicBezTo>
                    <a:pt x="0" y="8778"/>
                    <a:pt x="8710" y="0"/>
                    <a:pt x="19545" y="0"/>
                  </a:cubicBezTo>
                  <a:cubicBezTo>
                    <a:pt x="30312" y="0"/>
                    <a:pt x="39091" y="8778"/>
                    <a:pt x="39091" y="19545"/>
                  </a:cubicBezTo>
                  <a:cubicBezTo>
                    <a:pt x="39091" y="30312"/>
                    <a:pt x="30312" y="39090"/>
                    <a:pt x="19545" y="39090"/>
                  </a:cubicBezTo>
                  <a:cubicBezTo>
                    <a:pt x="8710" y="39090"/>
                    <a:pt x="0" y="30381"/>
                    <a:pt x="0" y="19545"/>
                  </a:cubicBezTo>
                </a:path>
              </a:pathLst>
            </a:custGeom>
            <a:grpFill/>
            <a:ln w="685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CAD2658-2948-44DC-8524-D52F50641806}"/>
                </a:ext>
              </a:extLst>
            </p:cNvPr>
            <p:cNvSpPr/>
            <p:nvPr/>
          </p:nvSpPr>
          <p:spPr>
            <a:xfrm>
              <a:off x="3865366" y="2483761"/>
              <a:ext cx="39090" cy="39090"/>
            </a:xfrm>
            <a:custGeom>
              <a:avLst/>
              <a:gdLst>
                <a:gd name="connsiteX0" fmla="*/ 0 w 39090"/>
                <a:gd name="connsiteY0" fmla="*/ 19545 h 39090"/>
                <a:gd name="connsiteX1" fmla="*/ 19545 w 39090"/>
                <a:gd name="connsiteY1" fmla="*/ 0 h 39090"/>
                <a:gd name="connsiteX2" fmla="*/ 39091 w 39090"/>
                <a:gd name="connsiteY2" fmla="*/ 19545 h 39090"/>
                <a:gd name="connsiteX3" fmla="*/ 19545 w 39090"/>
                <a:gd name="connsiteY3" fmla="*/ 39090 h 39090"/>
                <a:gd name="connsiteX4" fmla="*/ 0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0" y="19545"/>
                  </a:moveTo>
                  <a:cubicBezTo>
                    <a:pt x="0" y="8778"/>
                    <a:pt x="8710" y="0"/>
                    <a:pt x="19545" y="0"/>
                  </a:cubicBezTo>
                  <a:cubicBezTo>
                    <a:pt x="30312" y="0"/>
                    <a:pt x="39091" y="8778"/>
                    <a:pt x="39091" y="19545"/>
                  </a:cubicBezTo>
                  <a:cubicBezTo>
                    <a:pt x="39091" y="30312"/>
                    <a:pt x="30381" y="39090"/>
                    <a:pt x="19545" y="39090"/>
                  </a:cubicBezTo>
                  <a:cubicBezTo>
                    <a:pt x="8778" y="39090"/>
                    <a:pt x="0" y="30381"/>
                    <a:pt x="0" y="19545"/>
                  </a:cubicBezTo>
                </a:path>
              </a:pathLst>
            </a:custGeom>
            <a:grpFill/>
            <a:ln w="685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6DC25AA-5BF4-43E1-928A-7061E5C2D562}"/>
                </a:ext>
              </a:extLst>
            </p:cNvPr>
            <p:cNvSpPr/>
            <p:nvPr/>
          </p:nvSpPr>
          <p:spPr>
            <a:xfrm>
              <a:off x="3801518" y="2419982"/>
              <a:ext cx="39090" cy="39090"/>
            </a:xfrm>
            <a:custGeom>
              <a:avLst/>
              <a:gdLst>
                <a:gd name="connsiteX0" fmla="*/ 0 w 39090"/>
                <a:gd name="connsiteY0" fmla="*/ 19545 h 39090"/>
                <a:gd name="connsiteX1" fmla="*/ 19545 w 39090"/>
                <a:gd name="connsiteY1" fmla="*/ 0 h 39090"/>
                <a:gd name="connsiteX2" fmla="*/ 39091 w 39090"/>
                <a:gd name="connsiteY2" fmla="*/ 19545 h 39090"/>
                <a:gd name="connsiteX3" fmla="*/ 19545 w 39090"/>
                <a:gd name="connsiteY3" fmla="*/ 39091 h 39090"/>
                <a:gd name="connsiteX4" fmla="*/ 0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0" y="19545"/>
                  </a:moveTo>
                  <a:cubicBezTo>
                    <a:pt x="0" y="8778"/>
                    <a:pt x="8710" y="0"/>
                    <a:pt x="19545" y="0"/>
                  </a:cubicBezTo>
                  <a:cubicBezTo>
                    <a:pt x="30312" y="0"/>
                    <a:pt x="39091" y="8778"/>
                    <a:pt x="39091" y="19545"/>
                  </a:cubicBezTo>
                  <a:cubicBezTo>
                    <a:pt x="39091" y="30312"/>
                    <a:pt x="30381" y="39091"/>
                    <a:pt x="19545" y="39091"/>
                  </a:cubicBezTo>
                  <a:cubicBezTo>
                    <a:pt x="8778" y="39022"/>
                    <a:pt x="0" y="30312"/>
                    <a:pt x="0" y="19545"/>
                  </a:cubicBezTo>
                </a:path>
              </a:pathLst>
            </a:custGeom>
            <a:grpFill/>
            <a:ln w="685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6413C06-C1A2-40ED-84D7-3CDBB0E07695}"/>
                </a:ext>
              </a:extLst>
            </p:cNvPr>
            <p:cNvSpPr/>
            <p:nvPr/>
          </p:nvSpPr>
          <p:spPr>
            <a:xfrm>
              <a:off x="3737670" y="2356134"/>
              <a:ext cx="39090" cy="39090"/>
            </a:xfrm>
            <a:custGeom>
              <a:avLst/>
              <a:gdLst>
                <a:gd name="connsiteX0" fmla="*/ 0 w 39090"/>
                <a:gd name="connsiteY0" fmla="*/ 19545 h 39090"/>
                <a:gd name="connsiteX1" fmla="*/ 19545 w 39090"/>
                <a:gd name="connsiteY1" fmla="*/ 0 h 39090"/>
                <a:gd name="connsiteX2" fmla="*/ 39091 w 39090"/>
                <a:gd name="connsiteY2" fmla="*/ 19545 h 39090"/>
                <a:gd name="connsiteX3" fmla="*/ 19545 w 39090"/>
                <a:gd name="connsiteY3" fmla="*/ 39091 h 39090"/>
                <a:gd name="connsiteX4" fmla="*/ 0 w 39090"/>
                <a:gd name="connsiteY4" fmla="*/ 19545 h 3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 h="39090">
                  <a:moveTo>
                    <a:pt x="0" y="19545"/>
                  </a:moveTo>
                  <a:cubicBezTo>
                    <a:pt x="0" y="8778"/>
                    <a:pt x="8710" y="0"/>
                    <a:pt x="19545" y="0"/>
                  </a:cubicBezTo>
                  <a:cubicBezTo>
                    <a:pt x="30312" y="0"/>
                    <a:pt x="39091" y="8778"/>
                    <a:pt x="39091" y="19545"/>
                  </a:cubicBezTo>
                  <a:cubicBezTo>
                    <a:pt x="39091" y="30312"/>
                    <a:pt x="30381" y="39091"/>
                    <a:pt x="19545" y="39091"/>
                  </a:cubicBezTo>
                  <a:cubicBezTo>
                    <a:pt x="8778" y="39091"/>
                    <a:pt x="0" y="30312"/>
                    <a:pt x="0" y="19545"/>
                  </a:cubicBezTo>
                </a:path>
              </a:pathLst>
            </a:custGeom>
            <a:grpFill/>
            <a:ln w="6858" cap="flat">
              <a:noFill/>
              <a:prstDash val="solid"/>
              <a:miter/>
            </a:ln>
          </p:spPr>
          <p:txBody>
            <a:bodyPr rtlCol="0" anchor="ctr"/>
            <a:lstStyle/>
            <a:p>
              <a:endParaRPr lang="en-US"/>
            </a:p>
          </p:txBody>
        </p:sp>
      </p:grpSp>
      <p:pic>
        <p:nvPicPr>
          <p:cNvPr id="4" name="Picture Placeholder 3" descr="A picture containing person, person, indoor, male&#10;&#10;Description automatically generated">
            <a:extLst>
              <a:ext uri="{FF2B5EF4-FFF2-40B4-BE49-F238E27FC236}">
                <a16:creationId xmlns:a16="http://schemas.microsoft.com/office/drawing/2014/main" id="{80953D0D-8AC0-3DD4-7706-B5E0D56083B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40356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Effect transition="in" filter="wipe(left)">
                                      <p:cBhvr>
                                        <p:cTn id="11" dur="500"/>
                                        <p:tgtEl>
                                          <p:spTgt spid="31">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heel(1)">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heel(1)">
                                      <p:cBhvr>
                                        <p:cTn id="31" dur="500"/>
                                        <p:tgtEl>
                                          <p:spTgt spid="4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childTnLst>
                          </p:cTn>
                        </p:par>
                        <p:par>
                          <p:cTn id="40" fill="hold">
                            <p:stCondLst>
                              <p:cond delay="4500"/>
                            </p:stCondLst>
                            <p:childTnLst>
                              <p:par>
                                <p:cTn id="41" presetID="21" presetClass="entr" presetSubtype="1" fill="hold"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heel(1)">
                                      <p:cBhvr>
                                        <p:cTn id="43" dur="500"/>
                                        <p:tgtEl>
                                          <p:spTgt spid="5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500"/>
                                        <p:tgtEl>
                                          <p:spTgt spid="71"/>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p:bldP spid="31" grpId="0" build="p"/>
      <p:bldP spid="32" grpId="0"/>
      <p:bldP spid="69" grpId="0"/>
      <p:bldP spid="70"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830997"/>
          </a:xfrm>
          <a:prstGeom prst="rect">
            <a:avLst/>
          </a:prstGeom>
          <a:noFill/>
        </p:spPr>
        <p:txBody>
          <a:bodyPr wrap="square" rtlCol="0">
            <a:spAutoFit/>
          </a:bodyPr>
          <a:lstStyle/>
          <a:p>
            <a:pPr algn="ctr"/>
            <a:r>
              <a:rPr lang="en-US" sz="4800" dirty="0">
                <a:solidFill>
                  <a:schemeClr val="bg2"/>
                </a:solidFill>
              </a:rPr>
              <a:t>Discussion &amp; Questions</a:t>
            </a:r>
          </a:p>
        </p:txBody>
      </p:sp>
    </p:spTree>
    <p:extLst>
      <p:ext uri="{BB962C8B-B14F-4D97-AF65-F5344CB8AC3E}">
        <p14:creationId xmlns:p14="http://schemas.microsoft.com/office/powerpoint/2010/main" val="62463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2308324"/>
          </a:xfrm>
          <a:prstGeom prst="rect">
            <a:avLst/>
          </a:prstGeom>
          <a:noFill/>
        </p:spPr>
        <p:txBody>
          <a:bodyPr wrap="square" rtlCol="0">
            <a:spAutoFit/>
          </a:bodyPr>
          <a:lstStyle/>
          <a:p>
            <a:pPr algn="ctr"/>
            <a:r>
              <a:rPr lang="en-US" sz="4800" dirty="0">
                <a:solidFill>
                  <a:schemeClr val="bg2"/>
                </a:solidFill>
              </a:rPr>
              <a:t>Module 2: Organization &amp; Storage of Personal Military Records</a:t>
            </a:r>
          </a:p>
        </p:txBody>
      </p:sp>
      <p:pic>
        <p:nvPicPr>
          <p:cNvPr id="9" name="Picture 8" descr="Application&#10;&#10;Description automatically generated with medium confidence">
            <a:extLst>
              <a:ext uri="{FF2B5EF4-FFF2-40B4-BE49-F238E27FC236}">
                <a16:creationId xmlns:a16="http://schemas.microsoft.com/office/drawing/2014/main" id="{A75BD07B-2E5F-B1EA-56DA-1845C0992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763" y="723964"/>
            <a:ext cx="7569960" cy="2490517"/>
          </a:xfrm>
          <a:prstGeom prst="rect">
            <a:avLst/>
          </a:prstGeom>
        </p:spPr>
      </p:pic>
    </p:spTree>
    <p:extLst>
      <p:ext uri="{BB962C8B-B14F-4D97-AF65-F5344CB8AC3E}">
        <p14:creationId xmlns:p14="http://schemas.microsoft.com/office/powerpoint/2010/main" val="353473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86412B-DEAA-498D-B84B-FAFED5A6E492}"/>
              </a:ext>
            </a:extLst>
          </p:cNvPr>
          <p:cNvSpPr>
            <a:spLocks noGrp="1"/>
          </p:cNvSpPr>
          <p:nvPr>
            <p:ph type="pic" sz="quarter" idx="10"/>
          </p:nvPr>
        </p:nvSpPr>
        <p:spPr>
          <a:xfrm>
            <a:off x="5986130" y="1357114"/>
            <a:ext cx="5582092" cy="1376916"/>
          </a:xfrm>
        </p:spPr>
      </p:sp>
      <p:sp>
        <p:nvSpPr>
          <p:cNvPr id="6" name="Picture Placeholder 5">
            <a:extLst>
              <a:ext uri="{FF2B5EF4-FFF2-40B4-BE49-F238E27FC236}">
                <a16:creationId xmlns:a16="http://schemas.microsoft.com/office/drawing/2014/main" id="{867B0278-E449-4FCD-AA6D-0810725518AA}"/>
              </a:ext>
            </a:extLst>
          </p:cNvPr>
          <p:cNvSpPr>
            <a:spLocks noGrp="1"/>
          </p:cNvSpPr>
          <p:nvPr>
            <p:ph type="pic" sz="quarter" idx="11"/>
          </p:nvPr>
        </p:nvSpPr>
        <p:spPr>
          <a:xfrm>
            <a:off x="5986130" y="3078126"/>
            <a:ext cx="5582092" cy="1376916"/>
          </a:xfrm>
        </p:spPr>
      </p:sp>
      <p:sp>
        <p:nvSpPr>
          <p:cNvPr id="8" name="Picture Placeholder 7">
            <a:extLst>
              <a:ext uri="{FF2B5EF4-FFF2-40B4-BE49-F238E27FC236}">
                <a16:creationId xmlns:a16="http://schemas.microsoft.com/office/drawing/2014/main" id="{B07017AC-EB78-4425-A017-6F4D9C2F6D42}"/>
              </a:ext>
            </a:extLst>
          </p:cNvPr>
          <p:cNvSpPr>
            <a:spLocks noGrp="1"/>
          </p:cNvSpPr>
          <p:nvPr>
            <p:ph type="pic" sz="quarter" idx="12"/>
          </p:nvPr>
        </p:nvSpPr>
        <p:spPr>
          <a:xfrm>
            <a:off x="5986130" y="4811232"/>
            <a:ext cx="5582092" cy="1376916"/>
          </a:xfrm>
        </p:spPr>
      </p:sp>
      <p:sp>
        <p:nvSpPr>
          <p:cNvPr id="45" name="Parallelogram 44">
            <a:extLst>
              <a:ext uri="{FF2B5EF4-FFF2-40B4-BE49-F238E27FC236}">
                <a16:creationId xmlns:a16="http://schemas.microsoft.com/office/drawing/2014/main" id="{E770181F-4713-4F91-90D7-5CD8E084481F}"/>
              </a:ext>
            </a:extLst>
          </p:cNvPr>
          <p:cNvSpPr/>
          <p:nvPr/>
        </p:nvSpPr>
        <p:spPr>
          <a:xfrm>
            <a:off x="5986130" y="3078126"/>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4F539F-0395-496A-B9B4-AC3F33039BB4}"/>
              </a:ext>
            </a:extLst>
          </p:cNvPr>
          <p:cNvSpPr txBox="1"/>
          <p:nvPr/>
        </p:nvSpPr>
        <p:spPr>
          <a:xfrm>
            <a:off x="10603274" y="3167871"/>
            <a:ext cx="750526" cy="523220"/>
          </a:xfrm>
          <a:prstGeom prst="rect">
            <a:avLst/>
          </a:prstGeom>
          <a:noFill/>
        </p:spPr>
        <p:txBody>
          <a:bodyPr wrap="none" rtlCol="0">
            <a:spAutoFit/>
          </a:bodyPr>
          <a:lstStyle/>
          <a:p>
            <a:pPr algn="r"/>
            <a:r>
              <a:rPr lang="en-US" sz="2800" dirty="0">
                <a:solidFill>
                  <a:schemeClr val="accent1"/>
                </a:solidFill>
                <a:latin typeface="+mj-lt"/>
              </a:rPr>
              <a:t>MO 2</a:t>
            </a:r>
          </a:p>
        </p:txBody>
      </p:sp>
      <p:sp>
        <p:nvSpPr>
          <p:cNvPr id="47" name="TextBox 46">
            <a:extLst>
              <a:ext uri="{FF2B5EF4-FFF2-40B4-BE49-F238E27FC236}">
                <a16:creationId xmlns:a16="http://schemas.microsoft.com/office/drawing/2014/main" id="{C0E32D32-AC6E-4DC8-991A-371102243E7E}"/>
              </a:ext>
            </a:extLst>
          </p:cNvPr>
          <p:cNvSpPr txBox="1"/>
          <p:nvPr/>
        </p:nvSpPr>
        <p:spPr>
          <a:xfrm>
            <a:off x="6452476" y="3429000"/>
            <a:ext cx="3964815" cy="646331"/>
          </a:xfrm>
          <a:prstGeom prst="rect">
            <a:avLst/>
          </a:prstGeom>
          <a:noFill/>
        </p:spPr>
        <p:txBody>
          <a:bodyPr wrap="square" rtlCol="0">
            <a:spAutoFit/>
          </a:bodyPr>
          <a:lstStyle/>
          <a:p>
            <a:r>
              <a:rPr lang="en-US">
                <a:solidFill>
                  <a:schemeClr val="bg2"/>
                </a:solidFill>
                <a:latin typeface="+mj-lt"/>
              </a:rPr>
              <a:t>Compare digital and analog storage for personal military records.</a:t>
            </a:r>
          </a:p>
        </p:txBody>
      </p:sp>
      <p:sp>
        <p:nvSpPr>
          <p:cNvPr id="51" name="Parallelogram 50">
            <a:extLst>
              <a:ext uri="{FF2B5EF4-FFF2-40B4-BE49-F238E27FC236}">
                <a16:creationId xmlns:a16="http://schemas.microsoft.com/office/drawing/2014/main" id="{F322F322-7CB6-42BF-9DDC-A15ADBAFDB8E}"/>
              </a:ext>
            </a:extLst>
          </p:cNvPr>
          <p:cNvSpPr/>
          <p:nvPr/>
        </p:nvSpPr>
        <p:spPr>
          <a:xfrm>
            <a:off x="5986130" y="4811232"/>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A50B67-EAF4-499D-A2BC-5E8409D64C7E}"/>
              </a:ext>
            </a:extLst>
          </p:cNvPr>
          <p:cNvSpPr txBox="1"/>
          <p:nvPr/>
        </p:nvSpPr>
        <p:spPr>
          <a:xfrm>
            <a:off x="10601671" y="4900977"/>
            <a:ext cx="752129" cy="523220"/>
          </a:xfrm>
          <a:prstGeom prst="rect">
            <a:avLst/>
          </a:prstGeom>
          <a:noFill/>
        </p:spPr>
        <p:txBody>
          <a:bodyPr wrap="none" rtlCol="0">
            <a:spAutoFit/>
          </a:bodyPr>
          <a:lstStyle/>
          <a:p>
            <a:pPr algn="r"/>
            <a:r>
              <a:rPr lang="en-US" sz="2800" dirty="0">
                <a:solidFill>
                  <a:schemeClr val="accent1"/>
                </a:solidFill>
                <a:latin typeface="+mj-lt"/>
              </a:rPr>
              <a:t>MO 3</a:t>
            </a:r>
          </a:p>
        </p:txBody>
      </p:sp>
      <p:sp>
        <p:nvSpPr>
          <p:cNvPr id="53" name="TextBox 52">
            <a:extLst>
              <a:ext uri="{FF2B5EF4-FFF2-40B4-BE49-F238E27FC236}">
                <a16:creationId xmlns:a16="http://schemas.microsoft.com/office/drawing/2014/main" id="{DD71C1E0-B01C-4F8F-B93B-E478E10F3564}"/>
              </a:ext>
            </a:extLst>
          </p:cNvPr>
          <p:cNvSpPr txBox="1"/>
          <p:nvPr/>
        </p:nvSpPr>
        <p:spPr>
          <a:xfrm>
            <a:off x="6541165" y="5038025"/>
            <a:ext cx="3787435" cy="923330"/>
          </a:xfrm>
          <a:prstGeom prst="rect">
            <a:avLst/>
          </a:prstGeom>
          <a:noFill/>
        </p:spPr>
        <p:txBody>
          <a:bodyPr wrap="square" rtlCol="0">
            <a:spAutoFit/>
          </a:bodyPr>
          <a:lstStyle/>
          <a:p>
            <a:r>
              <a:rPr lang="en-US">
                <a:solidFill>
                  <a:schemeClr val="bg2"/>
                </a:solidFill>
                <a:latin typeface="+mj-lt"/>
              </a:rPr>
              <a:t>Select appropriate organizational and storage strategies for their own personal military records</a:t>
            </a:r>
          </a:p>
        </p:txBody>
      </p:sp>
      <p:sp>
        <p:nvSpPr>
          <p:cNvPr id="24" name="Parallelogram 23">
            <a:extLst>
              <a:ext uri="{FF2B5EF4-FFF2-40B4-BE49-F238E27FC236}">
                <a16:creationId xmlns:a16="http://schemas.microsoft.com/office/drawing/2014/main" id="{68F1D919-CD7C-40D4-B74F-1748C7282F97}"/>
              </a:ext>
            </a:extLst>
          </p:cNvPr>
          <p:cNvSpPr/>
          <p:nvPr/>
        </p:nvSpPr>
        <p:spPr>
          <a:xfrm>
            <a:off x="5986130" y="1357114"/>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F6222A-2702-42A2-B825-A47E4DABDCFB}"/>
              </a:ext>
            </a:extLst>
          </p:cNvPr>
          <p:cNvSpPr>
            <a:spLocks noGrp="1"/>
          </p:cNvSpPr>
          <p:nvPr>
            <p:ph type="title"/>
          </p:nvPr>
        </p:nvSpPr>
        <p:spPr>
          <a:xfrm>
            <a:off x="228303" y="1754254"/>
            <a:ext cx="5977158" cy="2223595"/>
          </a:xfrm>
        </p:spPr>
        <p:txBody>
          <a:bodyPr/>
          <a:lstStyle/>
          <a:p>
            <a:r>
              <a:rPr lang="en-US"/>
              <a:t>Module 2: </a:t>
            </a:r>
            <a:br>
              <a:rPr lang="en-US"/>
            </a:br>
            <a:r>
              <a:rPr lang="en-US"/>
              <a:t>Organizing Military Records</a:t>
            </a:r>
          </a:p>
        </p:txBody>
      </p:sp>
      <p:sp>
        <p:nvSpPr>
          <p:cNvPr id="42" name="TextBox 41">
            <a:extLst>
              <a:ext uri="{FF2B5EF4-FFF2-40B4-BE49-F238E27FC236}">
                <a16:creationId xmlns:a16="http://schemas.microsoft.com/office/drawing/2014/main" id="{C7E1ECCA-FE20-4018-B4C8-31F41C5A7770}"/>
              </a:ext>
            </a:extLst>
          </p:cNvPr>
          <p:cNvSpPr txBox="1"/>
          <p:nvPr/>
        </p:nvSpPr>
        <p:spPr>
          <a:xfrm>
            <a:off x="10685027" y="1446859"/>
            <a:ext cx="668773" cy="523220"/>
          </a:xfrm>
          <a:prstGeom prst="rect">
            <a:avLst/>
          </a:prstGeom>
          <a:noFill/>
        </p:spPr>
        <p:txBody>
          <a:bodyPr wrap="none" rtlCol="0">
            <a:spAutoFit/>
          </a:bodyPr>
          <a:lstStyle/>
          <a:p>
            <a:pPr algn="r"/>
            <a:r>
              <a:rPr lang="en-US" sz="2800" dirty="0">
                <a:solidFill>
                  <a:schemeClr val="accent1"/>
                </a:solidFill>
                <a:latin typeface="+mj-lt"/>
              </a:rPr>
              <a:t>MO 1</a:t>
            </a:r>
          </a:p>
        </p:txBody>
      </p:sp>
      <p:sp>
        <p:nvSpPr>
          <p:cNvPr id="43" name="TextBox 42">
            <a:extLst>
              <a:ext uri="{FF2B5EF4-FFF2-40B4-BE49-F238E27FC236}">
                <a16:creationId xmlns:a16="http://schemas.microsoft.com/office/drawing/2014/main" id="{06BE7273-9406-447A-97F1-58696B376082}"/>
              </a:ext>
            </a:extLst>
          </p:cNvPr>
          <p:cNvSpPr txBox="1"/>
          <p:nvPr/>
        </p:nvSpPr>
        <p:spPr>
          <a:xfrm>
            <a:off x="6438464" y="1497116"/>
            <a:ext cx="4180840" cy="1200329"/>
          </a:xfrm>
          <a:prstGeom prst="rect">
            <a:avLst/>
          </a:prstGeom>
          <a:noFill/>
        </p:spPr>
        <p:txBody>
          <a:bodyPr wrap="square" rtlCol="0">
            <a:spAutoFit/>
          </a:bodyPr>
          <a:lstStyle/>
          <a:p>
            <a:r>
              <a:rPr lang="en-US" dirty="0">
                <a:solidFill>
                  <a:schemeClr val="bg2"/>
                </a:solidFill>
                <a:latin typeface="+mj-lt"/>
              </a:rPr>
              <a:t>Discuss basic organizational strategies for personal military records &amp; the importance and application of naming conventions for digital materials. </a:t>
            </a:r>
          </a:p>
        </p:txBody>
      </p:sp>
      <p:graphicFrame>
        <p:nvGraphicFramePr>
          <p:cNvPr id="65" name="Chart 64">
            <a:extLst>
              <a:ext uri="{FF2B5EF4-FFF2-40B4-BE49-F238E27FC236}">
                <a16:creationId xmlns:a16="http://schemas.microsoft.com/office/drawing/2014/main" id="{FCC9DF88-8323-42C3-ACB3-0D60E5A011B2}"/>
              </a:ext>
            </a:extLst>
          </p:cNvPr>
          <p:cNvGraphicFramePr/>
          <p:nvPr/>
        </p:nvGraphicFramePr>
        <p:xfrm>
          <a:off x="945816" y="4400112"/>
          <a:ext cx="1403978" cy="1522047"/>
        </p:xfrm>
        <a:graphic>
          <a:graphicData uri="http://schemas.openxmlformats.org/drawingml/2006/chart">
            <c:chart xmlns:c="http://schemas.openxmlformats.org/drawingml/2006/chart" xmlns:r="http://schemas.openxmlformats.org/officeDocument/2006/relationships" r:id="rId3"/>
          </a:graphicData>
        </a:graphic>
      </p:graphicFrame>
      <p:sp>
        <p:nvSpPr>
          <p:cNvPr id="67" name="TextBox 66">
            <a:extLst>
              <a:ext uri="{FF2B5EF4-FFF2-40B4-BE49-F238E27FC236}">
                <a16:creationId xmlns:a16="http://schemas.microsoft.com/office/drawing/2014/main" id="{76B833AA-0B28-4147-A06F-D39DE9296B73}"/>
              </a:ext>
            </a:extLst>
          </p:cNvPr>
          <p:cNvSpPr txBox="1"/>
          <p:nvPr/>
        </p:nvSpPr>
        <p:spPr>
          <a:xfrm>
            <a:off x="439838" y="4455042"/>
            <a:ext cx="5299277" cy="646331"/>
          </a:xfrm>
          <a:prstGeom prst="rect">
            <a:avLst/>
          </a:prstGeom>
          <a:noFill/>
        </p:spPr>
        <p:txBody>
          <a:bodyPr wrap="square" rtlCol="0">
            <a:spAutoFit/>
          </a:bodyPr>
          <a:lstStyle/>
          <a:p>
            <a:r>
              <a:rPr lang="en-US">
                <a:latin typeface="+mj-lt"/>
              </a:rPr>
              <a:t>Upon completion of module 2, participants will be able to:</a:t>
            </a:r>
          </a:p>
          <a:p>
            <a:endParaRPr lang="en-US">
              <a:latin typeface="+mj-lt"/>
            </a:endParaRPr>
          </a:p>
        </p:txBody>
      </p:sp>
    </p:spTree>
    <p:extLst>
      <p:ext uri="{BB962C8B-B14F-4D97-AF65-F5344CB8AC3E}">
        <p14:creationId xmlns:p14="http://schemas.microsoft.com/office/powerpoint/2010/main" val="2957270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heel(1)">
                                      <p:cBhvr>
                                        <p:cTn id="11" dur="500"/>
                                        <p:tgtEl>
                                          <p:spTgt spid="6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51" grpId="0" animBg="1"/>
      <p:bldP spid="52" grpId="0"/>
      <p:bldP spid="53" grpId="0"/>
      <p:bldP spid="24" grpId="0" animBg="1"/>
      <p:bldP spid="5" grpId="0"/>
      <p:bldP spid="42" grpId="0"/>
      <p:bldP spid="43" grpId="0"/>
      <p:bldGraphic spid="65" grpId="0">
        <p:bldAsOne/>
      </p:bldGraphic>
      <p:bldP spid="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10;&#10;Description automatically generated">
            <a:extLst>
              <a:ext uri="{FF2B5EF4-FFF2-40B4-BE49-F238E27FC236}">
                <a16:creationId xmlns:a16="http://schemas.microsoft.com/office/drawing/2014/main" id="{0C6BA284-82FA-0F08-37A4-B3E5FC8A901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11" name="Title 10">
            <a:extLst>
              <a:ext uri="{FF2B5EF4-FFF2-40B4-BE49-F238E27FC236}">
                <a16:creationId xmlns:a16="http://schemas.microsoft.com/office/drawing/2014/main" id="{B536208A-E514-8C5C-B921-02D046968A03}"/>
              </a:ext>
            </a:extLst>
          </p:cNvPr>
          <p:cNvSpPr>
            <a:spLocks noGrp="1"/>
          </p:cNvSpPr>
          <p:nvPr>
            <p:ph type="title"/>
          </p:nvPr>
        </p:nvSpPr>
        <p:spPr/>
        <p:txBody>
          <a:bodyPr/>
          <a:lstStyle/>
          <a:p>
            <a:r>
              <a:rPr lang="en-US" dirty="0"/>
              <a:t>Passive vs. Active </a:t>
            </a:r>
          </a:p>
        </p:txBody>
      </p:sp>
      <p:sp>
        <p:nvSpPr>
          <p:cNvPr id="2" name="TextBox 1">
            <a:extLst>
              <a:ext uri="{FF2B5EF4-FFF2-40B4-BE49-F238E27FC236}">
                <a16:creationId xmlns:a16="http://schemas.microsoft.com/office/drawing/2014/main" id="{64FB63CE-555E-A2DC-805A-4F771045BF4C}"/>
              </a:ext>
            </a:extLst>
          </p:cNvPr>
          <p:cNvSpPr txBox="1"/>
          <p:nvPr/>
        </p:nvSpPr>
        <p:spPr>
          <a:xfrm>
            <a:off x="967082" y="2154355"/>
            <a:ext cx="5128918" cy="420307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Enlisted Performance Reports Example</a:t>
            </a:r>
          </a:p>
          <a:p>
            <a:pPr marL="742950" lvl="1" indent="-285750">
              <a:lnSpc>
                <a:spcPct val="150000"/>
              </a:lnSpc>
              <a:buFont typeface="Wingdings" panose="05000000000000000000" pitchFamily="2" charset="2"/>
              <a:buChar char="Ø"/>
            </a:pPr>
            <a:r>
              <a:rPr lang="en-US" dirty="0"/>
              <a:t>After retirement, collecting all the EPRs you wrote into a single file (Passive)</a:t>
            </a:r>
          </a:p>
          <a:p>
            <a:pPr marL="742950" lvl="1" indent="-285750">
              <a:lnSpc>
                <a:spcPct val="150000"/>
              </a:lnSpc>
              <a:buFont typeface="Wingdings" panose="05000000000000000000" pitchFamily="2" charset="2"/>
              <a:buChar char="Ø"/>
            </a:pPr>
            <a:r>
              <a:rPr lang="en-US" dirty="0"/>
              <a:t>During active duty, planning for the long-term storage/preservation of ERPs before you write them (Active)</a:t>
            </a:r>
          </a:p>
          <a:p>
            <a:pPr marL="285750" indent="-285750">
              <a:lnSpc>
                <a:spcPct val="150000"/>
              </a:lnSpc>
              <a:buFont typeface="Wingdings" panose="05000000000000000000" pitchFamily="2" charset="2"/>
              <a:buChar char="Ø"/>
            </a:pPr>
            <a:r>
              <a:rPr lang="en-US" dirty="0"/>
              <a:t>The first ideal moment to actively collect is when you joined the military; the second perfect moment is now!</a:t>
            </a:r>
          </a:p>
          <a:p>
            <a:pPr>
              <a:lnSpc>
                <a:spcPct val="150000"/>
              </a:lnSpc>
            </a:pPr>
            <a:endParaRPr lang="en-US" dirty="0"/>
          </a:p>
        </p:txBody>
      </p:sp>
    </p:spTree>
    <p:extLst>
      <p:ext uri="{BB962C8B-B14F-4D97-AF65-F5344CB8AC3E}">
        <p14:creationId xmlns:p14="http://schemas.microsoft.com/office/powerpoint/2010/main" val="571326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15BC4D-65C1-1ABC-3CFF-BE90D275E92E}"/>
              </a:ext>
            </a:extLst>
          </p:cNvPr>
          <p:cNvSpPr>
            <a:spLocks noGrp="1"/>
          </p:cNvSpPr>
          <p:nvPr>
            <p:ph type="title"/>
          </p:nvPr>
        </p:nvSpPr>
        <p:spPr/>
        <p:txBody>
          <a:bodyPr/>
          <a:lstStyle/>
          <a:p>
            <a:r>
              <a:rPr lang="en-US" dirty="0"/>
              <a:t>Outline</a:t>
            </a:r>
          </a:p>
        </p:txBody>
      </p:sp>
      <p:sp>
        <p:nvSpPr>
          <p:cNvPr id="8" name="TextBox 7">
            <a:extLst>
              <a:ext uri="{FF2B5EF4-FFF2-40B4-BE49-F238E27FC236}">
                <a16:creationId xmlns:a16="http://schemas.microsoft.com/office/drawing/2014/main" id="{EA4E178C-0EF7-AE15-0F7B-3A45AB60FCCC}"/>
              </a:ext>
            </a:extLst>
          </p:cNvPr>
          <p:cNvSpPr txBox="1"/>
          <p:nvPr/>
        </p:nvSpPr>
        <p:spPr>
          <a:xfrm>
            <a:off x="1335419" y="1940633"/>
            <a:ext cx="8999275" cy="2954655"/>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mj-lt"/>
              </a:rPr>
              <a:t>Introduction to the VFP Curriculum</a:t>
            </a:r>
          </a:p>
          <a:p>
            <a:pPr marL="457200" indent="-457200">
              <a:buFont typeface="Wingdings" panose="05000000000000000000" pitchFamily="2" charset="2"/>
              <a:buChar char="Ø"/>
            </a:pPr>
            <a:r>
              <a:rPr lang="en-US" sz="2800" dirty="0">
                <a:latin typeface="+mj-lt"/>
              </a:rPr>
              <a:t>Why Are Personal Military Records Important?</a:t>
            </a:r>
          </a:p>
          <a:p>
            <a:pPr marL="457200" indent="-457200">
              <a:buFont typeface="Wingdings" panose="05000000000000000000" pitchFamily="2" charset="2"/>
              <a:buChar char="Ø"/>
            </a:pPr>
            <a:r>
              <a:rPr lang="en-US" sz="2800" dirty="0">
                <a:latin typeface="+mj-lt"/>
              </a:rPr>
              <a:t>Storage Challenges for Analog &amp; Digital Records</a:t>
            </a:r>
          </a:p>
          <a:p>
            <a:pPr marL="457200" indent="-457200">
              <a:buFont typeface="Wingdings" panose="05000000000000000000" pitchFamily="2" charset="2"/>
              <a:buChar char="Ø"/>
            </a:pPr>
            <a:r>
              <a:rPr lang="en-US" sz="2800" dirty="0">
                <a:latin typeface="+mj-lt"/>
              </a:rPr>
              <a:t>Identifying Important Records &amp; Key Moments of Your Military Career</a:t>
            </a:r>
          </a:p>
          <a:p>
            <a:pPr marL="457200" indent="-457200">
              <a:buFont typeface="Wingdings" panose="05000000000000000000" pitchFamily="2" charset="2"/>
              <a:buChar char="Ø"/>
            </a:pPr>
            <a:r>
              <a:rPr lang="en-US" sz="2800" dirty="0">
                <a:latin typeface="+mj-lt"/>
              </a:rPr>
              <a:t>Discussion &amp; Questions</a:t>
            </a:r>
          </a:p>
          <a:p>
            <a:pPr marL="285750"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176287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86412B-DEAA-498D-B84B-FAFED5A6E492}"/>
              </a:ext>
            </a:extLst>
          </p:cNvPr>
          <p:cNvSpPr>
            <a:spLocks noGrp="1"/>
          </p:cNvSpPr>
          <p:nvPr>
            <p:ph type="pic" sz="quarter" idx="10"/>
          </p:nvPr>
        </p:nvSpPr>
        <p:spPr>
          <a:xfrm>
            <a:off x="5986130" y="1357114"/>
            <a:ext cx="5582092" cy="1376916"/>
          </a:xfrm>
        </p:spPr>
      </p:sp>
      <p:sp>
        <p:nvSpPr>
          <p:cNvPr id="6" name="Picture Placeholder 5">
            <a:extLst>
              <a:ext uri="{FF2B5EF4-FFF2-40B4-BE49-F238E27FC236}">
                <a16:creationId xmlns:a16="http://schemas.microsoft.com/office/drawing/2014/main" id="{867B0278-E449-4FCD-AA6D-0810725518AA}"/>
              </a:ext>
            </a:extLst>
          </p:cNvPr>
          <p:cNvSpPr>
            <a:spLocks noGrp="1"/>
          </p:cNvSpPr>
          <p:nvPr>
            <p:ph type="pic" sz="quarter" idx="11"/>
          </p:nvPr>
        </p:nvSpPr>
        <p:spPr>
          <a:xfrm>
            <a:off x="5986130" y="3078126"/>
            <a:ext cx="5582092" cy="1376916"/>
          </a:xfrm>
        </p:spPr>
      </p:sp>
      <p:sp>
        <p:nvSpPr>
          <p:cNvPr id="8" name="Picture Placeholder 7">
            <a:extLst>
              <a:ext uri="{FF2B5EF4-FFF2-40B4-BE49-F238E27FC236}">
                <a16:creationId xmlns:a16="http://schemas.microsoft.com/office/drawing/2014/main" id="{B07017AC-EB78-4425-A017-6F4D9C2F6D42}"/>
              </a:ext>
            </a:extLst>
          </p:cNvPr>
          <p:cNvSpPr>
            <a:spLocks noGrp="1"/>
          </p:cNvSpPr>
          <p:nvPr>
            <p:ph type="pic" sz="quarter" idx="12"/>
          </p:nvPr>
        </p:nvSpPr>
        <p:spPr>
          <a:xfrm>
            <a:off x="5986130" y="4811232"/>
            <a:ext cx="5582092" cy="1376916"/>
          </a:xfrm>
        </p:spPr>
      </p:sp>
      <p:sp>
        <p:nvSpPr>
          <p:cNvPr id="45" name="Parallelogram 44">
            <a:extLst>
              <a:ext uri="{FF2B5EF4-FFF2-40B4-BE49-F238E27FC236}">
                <a16:creationId xmlns:a16="http://schemas.microsoft.com/office/drawing/2014/main" id="{E770181F-4713-4F91-90D7-5CD8E084481F}"/>
              </a:ext>
            </a:extLst>
          </p:cNvPr>
          <p:cNvSpPr/>
          <p:nvPr/>
        </p:nvSpPr>
        <p:spPr>
          <a:xfrm>
            <a:off x="5986130" y="3078126"/>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4F539F-0395-496A-B9B4-AC3F33039BB4}"/>
              </a:ext>
            </a:extLst>
          </p:cNvPr>
          <p:cNvSpPr txBox="1"/>
          <p:nvPr/>
        </p:nvSpPr>
        <p:spPr>
          <a:xfrm>
            <a:off x="9856274" y="3167871"/>
            <a:ext cx="1497526" cy="523220"/>
          </a:xfrm>
          <a:prstGeom prst="rect">
            <a:avLst/>
          </a:prstGeom>
          <a:noFill/>
        </p:spPr>
        <p:txBody>
          <a:bodyPr wrap="none" rtlCol="0">
            <a:spAutoFit/>
          </a:bodyPr>
          <a:lstStyle/>
          <a:p>
            <a:pPr algn="r"/>
            <a:r>
              <a:rPr lang="en-US" sz="2800" dirty="0">
                <a:solidFill>
                  <a:schemeClr val="accent1"/>
                </a:solidFill>
                <a:latin typeface="+mj-lt"/>
              </a:rPr>
              <a:t>Option # 3</a:t>
            </a:r>
          </a:p>
        </p:txBody>
      </p:sp>
      <p:sp>
        <p:nvSpPr>
          <p:cNvPr id="47" name="TextBox 46">
            <a:extLst>
              <a:ext uri="{FF2B5EF4-FFF2-40B4-BE49-F238E27FC236}">
                <a16:creationId xmlns:a16="http://schemas.microsoft.com/office/drawing/2014/main" id="{C0E32D32-AC6E-4DC8-991A-371102243E7E}"/>
              </a:ext>
            </a:extLst>
          </p:cNvPr>
          <p:cNvSpPr txBox="1"/>
          <p:nvPr/>
        </p:nvSpPr>
        <p:spPr>
          <a:xfrm>
            <a:off x="6363785" y="3194349"/>
            <a:ext cx="3964815" cy="1200329"/>
          </a:xfrm>
          <a:prstGeom prst="rect">
            <a:avLst/>
          </a:prstGeom>
          <a:noFill/>
        </p:spPr>
        <p:txBody>
          <a:bodyPr wrap="square" rtlCol="0">
            <a:spAutoFit/>
          </a:bodyPr>
          <a:lstStyle/>
          <a:p>
            <a:r>
              <a:rPr lang="en-US" dirty="0">
                <a:solidFill>
                  <a:schemeClr val="bg2"/>
                </a:solidFill>
                <a:latin typeface="+mj-lt"/>
              </a:rPr>
              <a:t>Geographic Location</a:t>
            </a:r>
          </a:p>
          <a:p>
            <a:endParaRPr lang="en-US" dirty="0">
              <a:solidFill>
                <a:schemeClr val="bg2"/>
              </a:solidFill>
              <a:latin typeface="+mj-lt"/>
            </a:endParaRPr>
          </a:p>
          <a:p>
            <a:endParaRPr lang="en-US" dirty="0">
              <a:solidFill>
                <a:schemeClr val="bg2"/>
              </a:solidFill>
              <a:latin typeface="+mj-lt"/>
            </a:endParaRPr>
          </a:p>
          <a:p>
            <a:r>
              <a:rPr lang="en-US" dirty="0">
                <a:solidFill>
                  <a:schemeClr val="bg2"/>
                </a:solidFill>
                <a:latin typeface="+mj-lt"/>
              </a:rPr>
              <a:t>Subject</a:t>
            </a:r>
          </a:p>
        </p:txBody>
      </p:sp>
      <p:sp>
        <p:nvSpPr>
          <p:cNvPr id="51" name="Parallelogram 50">
            <a:extLst>
              <a:ext uri="{FF2B5EF4-FFF2-40B4-BE49-F238E27FC236}">
                <a16:creationId xmlns:a16="http://schemas.microsoft.com/office/drawing/2014/main" id="{F322F322-7CB6-42BF-9DDC-A15ADBAFDB8E}"/>
              </a:ext>
            </a:extLst>
          </p:cNvPr>
          <p:cNvSpPr/>
          <p:nvPr/>
        </p:nvSpPr>
        <p:spPr>
          <a:xfrm>
            <a:off x="5986130" y="4811232"/>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A50B67-EAF4-499D-A2BC-5E8409D64C7E}"/>
              </a:ext>
            </a:extLst>
          </p:cNvPr>
          <p:cNvSpPr txBox="1"/>
          <p:nvPr/>
        </p:nvSpPr>
        <p:spPr>
          <a:xfrm>
            <a:off x="9910776" y="4900977"/>
            <a:ext cx="1443024" cy="523220"/>
          </a:xfrm>
          <a:prstGeom prst="rect">
            <a:avLst/>
          </a:prstGeom>
          <a:noFill/>
        </p:spPr>
        <p:txBody>
          <a:bodyPr wrap="none" rtlCol="0">
            <a:spAutoFit/>
          </a:bodyPr>
          <a:lstStyle/>
          <a:p>
            <a:pPr algn="r"/>
            <a:r>
              <a:rPr lang="en-US" sz="2800" dirty="0">
                <a:solidFill>
                  <a:schemeClr val="accent1"/>
                </a:solidFill>
                <a:latin typeface="+mj-lt"/>
              </a:rPr>
              <a:t>Option #5</a:t>
            </a:r>
          </a:p>
        </p:txBody>
      </p:sp>
      <p:sp>
        <p:nvSpPr>
          <p:cNvPr id="53" name="TextBox 52">
            <a:extLst>
              <a:ext uri="{FF2B5EF4-FFF2-40B4-BE49-F238E27FC236}">
                <a16:creationId xmlns:a16="http://schemas.microsoft.com/office/drawing/2014/main" id="{DD71C1E0-B01C-4F8F-B93B-E478E10F3564}"/>
              </a:ext>
            </a:extLst>
          </p:cNvPr>
          <p:cNvSpPr txBox="1"/>
          <p:nvPr/>
        </p:nvSpPr>
        <p:spPr>
          <a:xfrm>
            <a:off x="6541165" y="5038025"/>
            <a:ext cx="3787435" cy="369332"/>
          </a:xfrm>
          <a:prstGeom prst="rect">
            <a:avLst/>
          </a:prstGeom>
          <a:noFill/>
        </p:spPr>
        <p:txBody>
          <a:bodyPr wrap="square" rtlCol="0">
            <a:spAutoFit/>
          </a:bodyPr>
          <a:lstStyle/>
          <a:p>
            <a:r>
              <a:rPr lang="en-US" dirty="0">
                <a:solidFill>
                  <a:schemeClr val="bg2"/>
                </a:solidFill>
                <a:latin typeface="+mj-lt"/>
              </a:rPr>
              <a:t>Combination of Approaches</a:t>
            </a:r>
          </a:p>
        </p:txBody>
      </p:sp>
      <p:sp>
        <p:nvSpPr>
          <p:cNvPr id="24" name="Parallelogram 23">
            <a:extLst>
              <a:ext uri="{FF2B5EF4-FFF2-40B4-BE49-F238E27FC236}">
                <a16:creationId xmlns:a16="http://schemas.microsoft.com/office/drawing/2014/main" id="{68F1D919-CD7C-40D4-B74F-1748C7282F97}"/>
              </a:ext>
            </a:extLst>
          </p:cNvPr>
          <p:cNvSpPr/>
          <p:nvPr/>
        </p:nvSpPr>
        <p:spPr>
          <a:xfrm>
            <a:off x="5986130" y="1357114"/>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F6222A-2702-42A2-B825-A47E4DABDCFB}"/>
              </a:ext>
            </a:extLst>
          </p:cNvPr>
          <p:cNvSpPr>
            <a:spLocks noGrp="1"/>
          </p:cNvSpPr>
          <p:nvPr>
            <p:ph type="title"/>
          </p:nvPr>
        </p:nvSpPr>
        <p:spPr>
          <a:xfrm>
            <a:off x="228303" y="2419051"/>
            <a:ext cx="5977158" cy="894000"/>
          </a:xfrm>
        </p:spPr>
        <p:txBody>
          <a:bodyPr/>
          <a:lstStyle/>
          <a:p>
            <a:r>
              <a:rPr lang="en-US" dirty="0"/>
              <a:t>Organizing Your Records</a:t>
            </a:r>
          </a:p>
        </p:txBody>
      </p:sp>
      <p:sp>
        <p:nvSpPr>
          <p:cNvPr id="42" name="TextBox 41">
            <a:extLst>
              <a:ext uri="{FF2B5EF4-FFF2-40B4-BE49-F238E27FC236}">
                <a16:creationId xmlns:a16="http://schemas.microsoft.com/office/drawing/2014/main" id="{C7E1ECCA-FE20-4018-B4C8-31F41C5A7770}"/>
              </a:ext>
            </a:extLst>
          </p:cNvPr>
          <p:cNvSpPr txBox="1"/>
          <p:nvPr/>
        </p:nvSpPr>
        <p:spPr>
          <a:xfrm>
            <a:off x="9838481" y="1450643"/>
            <a:ext cx="1362874" cy="523220"/>
          </a:xfrm>
          <a:prstGeom prst="rect">
            <a:avLst/>
          </a:prstGeom>
          <a:noFill/>
        </p:spPr>
        <p:txBody>
          <a:bodyPr wrap="none" rtlCol="0">
            <a:spAutoFit/>
          </a:bodyPr>
          <a:lstStyle/>
          <a:p>
            <a:pPr algn="r"/>
            <a:r>
              <a:rPr lang="en-US" sz="2800" dirty="0">
                <a:solidFill>
                  <a:schemeClr val="accent1"/>
                </a:solidFill>
                <a:latin typeface="+mj-lt"/>
              </a:rPr>
              <a:t>Option #1</a:t>
            </a:r>
          </a:p>
        </p:txBody>
      </p:sp>
      <p:sp>
        <p:nvSpPr>
          <p:cNvPr id="43" name="TextBox 42">
            <a:extLst>
              <a:ext uri="{FF2B5EF4-FFF2-40B4-BE49-F238E27FC236}">
                <a16:creationId xmlns:a16="http://schemas.microsoft.com/office/drawing/2014/main" id="{06BE7273-9406-447A-97F1-58696B376082}"/>
              </a:ext>
            </a:extLst>
          </p:cNvPr>
          <p:cNvSpPr txBox="1"/>
          <p:nvPr/>
        </p:nvSpPr>
        <p:spPr>
          <a:xfrm>
            <a:off x="6438464" y="1497116"/>
            <a:ext cx="4180840" cy="1477328"/>
          </a:xfrm>
          <a:prstGeom prst="rect">
            <a:avLst/>
          </a:prstGeom>
          <a:noFill/>
        </p:spPr>
        <p:txBody>
          <a:bodyPr wrap="square" rtlCol="0">
            <a:spAutoFit/>
          </a:bodyPr>
          <a:lstStyle/>
          <a:p>
            <a:r>
              <a:rPr lang="en-US" dirty="0">
                <a:solidFill>
                  <a:schemeClr val="bg2"/>
                </a:solidFill>
                <a:latin typeface="+mj-lt"/>
              </a:rPr>
              <a:t>Chronologically</a:t>
            </a:r>
          </a:p>
          <a:p>
            <a:endParaRPr lang="en-US" dirty="0">
              <a:solidFill>
                <a:schemeClr val="bg2"/>
              </a:solidFill>
              <a:latin typeface="+mj-lt"/>
            </a:endParaRPr>
          </a:p>
          <a:p>
            <a:endParaRPr lang="en-US" dirty="0">
              <a:solidFill>
                <a:schemeClr val="bg2"/>
              </a:solidFill>
              <a:latin typeface="+mj-lt"/>
            </a:endParaRPr>
          </a:p>
          <a:p>
            <a:r>
              <a:rPr lang="en-US" dirty="0">
                <a:solidFill>
                  <a:schemeClr val="bg2"/>
                </a:solidFill>
                <a:latin typeface="+mj-lt"/>
              </a:rPr>
              <a:t>Career Phases</a:t>
            </a:r>
          </a:p>
          <a:p>
            <a:endParaRPr lang="en-US" dirty="0">
              <a:solidFill>
                <a:schemeClr val="bg2"/>
              </a:solidFill>
              <a:latin typeface="+mj-lt"/>
            </a:endParaRPr>
          </a:p>
        </p:txBody>
      </p:sp>
      <p:sp>
        <p:nvSpPr>
          <p:cNvPr id="2" name="TextBox 1">
            <a:extLst>
              <a:ext uri="{FF2B5EF4-FFF2-40B4-BE49-F238E27FC236}">
                <a16:creationId xmlns:a16="http://schemas.microsoft.com/office/drawing/2014/main" id="{C92E57F5-3DD8-B390-09E4-3DE55C8830B3}"/>
              </a:ext>
            </a:extLst>
          </p:cNvPr>
          <p:cNvSpPr txBox="1"/>
          <p:nvPr/>
        </p:nvSpPr>
        <p:spPr>
          <a:xfrm>
            <a:off x="9838481" y="2142310"/>
            <a:ext cx="1444627" cy="523220"/>
          </a:xfrm>
          <a:prstGeom prst="rect">
            <a:avLst/>
          </a:prstGeom>
          <a:noFill/>
        </p:spPr>
        <p:txBody>
          <a:bodyPr wrap="none" rtlCol="0">
            <a:spAutoFit/>
          </a:bodyPr>
          <a:lstStyle/>
          <a:p>
            <a:pPr algn="r"/>
            <a:r>
              <a:rPr lang="en-US" sz="2800" dirty="0">
                <a:solidFill>
                  <a:schemeClr val="accent1"/>
                </a:solidFill>
                <a:latin typeface="+mj-lt"/>
              </a:rPr>
              <a:t>Option #2</a:t>
            </a:r>
          </a:p>
        </p:txBody>
      </p:sp>
      <p:sp>
        <p:nvSpPr>
          <p:cNvPr id="4" name="TextBox 3">
            <a:extLst>
              <a:ext uri="{FF2B5EF4-FFF2-40B4-BE49-F238E27FC236}">
                <a16:creationId xmlns:a16="http://schemas.microsoft.com/office/drawing/2014/main" id="{8B9D1164-D301-5CE2-5D58-72363076752E}"/>
              </a:ext>
            </a:extLst>
          </p:cNvPr>
          <p:cNvSpPr txBox="1"/>
          <p:nvPr/>
        </p:nvSpPr>
        <p:spPr>
          <a:xfrm>
            <a:off x="9785582" y="3928728"/>
            <a:ext cx="1497526" cy="523220"/>
          </a:xfrm>
          <a:prstGeom prst="rect">
            <a:avLst/>
          </a:prstGeom>
          <a:noFill/>
        </p:spPr>
        <p:txBody>
          <a:bodyPr wrap="none" rtlCol="0">
            <a:spAutoFit/>
          </a:bodyPr>
          <a:lstStyle/>
          <a:p>
            <a:pPr algn="r"/>
            <a:r>
              <a:rPr lang="en-US" sz="2800" dirty="0">
                <a:solidFill>
                  <a:schemeClr val="accent1"/>
                </a:solidFill>
                <a:latin typeface="+mj-lt"/>
              </a:rPr>
              <a:t>Option # 4</a:t>
            </a:r>
          </a:p>
        </p:txBody>
      </p:sp>
      <p:sp>
        <p:nvSpPr>
          <p:cNvPr id="7" name="TextBox 6">
            <a:extLst>
              <a:ext uri="{FF2B5EF4-FFF2-40B4-BE49-F238E27FC236}">
                <a16:creationId xmlns:a16="http://schemas.microsoft.com/office/drawing/2014/main" id="{E5D5A18E-98AA-F701-5AF7-5FD9A5417148}"/>
              </a:ext>
            </a:extLst>
          </p:cNvPr>
          <p:cNvSpPr txBox="1"/>
          <p:nvPr/>
        </p:nvSpPr>
        <p:spPr>
          <a:xfrm>
            <a:off x="612843" y="3794513"/>
            <a:ext cx="4418779" cy="212558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Try to develop an organizational scheme early on and stick with it</a:t>
            </a:r>
          </a:p>
          <a:p>
            <a:pPr marL="285750" indent="-285750">
              <a:lnSpc>
                <a:spcPct val="150000"/>
              </a:lnSpc>
              <a:buFont typeface="Wingdings" panose="05000000000000000000" pitchFamily="2" charset="2"/>
              <a:buChar char="Ø"/>
            </a:pPr>
            <a:r>
              <a:rPr lang="en-US" dirty="0"/>
              <a:t>If you need copies of official records, contact the </a:t>
            </a:r>
            <a:r>
              <a:rPr lang="en-US" dirty="0">
                <a:hlinkClick r:id="rId3"/>
              </a:rPr>
              <a:t>Office of Military Personnel Records </a:t>
            </a:r>
            <a:endParaRPr lang="en-US" dirty="0"/>
          </a:p>
        </p:txBody>
      </p:sp>
    </p:spTree>
    <p:extLst>
      <p:ext uri="{BB962C8B-B14F-4D97-AF65-F5344CB8AC3E}">
        <p14:creationId xmlns:p14="http://schemas.microsoft.com/office/powerpoint/2010/main" val="24006425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left)">
                                      <p:cBhvr>
                                        <p:cTn id="43" dur="500"/>
                                        <p:tgtEl>
                                          <p:spTgt spid="5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51" grpId="0" animBg="1"/>
      <p:bldP spid="52" grpId="0"/>
      <p:bldP spid="53" grpId="0"/>
      <p:bldP spid="24" grpId="0" animBg="1"/>
      <p:bldP spid="5" grpId="0"/>
      <p:bldP spid="42" grpId="0"/>
      <p:bldP spid="43" grpId="0"/>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D6C71A-D63C-4CE2-92B4-EA4B4CDD9534}"/>
              </a:ext>
            </a:extLst>
          </p:cNvPr>
          <p:cNvSpPr>
            <a:spLocks noGrp="1"/>
          </p:cNvSpPr>
          <p:nvPr>
            <p:ph type="title"/>
          </p:nvPr>
        </p:nvSpPr>
        <p:spPr>
          <a:xfrm>
            <a:off x="1403436" y="925316"/>
            <a:ext cx="10788564" cy="894000"/>
          </a:xfrm>
        </p:spPr>
        <p:txBody>
          <a:bodyPr/>
          <a:lstStyle/>
          <a:p>
            <a:r>
              <a:rPr lang="en-US" dirty="0"/>
              <a:t>Naming conventions for digital Materials</a:t>
            </a:r>
          </a:p>
        </p:txBody>
      </p:sp>
      <p:sp>
        <p:nvSpPr>
          <p:cNvPr id="17" name="TextBox 16">
            <a:extLst>
              <a:ext uri="{FF2B5EF4-FFF2-40B4-BE49-F238E27FC236}">
                <a16:creationId xmlns:a16="http://schemas.microsoft.com/office/drawing/2014/main" id="{1D51FEE2-FA24-420F-916C-105770782068}"/>
              </a:ext>
            </a:extLst>
          </p:cNvPr>
          <p:cNvSpPr txBox="1"/>
          <p:nvPr/>
        </p:nvSpPr>
        <p:spPr>
          <a:xfrm>
            <a:off x="990187" y="2363536"/>
            <a:ext cx="4744343" cy="116102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sz="1600" dirty="0"/>
              <a:t>An essential strategy to ensure future access to your digital materials is using consistent naming conventions.</a:t>
            </a:r>
          </a:p>
        </p:txBody>
      </p:sp>
      <p:sp>
        <p:nvSpPr>
          <p:cNvPr id="18" name="TextBox 17">
            <a:extLst>
              <a:ext uri="{FF2B5EF4-FFF2-40B4-BE49-F238E27FC236}">
                <a16:creationId xmlns:a16="http://schemas.microsoft.com/office/drawing/2014/main" id="{660C8BCF-E5C4-4652-ABC2-93EFDED6FE3F}"/>
              </a:ext>
            </a:extLst>
          </p:cNvPr>
          <p:cNvSpPr txBox="1"/>
          <p:nvPr/>
        </p:nvSpPr>
        <p:spPr>
          <a:xfrm>
            <a:off x="720236" y="4158550"/>
            <a:ext cx="1535998" cy="338554"/>
          </a:xfrm>
          <a:prstGeom prst="rect">
            <a:avLst/>
          </a:prstGeom>
          <a:noFill/>
        </p:spPr>
        <p:txBody>
          <a:bodyPr wrap="none" rtlCol="0" anchor="ctr">
            <a:spAutoFit/>
          </a:bodyPr>
          <a:lstStyle/>
          <a:p>
            <a:r>
              <a:rPr lang="en-US" sz="1600" dirty="0" err="1">
                <a:latin typeface="+mj-lt"/>
              </a:rPr>
              <a:t>iSO</a:t>
            </a:r>
            <a:r>
              <a:rPr lang="en-US" sz="1600" dirty="0">
                <a:latin typeface="+mj-lt"/>
              </a:rPr>
              <a:t> 8601 standard</a:t>
            </a:r>
          </a:p>
        </p:txBody>
      </p:sp>
      <p:sp>
        <p:nvSpPr>
          <p:cNvPr id="20" name="Parallelogram 19">
            <a:extLst>
              <a:ext uri="{FF2B5EF4-FFF2-40B4-BE49-F238E27FC236}">
                <a16:creationId xmlns:a16="http://schemas.microsoft.com/office/drawing/2014/main" id="{FD4B4A64-9843-4DE7-8397-CD7174428982}"/>
              </a:ext>
            </a:extLst>
          </p:cNvPr>
          <p:cNvSpPr/>
          <p:nvPr/>
        </p:nvSpPr>
        <p:spPr>
          <a:xfrm>
            <a:off x="720235" y="4481715"/>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a:extLst>
              <a:ext uri="{FF2B5EF4-FFF2-40B4-BE49-F238E27FC236}">
                <a16:creationId xmlns:a16="http://schemas.microsoft.com/office/drawing/2014/main" id="{5B710D6C-9659-4014-8387-5AF4E33054DA}"/>
              </a:ext>
            </a:extLst>
          </p:cNvPr>
          <p:cNvSpPr txBox="1"/>
          <p:nvPr/>
        </p:nvSpPr>
        <p:spPr>
          <a:xfrm>
            <a:off x="720236" y="4872106"/>
            <a:ext cx="2097049" cy="338554"/>
          </a:xfrm>
          <a:prstGeom prst="rect">
            <a:avLst/>
          </a:prstGeom>
          <a:noFill/>
        </p:spPr>
        <p:txBody>
          <a:bodyPr wrap="none" rtlCol="0" anchor="ctr">
            <a:spAutoFit/>
          </a:bodyPr>
          <a:lstStyle/>
          <a:p>
            <a:r>
              <a:rPr lang="en-US" sz="1600" dirty="0">
                <a:latin typeface="+mj-lt"/>
              </a:rPr>
              <a:t>Bulk Name Rename Utility</a:t>
            </a:r>
          </a:p>
        </p:txBody>
      </p:sp>
      <p:sp>
        <p:nvSpPr>
          <p:cNvPr id="13" name="Parallelogram 12">
            <a:extLst>
              <a:ext uri="{FF2B5EF4-FFF2-40B4-BE49-F238E27FC236}">
                <a16:creationId xmlns:a16="http://schemas.microsoft.com/office/drawing/2014/main" id="{4E0BE457-9CC7-4F9B-9746-32EE60F8CDA1}"/>
              </a:ext>
            </a:extLst>
          </p:cNvPr>
          <p:cNvSpPr/>
          <p:nvPr/>
        </p:nvSpPr>
        <p:spPr>
          <a:xfrm>
            <a:off x="1380766" y="4481715"/>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arallelogram 13">
            <a:extLst>
              <a:ext uri="{FF2B5EF4-FFF2-40B4-BE49-F238E27FC236}">
                <a16:creationId xmlns:a16="http://schemas.microsoft.com/office/drawing/2014/main" id="{9DDDDE86-5BFB-435E-8D06-E0010F4C0E13}"/>
              </a:ext>
            </a:extLst>
          </p:cNvPr>
          <p:cNvSpPr/>
          <p:nvPr/>
        </p:nvSpPr>
        <p:spPr>
          <a:xfrm>
            <a:off x="2041297" y="4481715"/>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arallelogram 14">
            <a:extLst>
              <a:ext uri="{FF2B5EF4-FFF2-40B4-BE49-F238E27FC236}">
                <a16:creationId xmlns:a16="http://schemas.microsoft.com/office/drawing/2014/main" id="{83CD35BE-177F-47A6-9A0D-4942428DC622}"/>
              </a:ext>
            </a:extLst>
          </p:cNvPr>
          <p:cNvSpPr/>
          <p:nvPr/>
        </p:nvSpPr>
        <p:spPr>
          <a:xfrm>
            <a:off x="2701828" y="4481715"/>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arallelogram 15">
            <a:extLst>
              <a:ext uri="{FF2B5EF4-FFF2-40B4-BE49-F238E27FC236}">
                <a16:creationId xmlns:a16="http://schemas.microsoft.com/office/drawing/2014/main" id="{B3410072-4D96-43B2-883F-DE3D6DEAD6AC}"/>
              </a:ext>
            </a:extLst>
          </p:cNvPr>
          <p:cNvSpPr/>
          <p:nvPr/>
        </p:nvSpPr>
        <p:spPr>
          <a:xfrm>
            <a:off x="3362359" y="4481715"/>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Parallelogram 23">
            <a:extLst>
              <a:ext uri="{FF2B5EF4-FFF2-40B4-BE49-F238E27FC236}">
                <a16:creationId xmlns:a16="http://schemas.microsoft.com/office/drawing/2014/main" id="{E9A7850F-2891-4B0B-8BEB-62608D711F20}"/>
              </a:ext>
            </a:extLst>
          </p:cNvPr>
          <p:cNvSpPr/>
          <p:nvPr/>
        </p:nvSpPr>
        <p:spPr>
          <a:xfrm>
            <a:off x="4022890" y="4481715"/>
            <a:ext cx="683201" cy="153463"/>
          </a:xfrm>
          <a:prstGeom prst="parallelogram">
            <a:avLst>
              <a:gd name="adj" fmla="val 4381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Parallelogram 24">
            <a:extLst>
              <a:ext uri="{FF2B5EF4-FFF2-40B4-BE49-F238E27FC236}">
                <a16:creationId xmlns:a16="http://schemas.microsoft.com/office/drawing/2014/main" id="{36BD807C-690B-464D-8F2C-7C55061B429A}"/>
              </a:ext>
            </a:extLst>
          </p:cNvPr>
          <p:cNvSpPr/>
          <p:nvPr/>
        </p:nvSpPr>
        <p:spPr>
          <a:xfrm>
            <a:off x="4683423" y="4481715"/>
            <a:ext cx="683201" cy="153463"/>
          </a:xfrm>
          <a:prstGeom prst="parallelogram">
            <a:avLst>
              <a:gd name="adj" fmla="val 4381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Parallelogram 25">
            <a:extLst>
              <a:ext uri="{FF2B5EF4-FFF2-40B4-BE49-F238E27FC236}">
                <a16:creationId xmlns:a16="http://schemas.microsoft.com/office/drawing/2014/main" id="{84F77D0E-015C-4A04-9458-E4B71F340A27}"/>
              </a:ext>
            </a:extLst>
          </p:cNvPr>
          <p:cNvSpPr/>
          <p:nvPr/>
        </p:nvSpPr>
        <p:spPr>
          <a:xfrm>
            <a:off x="720235" y="5195271"/>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Parallelogram 29">
            <a:extLst>
              <a:ext uri="{FF2B5EF4-FFF2-40B4-BE49-F238E27FC236}">
                <a16:creationId xmlns:a16="http://schemas.microsoft.com/office/drawing/2014/main" id="{FF384E81-47B7-47C4-B385-1663561CAB02}"/>
              </a:ext>
            </a:extLst>
          </p:cNvPr>
          <p:cNvSpPr/>
          <p:nvPr/>
        </p:nvSpPr>
        <p:spPr>
          <a:xfrm>
            <a:off x="1380766" y="5195271"/>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Parallelogram 30">
            <a:extLst>
              <a:ext uri="{FF2B5EF4-FFF2-40B4-BE49-F238E27FC236}">
                <a16:creationId xmlns:a16="http://schemas.microsoft.com/office/drawing/2014/main" id="{36B2389C-C908-4246-94F7-938328D1E147}"/>
              </a:ext>
            </a:extLst>
          </p:cNvPr>
          <p:cNvSpPr/>
          <p:nvPr/>
        </p:nvSpPr>
        <p:spPr>
          <a:xfrm>
            <a:off x="2041297" y="5195271"/>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Parallelogram 31">
            <a:extLst>
              <a:ext uri="{FF2B5EF4-FFF2-40B4-BE49-F238E27FC236}">
                <a16:creationId xmlns:a16="http://schemas.microsoft.com/office/drawing/2014/main" id="{8B0BA717-87F0-4B2F-A2DC-5D04C3F3FEDF}"/>
              </a:ext>
            </a:extLst>
          </p:cNvPr>
          <p:cNvSpPr/>
          <p:nvPr/>
        </p:nvSpPr>
        <p:spPr>
          <a:xfrm>
            <a:off x="2701828" y="5195271"/>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Parallelogram 32">
            <a:extLst>
              <a:ext uri="{FF2B5EF4-FFF2-40B4-BE49-F238E27FC236}">
                <a16:creationId xmlns:a16="http://schemas.microsoft.com/office/drawing/2014/main" id="{347385E0-59ED-4F55-9D4B-BA05FA07923C}"/>
              </a:ext>
            </a:extLst>
          </p:cNvPr>
          <p:cNvSpPr/>
          <p:nvPr/>
        </p:nvSpPr>
        <p:spPr>
          <a:xfrm>
            <a:off x="3362359" y="5195271"/>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Parallelogram 33">
            <a:extLst>
              <a:ext uri="{FF2B5EF4-FFF2-40B4-BE49-F238E27FC236}">
                <a16:creationId xmlns:a16="http://schemas.microsoft.com/office/drawing/2014/main" id="{890BF454-090C-4FB0-851E-77FF3FCBD9F6}"/>
              </a:ext>
            </a:extLst>
          </p:cNvPr>
          <p:cNvSpPr/>
          <p:nvPr/>
        </p:nvSpPr>
        <p:spPr>
          <a:xfrm>
            <a:off x="4022890" y="5195271"/>
            <a:ext cx="683201" cy="153463"/>
          </a:xfrm>
          <a:prstGeom prst="parallelogram">
            <a:avLst>
              <a:gd name="adj" fmla="val 4381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Parallelogram 34">
            <a:extLst>
              <a:ext uri="{FF2B5EF4-FFF2-40B4-BE49-F238E27FC236}">
                <a16:creationId xmlns:a16="http://schemas.microsoft.com/office/drawing/2014/main" id="{CE8BBA02-6F2F-4C98-8584-71CA89681EE1}"/>
              </a:ext>
            </a:extLst>
          </p:cNvPr>
          <p:cNvSpPr/>
          <p:nvPr/>
        </p:nvSpPr>
        <p:spPr>
          <a:xfrm>
            <a:off x="4683423" y="5195271"/>
            <a:ext cx="683201" cy="153463"/>
          </a:xfrm>
          <a:prstGeom prst="parallelogram">
            <a:avLst>
              <a:gd name="adj" fmla="val 4381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Online Media 3" descr="Bulk Rename Utility Windows">
            <a:hlinkClick r:id="" action="ppaction://media"/>
            <a:extLst>
              <a:ext uri="{FF2B5EF4-FFF2-40B4-BE49-F238E27FC236}">
                <a16:creationId xmlns:a16="http://schemas.microsoft.com/office/drawing/2014/main" id="{1307D7B6-78A4-EEF9-8043-F31BF0F407D5}"/>
              </a:ext>
            </a:extLst>
          </p:cNvPr>
          <p:cNvPicPr>
            <a:picLocks noRot="1" noChangeAspect="1"/>
          </p:cNvPicPr>
          <p:nvPr>
            <a:videoFile r:link="rId1"/>
          </p:nvPr>
        </p:nvPicPr>
        <p:blipFill>
          <a:blip r:embed="rId4"/>
          <a:stretch>
            <a:fillRect/>
          </a:stretch>
        </p:blipFill>
        <p:spPr>
          <a:xfrm>
            <a:off x="6727424" y="2277873"/>
            <a:ext cx="4439591" cy="2483463"/>
          </a:xfrm>
          <a:prstGeom prst="rect">
            <a:avLst/>
          </a:prstGeom>
        </p:spPr>
      </p:pic>
    </p:spTree>
    <p:extLst>
      <p:ext uri="{BB962C8B-B14F-4D97-AF65-F5344CB8AC3E}">
        <p14:creationId xmlns:p14="http://schemas.microsoft.com/office/powerpoint/2010/main" val="14096001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50"/>
                                        <p:tgtEl>
                                          <p:spTgt spid="13"/>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225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50"/>
                                        <p:tgtEl>
                                          <p:spTgt spid="24"/>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325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3750"/>
                            </p:stCondLst>
                            <p:childTnLst>
                              <p:par>
                                <p:cTn id="49" presetID="10"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250"/>
                                        <p:tgtEl>
                                          <p:spTgt spid="26"/>
                                        </p:tgtEl>
                                      </p:cBhvr>
                                    </p:animEffect>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250"/>
                                        <p:tgtEl>
                                          <p:spTgt spid="30"/>
                                        </p:tgtEl>
                                      </p:cBhvr>
                                    </p:animEffect>
                                  </p:childTnLst>
                                </p:cTn>
                              </p:par>
                            </p:childTnLst>
                          </p:cTn>
                        </p:par>
                        <p:par>
                          <p:cTn id="56" fill="hold">
                            <p:stCondLst>
                              <p:cond delay="4250"/>
                            </p:stCondLst>
                            <p:childTnLst>
                              <p:par>
                                <p:cTn id="57" presetID="10"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250"/>
                                        <p:tgtEl>
                                          <p:spTgt spid="31"/>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250"/>
                                        <p:tgtEl>
                                          <p:spTgt spid="32"/>
                                        </p:tgtEl>
                                      </p:cBhvr>
                                    </p:animEffect>
                                  </p:childTnLst>
                                </p:cTn>
                              </p:par>
                            </p:childTnLst>
                          </p:cTn>
                        </p:par>
                        <p:par>
                          <p:cTn id="64" fill="hold">
                            <p:stCondLst>
                              <p:cond delay="4750"/>
                            </p:stCondLst>
                            <p:childTnLst>
                              <p:par>
                                <p:cTn id="65" presetID="10"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250"/>
                                        <p:tgtEl>
                                          <p:spTgt spid="33"/>
                                        </p:tgtEl>
                                      </p:cBhvr>
                                    </p:animEffect>
                                  </p:childTnLst>
                                </p:cTn>
                              </p:par>
                            </p:childTnLst>
                          </p:cTn>
                        </p:par>
                        <p:par>
                          <p:cTn id="68" fill="hold">
                            <p:stCondLst>
                              <p:cond delay="5000"/>
                            </p:stCondLst>
                            <p:childTnLst>
                              <p:par>
                                <p:cTn id="69" presetID="10" presetClass="entr" presetSubtype="0"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250"/>
                                        <p:tgtEl>
                                          <p:spTgt spid="34"/>
                                        </p:tgtEl>
                                      </p:cBhvr>
                                    </p:animEffect>
                                  </p:childTnLst>
                                </p:cTn>
                              </p:par>
                            </p:childTnLst>
                          </p:cTn>
                        </p:par>
                        <p:par>
                          <p:cTn id="72" fill="hold">
                            <p:stCondLst>
                              <p:cond delay="5250"/>
                            </p:stCondLst>
                            <p:childTnLst>
                              <p:par>
                                <p:cTn id="73" presetID="10" presetClass="entr" presetSubtype="0"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25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0" fill="hold" display="0">
                  <p:stCondLst>
                    <p:cond delay="indefinite"/>
                  </p:stCondLst>
                </p:cTn>
                <p:tgtEl>
                  <p:spTgt spid="4"/>
                </p:tgtEl>
              </p:cMediaNode>
            </p:video>
            <p:seq concurrent="1" nextAc="seek">
              <p:cTn id="81" restart="whenNotActive" fill="hold" evtFilter="cancelBubble" nodeType="interactiveSeq">
                <p:stCondLst>
                  <p:cond evt="onClick" delay="0">
                    <p:tgtEl>
                      <p:spTgt spid="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17" grpId="0"/>
      <p:bldP spid="18" grpId="0"/>
      <p:bldP spid="20" grpId="0" animBg="1"/>
      <p:bldP spid="21" grpId="0"/>
      <p:bldP spid="13" grpId="0" animBg="1"/>
      <p:bldP spid="14" grpId="0" animBg="1"/>
      <p:bldP spid="15" grpId="0" animBg="1"/>
      <p:bldP spid="16" grpId="0" animBg="1"/>
      <p:bldP spid="24" grpId="0" animBg="1"/>
      <p:bldP spid="25" grpId="0" animBg="1"/>
      <p:bldP spid="26" grpId="0" animBg="1"/>
      <p:bldP spid="30" grpId="0" animBg="1"/>
      <p:bldP spid="31" grpId="0" animBg="1"/>
      <p:bldP spid="32" grpId="0" animBg="1"/>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3B67DB8-D157-8A09-028F-C6C70EFFD6C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File Naming Exercise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3BF9D1-F97A-0FB7-9E44-8A2AE8A1EB17}"/>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t>Look at sample record #1 in your handouts</a:t>
            </a:r>
          </a:p>
          <a:p>
            <a:pPr marL="742950" lvl="1" indent="-228600">
              <a:lnSpc>
                <a:spcPct val="90000"/>
              </a:lnSpc>
              <a:spcAft>
                <a:spcPts val="600"/>
              </a:spcAft>
              <a:buFont typeface="Arial" panose="020B0604020202020204" pitchFamily="34" charset="0"/>
              <a:buChar char="•"/>
            </a:pPr>
            <a:r>
              <a:rPr lang="en-US" sz="2000"/>
              <a:t>How might we name this file?</a:t>
            </a:r>
          </a:p>
          <a:p>
            <a:pPr marL="742950" lvl="1" indent="-228600">
              <a:lnSpc>
                <a:spcPct val="90000"/>
              </a:lnSpc>
              <a:spcAft>
                <a:spcPts val="600"/>
              </a:spcAft>
              <a:buFont typeface="Arial" panose="020B0604020202020204" pitchFamily="34" charset="0"/>
              <a:buChar char="•"/>
            </a:pPr>
            <a:r>
              <a:rPr lang="en-US" sz="2000"/>
              <a:t>What information should we include from the file in the name?</a:t>
            </a:r>
          </a:p>
          <a:p>
            <a:pPr marL="742950" lvl="1" indent="-228600">
              <a:lnSpc>
                <a:spcPct val="90000"/>
              </a:lnSpc>
              <a:spcAft>
                <a:spcPts val="600"/>
              </a:spcAft>
              <a:buFont typeface="Arial" panose="020B0604020202020204" pitchFamily="34" charset="0"/>
              <a:buChar char="•"/>
            </a:pPr>
            <a:r>
              <a:rPr lang="en-US" sz="2000"/>
              <a:t>What about a date?</a:t>
            </a:r>
          </a:p>
          <a:p>
            <a:pPr marL="285750" indent="-228600">
              <a:lnSpc>
                <a:spcPct val="90000"/>
              </a:lnSpc>
              <a:spcAft>
                <a:spcPts val="600"/>
              </a:spcAft>
              <a:buFont typeface="Arial" panose="020B0604020202020204" pitchFamily="34" charset="0"/>
              <a:buChar char="•"/>
            </a:pPr>
            <a:r>
              <a:rPr lang="en-US" sz="2000"/>
              <a:t>Let’s take a look at sample record #2 in our small groups</a:t>
            </a:r>
          </a:p>
        </p:txBody>
      </p:sp>
      <p:pic>
        <p:nvPicPr>
          <p:cNvPr id="3" name="Picture Placeholder 2" descr="A picture containing text, electronics&#10;&#10;Description automatically generated">
            <a:extLst>
              <a:ext uri="{FF2B5EF4-FFF2-40B4-BE49-F238E27FC236}">
                <a16:creationId xmlns:a16="http://schemas.microsoft.com/office/drawing/2014/main" id="{850BF03E-31ED-313B-CBC4-86E109B6635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8884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arallelogram 53">
            <a:extLst>
              <a:ext uri="{FF2B5EF4-FFF2-40B4-BE49-F238E27FC236}">
                <a16:creationId xmlns:a16="http://schemas.microsoft.com/office/drawing/2014/main" id="{5E96FC45-1952-4B57-9CD4-E5CD12B9AF4F}"/>
              </a:ext>
            </a:extLst>
          </p:cNvPr>
          <p:cNvSpPr/>
          <p:nvPr/>
        </p:nvSpPr>
        <p:spPr>
          <a:xfrm>
            <a:off x="399862" y="3998367"/>
            <a:ext cx="1490400" cy="73847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6">
            <a:extLst>
              <a:ext uri="{FF2B5EF4-FFF2-40B4-BE49-F238E27FC236}">
                <a16:creationId xmlns:a16="http://schemas.microsoft.com/office/drawing/2014/main" id="{6CBCDF86-BA10-430D-BFB9-60D1E26C1D59}"/>
              </a:ext>
            </a:extLst>
          </p:cNvPr>
          <p:cNvSpPr>
            <a:spLocks noGrp="1"/>
          </p:cNvSpPr>
          <p:nvPr>
            <p:ph type="title"/>
          </p:nvPr>
        </p:nvSpPr>
        <p:spPr>
          <a:xfrm>
            <a:off x="1355586" y="291511"/>
            <a:ext cx="6775428" cy="1867940"/>
          </a:xfrm>
        </p:spPr>
        <p:txBody>
          <a:bodyPr/>
          <a:lstStyle/>
          <a:p>
            <a:r>
              <a:rPr lang="en-US" dirty="0"/>
              <a:t>Storing Analog Materials</a:t>
            </a:r>
          </a:p>
        </p:txBody>
      </p:sp>
      <p:pic>
        <p:nvPicPr>
          <p:cNvPr id="2" name="Online Media 1" title="Best Approaches for Storing Personal Military Records">
            <a:hlinkClick r:id="" action="ppaction://media"/>
            <a:extLst>
              <a:ext uri="{FF2B5EF4-FFF2-40B4-BE49-F238E27FC236}">
                <a16:creationId xmlns:a16="http://schemas.microsoft.com/office/drawing/2014/main" id="{59699EAA-142A-A3DA-4125-2AF21C35D469}"/>
              </a:ext>
            </a:extLst>
          </p:cNvPr>
          <p:cNvPicPr>
            <a:picLocks noRot="1" noChangeAspect="1"/>
          </p:cNvPicPr>
          <p:nvPr>
            <a:videoFile r:link="rId1"/>
          </p:nvPr>
        </p:nvPicPr>
        <p:blipFill>
          <a:blip r:embed="rId4"/>
          <a:stretch>
            <a:fillRect/>
          </a:stretch>
        </p:blipFill>
        <p:spPr>
          <a:xfrm>
            <a:off x="2188724" y="1668715"/>
            <a:ext cx="8668626" cy="4897774"/>
          </a:xfrm>
          <a:prstGeom prst="rect">
            <a:avLst/>
          </a:prstGeom>
        </p:spPr>
      </p:pic>
    </p:spTree>
    <p:extLst>
      <p:ext uri="{BB962C8B-B14F-4D97-AF65-F5344CB8AC3E}">
        <p14:creationId xmlns:p14="http://schemas.microsoft.com/office/powerpoint/2010/main" val="1335838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4" grpId="0" animBg="1"/>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a:extLst>
              <a:ext uri="{FF2B5EF4-FFF2-40B4-BE49-F238E27FC236}">
                <a16:creationId xmlns:a16="http://schemas.microsoft.com/office/drawing/2014/main" id="{8C325011-CA6D-40B5-EE3E-43E8B9756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8875059" cy="6858000"/>
          </a:xfrm>
          <a:prstGeom prst="rect">
            <a:avLst/>
          </a:prstGeom>
        </p:spPr>
      </p:pic>
    </p:spTree>
    <p:extLst>
      <p:ext uri="{BB962C8B-B14F-4D97-AF65-F5344CB8AC3E}">
        <p14:creationId xmlns:p14="http://schemas.microsoft.com/office/powerpoint/2010/main" val="2893756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chart&#10;&#10;Description automatically generated">
            <a:extLst>
              <a:ext uri="{FF2B5EF4-FFF2-40B4-BE49-F238E27FC236}">
                <a16:creationId xmlns:a16="http://schemas.microsoft.com/office/drawing/2014/main" id="{8632406A-A4C6-AA0A-DDB5-306AA5904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826119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E97997C0-AD0B-B92D-4C4F-312E3DEC7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44198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with medium confidence">
            <a:extLst>
              <a:ext uri="{FF2B5EF4-FFF2-40B4-BE49-F238E27FC236}">
                <a16:creationId xmlns:a16="http://schemas.microsoft.com/office/drawing/2014/main" id="{AFF963A7-DAE0-6D74-1CFF-50CBD53D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459453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5D4AF-22C9-D395-7671-6A5633AA1F5F}"/>
              </a:ext>
            </a:extLst>
          </p:cNvPr>
          <p:cNvSpPr>
            <a:spLocks noGrp="1"/>
          </p:cNvSpPr>
          <p:nvPr>
            <p:ph type="title"/>
          </p:nvPr>
        </p:nvSpPr>
        <p:spPr/>
        <p:txBody>
          <a:bodyPr/>
          <a:lstStyle/>
          <a:p>
            <a:r>
              <a:rPr lang="en-US" dirty="0"/>
              <a:t>Storage &amp; Housings</a:t>
            </a:r>
          </a:p>
        </p:txBody>
      </p:sp>
      <p:sp>
        <p:nvSpPr>
          <p:cNvPr id="8" name="TextBox 7">
            <a:extLst>
              <a:ext uri="{FF2B5EF4-FFF2-40B4-BE49-F238E27FC236}">
                <a16:creationId xmlns:a16="http://schemas.microsoft.com/office/drawing/2014/main" id="{F68A89BA-0A97-4FED-63B9-7D845302CBAE}"/>
              </a:ext>
            </a:extLst>
          </p:cNvPr>
          <p:cNvSpPr txBox="1"/>
          <p:nvPr/>
        </p:nvSpPr>
        <p:spPr>
          <a:xfrm>
            <a:off x="445041" y="3197021"/>
            <a:ext cx="4768985" cy="21255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l">
              <a:lnSpc>
                <a:spcPct val="150000"/>
              </a:lnSpc>
              <a:buFont typeface="Wingdings" panose="05000000000000000000" pitchFamily="2" charset="2"/>
              <a:buChar char="Ø"/>
            </a:pPr>
            <a:r>
              <a:rPr lang="en-US" b="0" i="0" dirty="0">
                <a:solidFill>
                  <a:schemeClr val="tx1"/>
                </a:solidFill>
                <a:effectLst/>
                <a:hlinkClick r:id="rId3">
                  <a:extLst>
                    <a:ext uri="{A12FA001-AC4F-418D-AE19-62706E023703}">
                      <ahyp:hlinkClr xmlns:ahyp="http://schemas.microsoft.com/office/drawing/2018/hyperlinkcolor" val="tx"/>
                    </a:ext>
                  </a:extLst>
                </a:hlinkClick>
              </a:rPr>
              <a:t>Gaylord Archival</a:t>
            </a:r>
            <a:endParaRPr lang="en-US" b="0" i="0" dirty="0">
              <a:solidFill>
                <a:schemeClr val="tx1"/>
              </a:solidFill>
              <a:effectLst/>
            </a:endParaRPr>
          </a:p>
          <a:p>
            <a:pPr marL="285750" indent="-285750" algn="l">
              <a:lnSpc>
                <a:spcPct val="150000"/>
              </a:lnSpc>
              <a:buFont typeface="Wingdings" panose="05000000000000000000" pitchFamily="2" charset="2"/>
              <a:buChar char="Ø"/>
            </a:pPr>
            <a:r>
              <a:rPr lang="en-US" b="0" i="0" dirty="0">
                <a:solidFill>
                  <a:schemeClr val="tx1"/>
                </a:solidFill>
                <a:effectLst/>
                <a:hlinkClick r:id="rId4">
                  <a:extLst>
                    <a:ext uri="{A12FA001-AC4F-418D-AE19-62706E023703}">
                      <ahyp:hlinkClr xmlns:ahyp="http://schemas.microsoft.com/office/drawing/2018/hyperlinkcolor" val="tx"/>
                    </a:ext>
                  </a:extLst>
                </a:hlinkClick>
              </a:rPr>
              <a:t>Hollinger Metal Edge</a:t>
            </a:r>
            <a:endParaRPr lang="en-US" b="0" i="0" dirty="0">
              <a:solidFill>
                <a:schemeClr val="tx1"/>
              </a:solidFill>
              <a:effectLst/>
            </a:endParaRPr>
          </a:p>
          <a:p>
            <a:pPr marL="285750" indent="-285750" algn="l">
              <a:lnSpc>
                <a:spcPct val="150000"/>
              </a:lnSpc>
              <a:buFont typeface="Wingdings" panose="05000000000000000000" pitchFamily="2" charset="2"/>
              <a:buChar char="Ø"/>
            </a:pPr>
            <a:r>
              <a:rPr lang="en-US" b="0" i="0" dirty="0">
                <a:solidFill>
                  <a:schemeClr val="tx1"/>
                </a:solidFill>
                <a:effectLst/>
                <a:hlinkClick r:id="rId5">
                  <a:extLst>
                    <a:ext uri="{A12FA001-AC4F-418D-AE19-62706E023703}">
                      <ahyp:hlinkClr xmlns:ahyp="http://schemas.microsoft.com/office/drawing/2018/hyperlinkcolor" val="tx"/>
                    </a:ext>
                  </a:extLst>
                </a:hlinkClick>
              </a:rPr>
              <a:t>Archival Methods</a:t>
            </a:r>
            <a:endParaRPr lang="en-US" b="0" i="0" dirty="0">
              <a:solidFill>
                <a:schemeClr val="tx1"/>
              </a:solidFill>
              <a:effectLst/>
            </a:endParaRPr>
          </a:p>
          <a:p>
            <a:pPr marL="285750" indent="-285750" algn="l">
              <a:lnSpc>
                <a:spcPct val="150000"/>
              </a:lnSpc>
              <a:buFont typeface="Wingdings" panose="05000000000000000000" pitchFamily="2" charset="2"/>
              <a:buChar char="Ø"/>
            </a:pPr>
            <a:r>
              <a:rPr lang="en-US" b="0" i="0" dirty="0">
                <a:solidFill>
                  <a:schemeClr val="tx1"/>
                </a:solidFill>
                <a:effectLst/>
                <a:hlinkClick r:id="rId6">
                  <a:extLst>
                    <a:ext uri="{A12FA001-AC4F-418D-AE19-62706E023703}">
                      <ahyp:hlinkClr xmlns:ahyp="http://schemas.microsoft.com/office/drawing/2018/hyperlinkcolor" val="tx"/>
                    </a:ext>
                  </a:extLst>
                </a:hlinkClick>
              </a:rPr>
              <a:t>University Products</a:t>
            </a:r>
            <a:endParaRPr lang="en-US" b="0" i="0" dirty="0">
              <a:solidFill>
                <a:schemeClr val="tx1"/>
              </a:solidFill>
              <a:effectLst/>
            </a:endParaRPr>
          </a:p>
          <a:p>
            <a:pPr marL="285750" indent="-285750" algn="l">
              <a:lnSpc>
                <a:spcPct val="150000"/>
              </a:lnSpc>
              <a:buFont typeface="Wingdings" panose="05000000000000000000" pitchFamily="2" charset="2"/>
              <a:buChar char="Ø"/>
            </a:pPr>
            <a:r>
              <a:rPr lang="en-US" b="0" i="0" dirty="0">
                <a:solidFill>
                  <a:schemeClr val="tx1"/>
                </a:solidFill>
                <a:effectLst/>
                <a:hlinkClick r:id="rId7">
                  <a:extLst>
                    <a:ext uri="{A12FA001-AC4F-418D-AE19-62706E023703}">
                      <ahyp:hlinkClr xmlns:ahyp="http://schemas.microsoft.com/office/drawing/2018/hyperlinkcolor" val="tx"/>
                    </a:ext>
                  </a:extLst>
                </a:hlinkClick>
              </a:rPr>
              <a:t>Archival Products</a:t>
            </a:r>
            <a:endParaRPr lang="en-US" b="0" i="0" dirty="0">
              <a:solidFill>
                <a:schemeClr val="tx1"/>
              </a:solidFill>
              <a:effectLst/>
            </a:endParaRPr>
          </a:p>
        </p:txBody>
      </p:sp>
      <p:sp>
        <p:nvSpPr>
          <p:cNvPr id="9" name="TextBox 8">
            <a:extLst>
              <a:ext uri="{FF2B5EF4-FFF2-40B4-BE49-F238E27FC236}">
                <a16:creationId xmlns:a16="http://schemas.microsoft.com/office/drawing/2014/main" id="{30BB088F-577B-A4BE-8EC1-81556F83F64B}"/>
              </a:ext>
            </a:extLst>
          </p:cNvPr>
          <p:cNvSpPr txBox="1"/>
          <p:nvPr/>
        </p:nvSpPr>
        <p:spPr>
          <a:xfrm>
            <a:off x="445041" y="2493351"/>
            <a:ext cx="3100529" cy="584775"/>
          </a:xfrm>
          <a:prstGeom prst="rect">
            <a:avLst/>
          </a:prstGeom>
          <a:noFill/>
        </p:spPr>
        <p:txBody>
          <a:bodyPr wrap="none" rtlCol="0">
            <a:spAutoFit/>
          </a:bodyPr>
          <a:lstStyle/>
          <a:p>
            <a:r>
              <a:rPr lang="en-US" sz="3200" dirty="0">
                <a:latin typeface="+mj-lt"/>
              </a:rPr>
              <a:t>Product Suppliers</a:t>
            </a:r>
          </a:p>
        </p:txBody>
      </p:sp>
    </p:spTree>
    <p:extLst>
      <p:ext uri="{BB962C8B-B14F-4D97-AF65-F5344CB8AC3E}">
        <p14:creationId xmlns:p14="http://schemas.microsoft.com/office/powerpoint/2010/main" val="592145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AADC32-225E-48C3-A75A-2641BC6C3297}"/>
              </a:ext>
            </a:extLst>
          </p:cNvPr>
          <p:cNvSpPr>
            <a:spLocks noGrp="1"/>
          </p:cNvSpPr>
          <p:nvPr>
            <p:ph type="title"/>
          </p:nvPr>
        </p:nvSpPr>
        <p:spPr>
          <a:xfrm>
            <a:off x="1653703" y="592132"/>
            <a:ext cx="9970850" cy="894000"/>
          </a:xfrm>
        </p:spPr>
        <p:txBody>
          <a:bodyPr/>
          <a:lstStyle/>
          <a:p>
            <a:r>
              <a:rPr lang="en-US" dirty="0"/>
              <a:t>Paper-based Objects</a:t>
            </a:r>
          </a:p>
        </p:txBody>
      </p:sp>
      <p:sp>
        <p:nvSpPr>
          <p:cNvPr id="32" name="TextBox 31">
            <a:extLst>
              <a:ext uri="{FF2B5EF4-FFF2-40B4-BE49-F238E27FC236}">
                <a16:creationId xmlns:a16="http://schemas.microsoft.com/office/drawing/2014/main" id="{4E68C15E-4E2A-46B1-A3AE-DACC0E0543CE}"/>
              </a:ext>
            </a:extLst>
          </p:cNvPr>
          <p:cNvSpPr txBox="1"/>
          <p:nvPr/>
        </p:nvSpPr>
        <p:spPr>
          <a:xfrm>
            <a:off x="6096000" y="1897976"/>
            <a:ext cx="1636987" cy="523220"/>
          </a:xfrm>
          <a:prstGeom prst="rect">
            <a:avLst/>
          </a:prstGeom>
          <a:noFill/>
        </p:spPr>
        <p:txBody>
          <a:bodyPr wrap="none" rtlCol="0">
            <a:spAutoFit/>
          </a:bodyPr>
          <a:lstStyle/>
          <a:p>
            <a:r>
              <a:rPr lang="en-US" sz="2800" dirty="0">
                <a:solidFill>
                  <a:schemeClr val="accent1"/>
                </a:solidFill>
                <a:latin typeface="+mj-lt"/>
              </a:rPr>
              <a:t>Resources</a:t>
            </a:r>
          </a:p>
        </p:txBody>
      </p:sp>
      <p:sp>
        <p:nvSpPr>
          <p:cNvPr id="8" name="TextBox 7">
            <a:extLst>
              <a:ext uri="{FF2B5EF4-FFF2-40B4-BE49-F238E27FC236}">
                <a16:creationId xmlns:a16="http://schemas.microsoft.com/office/drawing/2014/main" id="{9570A7DA-DCF7-0AB4-DB6F-2F0FFBE4AEA8}"/>
              </a:ext>
            </a:extLst>
          </p:cNvPr>
          <p:cNvSpPr txBox="1"/>
          <p:nvPr/>
        </p:nvSpPr>
        <p:spPr>
          <a:xfrm>
            <a:off x="693457" y="1897976"/>
            <a:ext cx="5448813" cy="830997"/>
          </a:xfrm>
          <a:prstGeom prst="rect">
            <a:avLst/>
          </a:prstGeom>
          <a:noFill/>
        </p:spPr>
        <p:txBody>
          <a:bodyPr wrap="square">
            <a:spAutoFit/>
          </a:bodyPr>
          <a:lstStyle/>
          <a:p>
            <a:r>
              <a:rPr lang="en-US" sz="2800" dirty="0">
                <a:solidFill>
                  <a:schemeClr val="accent1"/>
                </a:solidFill>
                <a:latin typeface="+mj-lt"/>
              </a:rPr>
              <a:t>Tips</a:t>
            </a:r>
            <a:endParaRPr lang="en-US" sz="2000" dirty="0">
              <a:solidFill>
                <a:schemeClr val="accent1"/>
              </a:solidFill>
              <a:latin typeface="+mj-lt"/>
            </a:endParaRPr>
          </a:p>
          <a:p>
            <a:endParaRPr lang="en-US" sz="2000" dirty="0">
              <a:solidFill>
                <a:schemeClr val="accent1"/>
              </a:solidFill>
              <a:latin typeface="+mj-lt"/>
            </a:endParaRPr>
          </a:p>
        </p:txBody>
      </p:sp>
      <p:sp>
        <p:nvSpPr>
          <p:cNvPr id="9" name="TextBox 8">
            <a:extLst>
              <a:ext uri="{FF2B5EF4-FFF2-40B4-BE49-F238E27FC236}">
                <a16:creationId xmlns:a16="http://schemas.microsoft.com/office/drawing/2014/main" id="{BB44C0CA-8FB5-FF52-E021-AE74F8AE015F}"/>
              </a:ext>
            </a:extLst>
          </p:cNvPr>
          <p:cNvSpPr txBox="1"/>
          <p:nvPr/>
        </p:nvSpPr>
        <p:spPr>
          <a:xfrm>
            <a:off x="6142270" y="2566584"/>
            <a:ext cx="4865691" cy="87908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hlinkClick r:id="rId3"/>
              </a:rPr>
              <a:t>Library of Congress Building a Custom Storage Box Video</a:t>
            </a:r>
            <a:endParaRPr lang="en-US" dirty="0">
              <a:hlinkClick r:id="rId4"/>
            </a:endParaRPr>
          </a:p>
        </p:txBody>
      </p:sp>
      <p:sp>
        <p:nvSpPr>
          <p:cNvPr id="13" name="TextBox 12">
            <a:extLst>
              <a:ext uri="{FF2B5EF4-FFF2-40B4-BE49-F238E27FC236}">
                <a16:creationId xmlns:a16="http://schemas.microsoft.com/office/drawing/2014/main" id="{7E1D061D-B64D-79F4-48B5-0F6D71C3C85B}"/>
              </a:ext>
            </a:extLst>
          </p:cNvPr>
          <p:cNvSpPr txBox="1"/>
          <p:nvPr/>
        </p:nvSpPr>
        <p:spPr>
          <a:xfrm>
            <a:off x="693457" y="2523185"/>
            <a:ext cx="4695666" cy="337207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Folder &amp; box unbound documents in lignin-free, alkaline-buffered file folders and boxes</a:t>
            </a:r>
          </a:p>
          <a:p>
            <a:pPr marL="285750" indent="-285750">
              <a:lnSpc>
                <a:spcPct val="150000"/>
              </a:lnSpc>
              <a:buFont typeface="Wingdings" panose="05000000000000000000" pitchFamily="2" charset="2"/>
              <a:buChar char="Ø"/>
            </a:pPr>
            <a:r>
              <a:rPr lang="en-US" dirty="0"/>
              <a:t>Store material in similar sizes together</a:t>
            </a:r>
          </a:p>
          <a:p>
            <a:pPr marL="285750" indent="-285750">
              <a:lnSpc>
                <a:spcPct val="150000"/>
              </a:lnSpc>
              <a:buFont typeface="Wingdings" panose="05000000000000000000" pitchFamily="2" charset="2"/>
              <a:buChar char="Ø"/>
            </a:pPr>
            <a:r>
              <a:rPr lang="en-US" dirty="0"/>
              <a:t>Use flat storage for oversized items</a:t>
            </a:r>
          </a:p>
          <a:p>
            <a:pPr marL="285750" indent="-285750">
              <a:lnSpc>
                <a:spcPct val="150000"/>
              </a:lnSpc>
              <a:buFont typeface="Wingdings" panose="05000000000000000000" pitchFamily="2" charset="2"/>
              <a:buChar char="Ø"/>
            </a:pPr>
            <a:r>
              <a:rPr lang="en-US" dirty="0"/>
              <a:t>Avoid</a:t>
            </a:r>
          </a:p>
          <a:p>
            <a:pPr marL="742950" lvl="1" indent="-285750">
              <a:lnSpc>
                <a:spcPct val="150000"/>
              </a:lnSpc>
              <a:buFont typeface="Wingdings" panose="05000000000000000000" pitchFamily="2" charset="2"/>
              <a:buChar char="Ø"/>
            </a:pPr>
            <a:r>
              <a:rPr lang="en-US" dirty="0"/>
              <a:t>Stacking more than 3 boxes on top of each other</a:t>
            </a:r>
          </a:p>
        </p:txBody>
      </p:sp>
    </p:spTree>
    <p:extLst>
      <p:ext uri="{BB962C8B-B14F-4D97-AF65-F5344CB8AC3E}">
        <p14:creationId xmlns:p14="http://schemas.microsoft.com/office/powerpoint/2010/main" val="27757379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 20">
            <a:extLst>
              <a:ext uri="{FF2B5EF4-FFF2-40B4-BE49-F238E27FC236}">
                <a16:creationId xmlns:a16="http://schemas.microsoft.com/office/drawing/2014/main" id="{F3F957A7-9868-4B68-B00D-DCE0E1075978}"/>
              </a:ext>
            </a:extLst>
          </p:cNvPr>
          <p:cNvSpPr/>
          <p:nvPr/>
        </p:nvSpPr>
        <p:spPr>
          <a:xfrm>
            <a:off x="10124681" y="4639568"/>
            <a:ext cx="1330802" cy="1753347"/>
          </a:xfrm>
          <a:prstGeom prst="parallelogram">
            <a:avLst>
              <a:gd name="adj" fmla="val 263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85E80FB2-22BE-4B5D-AA5B-623869FBD18C}"/>
              </a:ext>
            </a:extLst>
          </p:cNvPr>
          <p:cNvSpPr/>
          <p:nvPr/>
        </p:nvSpPr>
        <p:spPr>
          <a:xfrm>
            <a:off x="8411772" y="465085"/>
            <a:ext cx="1330802" cy="1753347"/>
          </a:xfrm>
          <a:prstGeom prst="parallelogram">
            <a:avLst>
              <a:gd name="adj" fmla="val 263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a:extLst>
              <a:ext uri="{FF2B5EF4-FFF2-40B4-BE49-F238E27FC236}">
                <a16:creationId xmlns:a16="http://schemas.microsoft.com/office/drawing/2014/main" id="{67107661-A3C8-4348-914C-A46BD65B00EF}"/>
              </a:ext>
            </a:extLst>
          </p:cNvPr>
          <p:cNvSpPr>
            <a:spLocks noGrp="1"/>
          </p:cNvSpPr>
          <p:nvPr>
            <p:ph type="title"/>
          </p:nvPr>
        </p:nvSpPr>
        <p:spPr>
          <a:xfrm>
            <a:off x="1397638" y="0"/>
            <a:ext cx="5725040" cy="1889336"/>
          </a:xfrm>
        </p:spPr>
        <p:txBody>
          <a:bodyPr/>
          <a:lstStyle/>
          <a:p>
            <a:br>
              <a:rPr lang="en-US" sz="4000" dirty="0"/>
            </a:br>
            <a:r>
              <a:rPr lang="en-US" sz="4000" dirty="0"/>
              <a:t>Introduction to the VFP Curriculum</a:t>
            </a:r>
          </a:p>
        </p:txBody>
      </p:sp>
      <p:sp>
        <p:nvSpPr>
          <p:cNvPr id="15" name="TextBox 14">
            <a:extLst>
              <a:ext uri="{FF2B5EF4-FFF2-40B4-BE49-F238E27FC236}">
                <a16:creationId xmlns:a16="http://schemas.microsoft.com/office/drawing/2014/main" id="{7CC65484-6617-453F-ACCE-48346BCC9890}"/>
              </a:ext>
            </a:extLst>
          </p:cNvPr>
          <p:cNvSpPr txBox="1"/>
          <p:nvPr/>
        </p:nvSpPr>
        <p:spPr>
          <a:xfrm>
            <a:off x="351121" y="3289449"/>
            <a:ext cx="7147110" cy="3007683"/>
          </a:xfrm>
          <a:prstGeom prst="rect">
            <a:avLst/>
          </a:prstGeom>
          <a:noFill/>
        </p:spPr>
        <p:txBody>
          <a:bodyPr wrap="square" rtlCol="0">
            <a:spAutoFit/>
          </a:bodyPr>
          <a:lstStyle/>
          <a:p>
            <a:pPr algn="just">
              <a:lnSpc>
                <a:spcPct val="150000"/>
              </a:lnSpc>
            </a:pPr>
            <a:r>
              <a:rPr lang="en-US" sz="1600" dirty="0"/>
              <a:t>Upon Completion of this training, you will be able to:</a:t>
            </a:r>
          </a:p>
          <a:p>
            <a:pPr marL="228600" indent="-228600" algn="just">
              <a:lnSpc>
                <a:spcPct val="150000"/>
              </a:lnSpc>
              <a:buFont typeface="+mj-lt"/>
              <a:buAutoNum type="arabicPeriod"/>
            </a:pPr>
            <a:r>
              <a:rPr lang="en-US" sz="1600" dirty="0"/>
              <a:t>Plan for the storage &amp; preservation needs of your personal military records.</a:t>
            </a:r>
          </a:p>
          <a:p>
            <a:pPr marL="228600" indent="-228600" algn="just">
              <a:lnSpc>
                <a:spcPct val="150000"/>
              </a:lnSpc>
              <a:buFont typeface="+mj-lt"/>
              <a:buAutoNum type="arabicPeriod"/>
            </a:pPr>
            <a:r>
              <a:rPr lang="en-US" sz="1600" dirty="0"/>
              <a:t>Prioritize &amp; select items for long-term preservation.</a:t>
            </a:r>
          </a:p>
          <a:p>
            <a:pPr marL="228600" indent="-228600" algn="just">
              <a:lnSpc>
                <a:spcPct val="150000"/>
              </a:lnSpc>
              <a:buFont typeface="+mj-lt"/>
              <a:buAutoNum type="arabicPeriod"/>
            </a:pPr>
            <a:r>
              <a:rPr lang="en-US" sz="1600" dirty="0"/>
              <a:t>Apply basic strategies &amp; practices for the organization, storage &amp; preservation of personal military records.</a:t>
            </a:r>
          </a:p>
          <a:p>
            <a:pPr marL="228600" indent="-228600" algn="just">
              <a:lnSpc>
                <a:spcPct val="150000"/>
              </a:lnSpc>
              <a:buFont typeface="+mj-lt"/>
              <a:buAutoNum type="arabicPeriod"/>
            </a:pPr>
            <a:r>
              <a:rPr lang="en-US" sz="1600" dirty="0"/>
              <a:t>Locate additional related resources &amp; potential cultural heritage institutions</a:t>
            </a:r>
          </a:p>
        </p:txBody>
      </p:sp>
      <p:sp>
        <p:nvSpPr>
          <p:cNvPr id="18" name="TextBox 17">
            <a:extLst>
              <a:ext uri="{FF2B5EF4-FFF2-40B4-BE49-F238E27FC236}">
                <a16:creationId xmlns:a16="http://schemas.microsoft.com/office/drawing/2014/main" id="{7E082301-4A40-4590-A137-CF2C555AB228}"/>
              </a:ext>
            </a:extLst>
          </p:cNvPr>
          <p:cNvSpPr txBox="1"/>
          <p:nvPr/>
        </p:nvSpPr>
        <p:spPr>
          <a:xfrm>
            <a:off x="351121" y="2218432"/>
            <a:ext cx="6939494" cy="923330"/>
          </a:xfrm>
          <a:prstGeom prst="rect">
            <a:avLst/>
          </a:prstGeom>
          <a:noFill/>
        </p:spPr>
        <p:txBody>
          <a:bodyPr wrap="square" rtlCol="0">
            <a:spAutoFit/>
          </a:bodyPr>
          <a:lstStyle/>
          <a:p>
            <a:r>
              <a:rPr lang="en-US" dirty="0"/>
              <a:t>The curriculum will provide you with the tools, training, and techniques to identify important records and organize, store, and preserve your collections. </a:t>
            </a:r>
            <a:endParaRPr lang="en-US" sz="1600" dirty="0">
              <a:solidFill>
                <a:schemeClr val="bg2"/>
              </a:solidFill>
              <a:latin typeface="+mj-lt"/>
            </a:endParaRPr>
          </a:p>
        </p:txBody>
      </p:sp>
      <p:pic>
        <p:nvPicPr>
          <p:cNvPr id="4" name="Picture Placeholder 3" descr="A picture containing text, indoor, computer, display&#10;&#10;Description automatically generated">
            <a:extLst>
              <a:ext uri="{FF2B5EF4-FFF2-40B4-BE49-F238E27FC236}">
                <a16:creationId xmlns:a16="http://schemas.microsoft.com/office/drawing/2014/main" id="{50327974-A278-7E4B-0D48-5E419BF3A13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7426325" y="560388"/>
            <a:ext cx="4351338" cy="5737225"/>
          </a:xfrm>
        </p:spPr>
      </p:pic>
    </p:spTree>
    <p:extLst>
      <p:ext uri="{BB962C8B-B14F-4D97-AF65-F5344CB8AC3E}">
        <p14:creationId xmlns:p14="http://schemas.microsoft.com/office/powerpoint/2010/main" val="24464417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2" grpId="0"/>
      <p:bldP spid="1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AADC32-225E-48C3-A75A-2641BC6C3297}"/>
              </a:ext>
            </a:extLst>
          </p:cNvPr>
          <p:cNvSpPr>
            <a:spLocks noGrp="1"/>
          </p:cNvSpPr>
          <p:nvPr>
            <p:ph type="title"/>
          </p:nvPr>
        </p:nvSpPr>
        <p:spPr>
          <a:xfrm>
            <a:off x="1653703" y="592132"/>
            <a:ext cx="9970850" cy="894000"/>
          </a:xfrm>
        </p:spPr>
        <p:txBody>
          <a:bodyPr/>
          <a:lstStyle/>
          <a:p>
            <a:r>
              <a:rPr lang="en-US" dirty="0"/>
              <a:t>Photographs</a:t>
            </a:r>
          </a:p>
        </p:txBody>
      </p:sp>
      <p:sp>
        <p:nvSpPr>
          <p:cNvPr id="32" name="TextBox 31">
            <a:extLst>
              <a:ext uri="{FF2B5EF4-FFF2-40B4-BE49-F238E27FC236}">
                <a16:creationId xmlns:a16="http://schemas.microsoft.com/office/drawing/2014/main" id="{4E68C15E-4E2A-46B1-A3AE-DACC0E0543CE}"/>
              </a:ext>
            </a:extLst>
          </p:cNvPr>
          <p:cNvSpPr txBox="1"/>
          <p:nvPr/>
        </p:nvSpPr>
        <p:spPr>
          <a:xfrm>
            <a:off x="6096000" y="1897976"/>
            <a:ext cx="1636987" cy="523220"/>
          </a:xfrm>
          <a:prstGeom prst="rect">
            <a:avLst/>
          </a:prstGeom>
          <a:noFill/>
        </p:spPr>
        <p:txBody>
          <a:bodyPr wrap="none" rtlCol="0">
            <a:spAutoFit/>
          </a:bodyPr>
          <a:lstStyle/>
          <a:p>
            <a:r>
              <a:rPr lang="en-US" sz="2800" dirty="0">
                <a:solidFill>
                  <a:schemeClr val="accent1"/>
                </a:solidFill>
                <a:latin typeface="+mj-lt"/>
              </a:rPr>
              <a:t>Resources</a:t>
            </a:r>
          </a:p>
        </p:txBody>
      </p:sp>
      <p:sp>
        <p:nvSpPr>
          <p:cNvPr id="8" name="TextBox 7">
            <a:extLst>
              <a:ext uri="{FF2B5EF4-FFF2-40B4-BE49-F238E27FC236}">
                <a16:creationId xmlns:a16="http://schemas.microsoft.com/office/drawing/2014/main" id="{9570A7DA-DCF7-0AB4-DB6F-2F0FFBE4AEA8}"/>
              </a:ext>
            </a:extLst>
          </p:cNvPr>
          <p:cNvSpPr txBox="1"/>
          <p:nvPr/>
        </p:nvSpPr>
        <p:spPr>
          <a:xfrm>
            <a:off x="693457" y="1897976"/>
            <a:ext cx="5448813" cy="830997"/>
          </a:xfrm>
          <a:prstGeom prst="rect">
            <a:avLst/>
          </a:prstGeom>
          <a:noFill/>
        </p:spPr>
        <p:txBody>
          <a:bodyPr wrap="square">
            <a:spAutoFit/>
          </a:bodyPr>
          <a:lstStyle/>
          <a:p>
            <a:r>
              <a:rPr lang="en-US" sz="2800" dirty="0">
                <a:solidFill>
                  <a:schemeClr val="accent1"/>
                </a:solidFill>
                <a:latin typeface="+mj-lt"/>
              </a:rPr>
              <a:t>Tips</a:t>
            </a:r>
            <a:endParaRPr lang="en-US" sz="2000" dirty="0">
              <a:solidFill>
                <a:schemeClr val="accent1"/>
              </a:solidFill>
              <a:latin typeface="+mj-lt"/>
            </a:endParaRPr>
          </a:p>
          <a:p>
            <a:endParaRPr lang="en-US" sz="2000" dirty="0">
              <a:solidFill>
                <a:schemeClr val="accent1"/>
              </a:solidFill>
              <a:latin typeface="+mj-lt"/>
            </a:endParaRPr>
          </a:p>
        </p:txBody>
      </p:sp>
      <p:sp>
        <p:nvSpPr>
          <p:cNvPr id="9" name="TextBox 8">
            <a:extLst>
              <a:ext uri="{FF2B5EF4-FFF2-40B4-BE49-F238E27FC236}">
                <a16:creationId xmlns:a16="http://schemas.microsoft.com/office/drawing/2014/main" id="{BB44C0CA-8FB5-FF52-E021-AE74F8AE015F}"/>
              </a:ext>
            </a:extLst>
          </p:cNvPr>
          <p:cNvSpPr txBox="1"/>
          <p:nvPr/>
        </p:nvSpPr>
        <p:spPr>
          <a:xfrm>
            <a:off x="6142270" y="2566584"/>
            <a:ext cx="4865691" cy="295657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hlinkClick r:id="rId3"/>
              </a:rPr>
              <a:t>Smithsonian How to Store Your Photographs Video</a:t>
            </a:r>
            <a:endParaRPr lang="en-US" dirty="0">
              <a:hlinkClick r:id="rId4"/>
            </a:endParaRPr>
          </a:p>
          <a:p>
            <a:pPr marL="285750" indent="-285750">
              <a:lnSpc>
                <a:spcPct val="150000"/>
              </a:lnSpc>
              <a:buFont typeface="Wingdings" panose="05000000000000000000" pitchFamily="2" charset="2"/>
              <a:buChar char="Ø"/>
            </a:pPr>
            <a:r>
              <a:rPr lang="en-US" dirty="0">
                <a:hlinkClick r:id="rId4"/>
              </a:rPr>
              <a:t>Graphics Atlas</a:t>
            </a:r>
            <a:r>
              <a:rPr lang="en-US" dirty="0"/>
              <a:t> </a:t>
            </a:r>
          </a:p>
          <a:p>
            <a:pPr marL="285750" indent="-285750">
              <a:lnSpc>
                <a:spcPct val="150000"/>
              </a:lnSpc>
              <a:buFont typeface="Wingdings" panose="05000000000000000000" pitchFamily="2" charset="2"/>
              <a:buChar char="Ø"/>
            </a:pPr>
            <a:r>
              <a:rPr lang="en-US" dirty="0">
                <a:hlinkClick r:id="rId5"/>
              </a:rPr>
              <a:t>Photographs</a:t>
            </a:r>
            <a:endParaRPr lang="en-US" dirty="0"/>
          </a:p>
          <a:p>
            <a:pPr marL="285750" indent="-285750">
              <a:lnSpc>
                <a:spcPct val="150000"/>
              </a:lnSpc>
              <a:buFont typeface="Wingdings" panose="05000000000000000000" pitchFamily="2" charset="2"/>
              <a:buChar char="Ø"/>
            </a:pPr>
            <a:r>
              <a:rPr lang="en-US" dirty="0">
                <a:hlinkClick r:id="rId6"/>
              </a:rPr>
              <a:t>Storage Guides</a:t>
            </a:r>
            <a:endParaRPr lang="en-US" dirty="0"/>
          </a:p>
          <a:p>
            <a:pPr marL="285750" indent="-285750">
              <a:lnSpc>
                <a:spcPct val="150000"/>
              </a:lnSpc>
              <a:buFont typeface="Wingdings" panose="05000000000000000000" pitchFamily="2" charset="2"/>
              <a:buChar char="Ø"/>
            </a:pPr>
            <a:r>
              <a:rPr lang="en-US" dirty="0">
                <a:hlinkClick r:id="rId7"/>
              </a:rPr>
              <a:t>14. Photographs</a:t>
            </a:r>
            <a:endParaRPr lang="en-US" dirty="0"/>
          </a:p>
          <a:p>
            <a:pPr marL="285750" indent="-285750">
              <a:lnSpc>
                <a:spcPct val="150000"/>
              </a:lnSpc>
              <a:buFont typeface="Wingdings" panose="05000000000000000000" pitchFamily="2" charset="2"/>
              <a:buChar char="Ø"/>
            </a:pPr>
            <a:r>
              <a:rPr lang="en-US" dirty="0">
                <a:hlinkClick r:id="rId8"/>
              </a:rPr>
              <a:t>Preservation Leaflets - 5. Photographs</a:t>
            </a:r>
            <a:endParaRPr lang="en-US" dirty="0"/>
          </a:p>
        </p:txBody>
      </p:sp>
      <p:sp>
        <p:nvSpPr>
          <p:cNvPr id="13" name="TextBox 12">
            <a:extLst>
              <a:ext uri="{FF2B5EF4-FFF2-40B4-BE49-F238E27FC236}">
                <a16:creationId xmlns:a16="http://schemas.microsoft.com/office/drawing/2014/main" id="{7E1D061D-B64D-79F4-48B5-0F6D71C3C85B}"/>
              </a:ext>
            </a:extLst>
          </p:cNvPr>
          <p:cNvSpPr txBox="1"/>
          <p:nvPr/>
        </p:nvSpPr>
        <p:spPr>
          <a:xfrm>
            <a:off x="693457" y="2523185"/>
            <a:ext cx="4695666" cy="337207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Consider using protective sleeves or folders to protect photographs</a:t>
            </a:r>
          </a:p>
          <a:p>
            <a:pPr marL="285750" indent="-285750">
              <a:lnSpc>
                <a:spcPct val="150000"/>
              </a:lnSpc>
              <a:buFont typeface="Wingdings" panose="05000000000000000000" pitchFamily="2" charset="2"/>
              <a:buChar char="Ø"/>
            </a:pPr>
            <a:r>
              <a:rPr lang="en-US" dirty="0"/>
              <a:t>Use items that pass Photographic Activity Test (PAT)</a:t>
            </a:r>
          </a:p>
          <a:p>
            <a:pPr marL="285750" indent="-285750">
              <a:lnSpc>
                <a:spcPct val="150000"/>
              </a:lnSpc>
              <a:buFont typeface="Wingdings" panose="05000000000000000000" pitchFamily="2" charset="2"/>
              <a:buChar char="Ø"/>
            </a:pPr>
            <a:r>
              <a:rPr lang="en-US" dirty="0"/>
              <a:t>Use mattes with framed photographs</a:t>
            </a:r>
          </a:p>
          <a:p>
            <a:pPr marL="285750" indent="-285750">
              <a:lnSpc>
                <a:spcPct val="150000"/>
              </a:lnSpc>
              <a:buFont typeface="Wingdings" panose="05000000000000000000" pitchFamily="2" charset="2"/>
              <a:buChar char="Ø"/>
            </a:pPr>
            <a:r>
              <a:rPr lang="en-US" dirty="0"/>
              <a:t>Avoid:</a:t>
            </a:r>
          </a:p>
          <a:p>
            <a:pPr marL="742950" lvl="1" indent="-285750">
              <a:lnSpc>
                <a:spcPct val="150000"/>
              </a:lnSpc>
              <a:buFont typeface="Wingdings" panose="05000000000000000000" pitchFamily="2" charset="2"/>
              <a:buChar char="Ø"/>
            </a:pPr>
            <a:r>
              <a:rPr lang="en-US" dirty="0"/>
              <a:t>Adhesives</a:t>
            </a:r>
          </a:p>
          <a:p>
            <a:pPr marL="742950" lvl="1" indent="-285750">
              <a:lnSpc>
                <a:spcPct val="150000"/>
              </a:lnSpc>
              <a:buFont typeface="Wingdings" panose="05000000000000000000" pitchFamily="2" charset="2"/>
              <a:buChar char="Ø"/>
            </a:pPr>
            <a:r>
              <a:rPr lang="en-US" dirty="0"/>
              <a:t>“Magnetic” sticky albums</a:t>
            </a:r>
          </a:p>
        </p:txBody>
      </p:sp>
    </p:spTree>
    <p:extLst>
      <p:ext uri="{BB962C8B-B14F-4D97-AF65-F5344CB8AC3E}">
        <p14:creationId xmlns:p14="http://schemas.microsoft.com/office/powerpoint/2010/main" val="35418410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9"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0AC5E2-56C9-42EC-A444-3815BADB73B2}"/>
              </a:ext>
            </a:extLst>
          </p:cNvPr>
          <p:cNvSpPr>
            <a:spLocks noGrp="1"/>
          </p:cNvSpPr>
          <p:nvPr>
            <p:ph type="pic" sz="quarter" idx="10"/>
          </p:nvPr>
        </p:nvSpPr>
        <p:spPr/>
      </p:sp>
      <p:sp>
        <p:nvSpPr>
          <p:cNvPr id="5" name="Rectangle 4">
            <a:extLst>
              <a:ext uri="{FF2B5EF4-FFF2-40B4-BE49-F238E27FC236}">
                <a16:creationId xmlns:a16="http://schemas.microsoft.com/office/drawing/2014/main" id="{2F21A63B-6847-47DD-9D0B-88C34EB1EFD6}"/>
              </a:ext>
            </a:extLst>
          </p:cNvPr>
          <p:cNvSpPr/>
          <p:nvPr/>
        </p:nvSpPr>
        <p:spPr>
          <a:xfrm>
            <a:off x="0" y="3657598"/>
            <a:ext cx="12192000" cy="3200402"/>
          </a:xfrm>
          <a:prstGeom prst="rect">
            <a:avLst/>
          </a:prstGeom>
          <a:solidFill>
            <a:schemeClr val="tx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8F0AD82-4613-4601-B6CA-B9BA96BC532B}"/>
              </a:ext>
            </a:extLst>
          </p:cNvPr>
          <p:cNvSpPr>
            <a:spLocks noGrp="1"/>
          </p:cNvSpPr>
          <p:nvPr>
            <p:ph type="title"/>
          </p:nvPr>
        </p:nvSpPr>
        <p:spPr>
          <a:xfrm>
            <a:off x="1436700" y="940512"/>
            <a:ext cx="5871087" cy="2223595"/>
          </a:xfrm>
        </p:spPr>
        <p:txBody>
          <a:bodyPr/>
          <a:lstStyle/>
          <a:p>
            <a:r>
              <a:rPr lang="en-US" dirty="0"/>
              <a:t>Moving Image  or Recorded Audio Materials &amp; Textiles</a:t>
            </a:r>
          </a:p>
        </p:txBody>
      </p:sp>
      <p:sp>
        <p:nvSpPr>
          <p:cNvPr id="15" name="Rectangle 14">
            <a:extLst>
              <a:ext uri="{FF2B5EF4-FFF2-40B4-BE49-F238E27FC236}">
                <a16:creationId xmlns:a16="http://schemas.microsoft.com/office/drawing/2014/main" id="{874981C0-96AF-47E5-BBF5-82ADEB1AF2D7}"/>
              </a:ext>
            </a:extLst>
          </p:cNvPr>
          <p:cNvSpPr/>
          <p:nvPr/>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bg2"/>
                </a:solidFill>
                <a:latin typeface="+mj-lt"/>
              </a:rPr>
              <a:pPr algn="ctr"/>
              <a:t>31</a:t>
            </a:fld>
            <a:endParaRPr lang="en-US" sz="2800" b="1">
              <a:solidFill>
                <a:schemeClr val="bg2"/>
              </a:solidFill>
              <a:latin typeface="+mj-lt"/>
            </a:endParaRPr>
          </a:p>
        </p:txBody>
      </p:sp>
      <p:sp>
        <p:nvSpPr>
          <p:cNvPr id="2" name="TextBox 1">
            <a:extLst>
              <a:ext uri="{FF2B5EF4-FFF2-40B4-BE49-F238E27FC236}">
                <a16:creationId xmlns:a16="http://schemas.microsoft.com/office/drawing/2014/main" id="{D489493F-48CA-4B8C-A299-7425D84248CF}"/>
              </a:ext>
            </a:extLst>
          </p:cNvPr>
          <p:cNvSpPr txBox="1"/>
          <p:nvPr/>
        </p:nvSpPr>
        <p:spPr>
          <a:xfrm>
            <a:off x="784202" y="4003566"/>
            <a:ext cx="3693640" cy="369332"/>
          </a:xfrm>
          <a:prstGeom prst="rect">
            <a:avLst/>
          </a:prstGeom>
          <a:noFill/>
        </p:spPr>
        <p:txBody>
          <a:bodyPr wrap="none" rtlCol="0">
            <a:spAutoFit/>
          </a:bodyPr>
          <a:lstStyle/>
          <a:p>
            <a:r>
              <a:rPr lang="en-US" dirty="0">
                <a:solidFill>
                  <a:schemeClr val="accent1"/>
                </a:solidFill>
                <a:latin typeface="+mj-lt"/>
              </a:rPr>
              <a:t>Moving Image &amp; Recorded Audio Materials</a:t>
            </a:r>
          </a:p>
        </p:txBody>
      </p:sp>
      <p:sp>
        <p:nvSpPr>
          <p:cNvPr id="3" name="TextBox 2">
            <a:extLst>
              <a:ext uri="{FF2B5EF4-FFF2-40B4-BE49-F238E27FC236}">
                <a16:creationId xmlns:a16="http://schemas.microsoft.com/office/drawing/2014/main" id="{92FC7A86-F227-4957-94A0-F3BB7DDA67BF}"/>
              </a:ext>
            </a:extLst>
          </p:cNvPr>
          <p:cNvSpPr txBox="1"/>
          <p:nvPr/>
        </p:nvSpPr>
        <p:spPr>
          <a:xfrm>
            <a:off x="444999" y="4309983"/>
            <a:ext cx="4644326" cy="260199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400" dirty="0">
                <a:solidFill>
                  <a:schemeClr val="bg2"/>
                </a:solidFill>
              </a:rPr>
              <a:t>For VHS or camcorder tapes use opaque cases stored fully wound, upright in one direction. </a:t>
            </a:r>
          </a:p>
          <a:p>
            <a:pPr marL="285750" indent="-285750">
              <a:lnSpc>
                <a:spcPct val="150000"/>
              </a:lnSpc>
              <a:buFont typeface="Wingdings" panose="05000000000000000000" pitchFamily="2" charset="2"/>
              <a:buChar char="Ø"/>
            </a:pPr>
            <a:r>
              <a:rPr lang="en-US" sz="1400" dirty="0">
                <a:solidFill>
                  <a:schemeClr val="bg2"/>
                </a:solidFill>
              </a:rPr>
              <a:t>Do not store near potential magnetic fields or in plastic bags. </a:t>
            </a:r>
          </a:p>
          <a:p>
            <a:pPr marL="285750" indent="-285750">
              <a:lnSpc>
                <a:spcPct val="150000"/>
              </a:lnSpc>
              <a:buFont typeface="Wingdings" panose="05000000000000000000" pitchFamily="2" charset="2"/>
              <a:buChar char="Ø"/>
            </a:pPr>
            <a:r>
              <a:rPr lang="en-US" sz="1400" dirty="0">
                <a:solidFill>
                  <a:schemeClr val="bg2"/>
                </a:solidFill>
              </a:rPr>
              <a:t>Inert plastic containers with a non-damaging center hub</a:t>
            </a:r>
          </a:p>
          <a:p>
            <a:pPr marL="285750" indent="-285750">
              <a:lnSpc>
                <a:spcPct val="150000"/>
              </a:lnSpc>
              <a:buFont typeface="Wingdings" panose="05000000000000000000" pitchFamily="2" charset="2"/>
              <a:buChar char="Ø"/>
            </a:pPr>
            <a:r>
              <a:rPr lang="en-US" sz="1400" dirty="0">
                <a:solidFill>
                  <a:schemeClr val="bg2"/>
                </a:solidFill>
              </a:rPr>
              <a:t>“Exercise the tape”</a:t>
            </a:r>
          </a:p>
          <a:p>
            <a:pPr algn="just">
              <a:lnSpc>
                <a:spcPct val="150000"/>
              </a:lnSpc>
            </a:pPr>
            <a:endParaRPr lang="en-US" sz="1200" dirty="0">
              <a:solidFill>
                <a:schemeClr val="bg2"/>
              </a:solidFill>
            </a:endParaRPr>
          </a:p>
        </p:txBody>
      </p:sp>
      <p:sp>
        <p:nvSpPr>
          <p:cNvPr id="17" name="TextBox 16">
            <a:extLst>
              <a:ext uri="{FF2B5EF4-FFF2-40B4-BE49-F238E27FC236}">
                <a16:creationId xmlns:a16="http://schemas.microsoft.com/office/drawing/2014/main" id="{05FA3BF6-EBD1-4DA5-9AE5-03E8689A9615}"/>
              </a:ext>
            </a:extLst>
          </p:cNvPr>
          <p:cNvSpPr txBox="1"/>
          <p:nvPr/>
        </p:nvSpPr>
        <p:spPr>
          <a:xfrm>
            <a:off x="6318060" y="4019385"/>
            <a:ext cx="896399" cy="369332"/>
          </a:xfrm>
          <a:prstGeom prst="rect">
            <a:avLst/>
          </a:prstGeom>
          <a:noFill/>
        </p:spPr>
        <p:txBody>
          <a:bodyPr wrap="none" rtlCol="0">
            <a:spAutoFit/>
          </a:bodyPr>
          <a:lstStyle/>
          <a:p>
            <a:r>
              <a:rPr lang="en-US" dirty="0">
                <a:solidFill>
                  <a:schemeClr val="accent1"/>
                </a:solidFill>
                <a:latin typeface="+mj-lt"/>
              </a:rPr>
              <a:t>Textiles</a:t>
            </a:r>
          </a:p>
        </p:txBody>
      </p:sp>
      <p:sp>
        <p:nvSpPr>
          <p:cNvPr id="18" name="TextBox 17">
            <a:extLst>
              <a:ext uri="{FF2B5EF4-FFF2-40B4-BE49-F238E27FC236}">
                <a16:creationId xmlns:a16="http://schemas.microsoft.com/office/drawing/2014/main" id="{7F059717-7434-4C89-A2B1-DCBE12923682}"/>
              </a:ext>
            </a:extLst>
          </p:cNvPr>
          <p:cNvSpPr txBox="1"/>
          <p:nvPr/>
        </p:nvSpPr>
        <p:spPr>
          <a:xfrm>
            <a:off x="6318060" y="4372898"/>
            <a:ext cx="4644326" cy="167372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400" dirty="0">
                <a:solidFill>
                  <a:schemeClr val="bg2"/>
                </a:solidFill>
              </a:rPr>
              <a:t>Consider taking them to a textile conservator for cleaning and storage preparation or a local dry cleaner with a good reputation. </a:t>
            </a:r>
          </a:p>
          <a:p>
            <a:pPr marL="285750" indent="-285750">
              <a:lnSpc>
                <a:spcPct val="150000"/>
              </a:lnSpc>
              <a:buFont typeface="Wingdings" panose="05000000000000000000" pitchFamily="2" charset="2"/>
              <a:buChar char="Ø"/>
            </a:pPr>
            <a:r>
              <a:rPr lang="en-US" sz="1400" dirty="0">
                <a:solidFill>
                  <a:schemeClr val="bg2"/>
                </a:solidFill>
              </a:rPr>
              <a:t>Tyvek bags.</a:t>
            </a:r>
          </a:p>
          <a:p>
            <a:pPr marL="285750" indent="-285750">
              <a:lnSpc>
                <a:spcPct val="150000"/>
              </a:lnSpc>
              <a:buFont typeface="Wingdings" panose="05000000000000000000" pitchFamily="2" charset="2"/>
              <a:buChar char="Ø"/>
            </a:pPr>
            <a:r>
              <a:rPr lang="en-US" sz="1400" dirty="0">
                <a:solidFill>
                  <a:schemeClr val="bg2"/>
                </a:solidFill>
              </a:rPr>
              <a:t>Acid-free tissue paper.</a:t>
            </a:r>
          </a:p>
        </p:txBody>
      </p:sp>
      <p:pic>
        <p:nvPicPr>
          <p:cNvPr id="6" name="Online Media 5" descr="Materials You Need - (Part 1 of 6) Conservation and Preservation of Heirloom Textiles">
            <a:hlinkClick r:id="" action="ppaction://media"/>
            <a:extLst>
              <a:ext uri="{FF2B5EF4-FFF2-40B4-BE49-F238E27FC236}">
                <a16:creationId xmlns:a16="http://schemas.microsoft.com/office/drawing/2014/main" id="{7E74AFFC-B478-69EE-7CC2-ED5F557C4955}"/>
              </a:ext>
            </a:extLst>
          </p:cNvPr>
          <p:cNvPicPr>
            <a:picLocks noRot="1" noChangeAspect="1"/>
          </p:cNvPicPr>
          <p:nvPr>
            <a:videoFile r:link="rId1"/>
          </p:nvPr>
        </p:nvPicPr>
        <p:blipFill>
          <a:blip r:embed="rId4"/>
          <a:stretch>
            <a:fillRect/>
          </a:stretch>
        </p:blipFill>
        <p:spPr>
          <a:xfrm>
            <a:off x="7307787" y="639317"/>
            <a:ext cx="3983400" cy="2250621"/>
          </a:xfrm>
          <a:prstGeom prst="rect">
            <a:avLst/>
          </a:prstGeom>
        </p:spPr>
      </p:pic>
    </p:spTree>
    <p:extLst>
      <p:ext uri="{BB962C8B-B14F-4D97-AF65-F5344CB8AC3E}">
        <p14:creationId xmlns:p14="http://schemas.microsoft.com/office/powerpoint/2010/main" val="18228281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6"/>
                </p:tgtEl>
              </p:cMediaNode>
            </p:vide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4" grpId="0"/>
      <p:bldP spid="15" grpId="0"/>
      <p:bldP spid="2" grpId="0"/>
      <p:bldP spid="3"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7A5EBE4-F150-4B75-8279-72A05C4E253E}"/>
              </a:ext>
            </a:extLst>
          </p:cNvPr>
          <p:cNvSpPr>
            <a:spLocks noGrp="1"/>
          </p:cNvSpPr>
          <p:nvPr>
            <p:ph type="pic" sz="quarter" idx="10"/>
          </p:nvPr>
        </p:nvSpPr>
        <p:spPr/>
      </p:sp>
      <p:pic>
        <p:nvPicPr>
          <p:cNvPr id="15" name="Picture 14">
            <a:extLst>
              <a:ext uri="{FF2B5EF4-FFF2-40B4-BE49-F238E27FC236}">
                <a16:creationId xmlns:a16="http://schemas.microsoft.com/office/drawing/2014/main" id="{EBD7A0C1-6B18-4C4C-9111-C8C6417D3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98" y="2132416"/>
            <a:ext cx="6136107" cy="3706209"/>
          </a:xfrm>
          <a:prstGeom prst="rect">
            <a:avLst/>
          </a:prstGeom>
        </p:spPr>
      </p:pic>
      <p:sp>
        <p:nvSpPr>
          <p:cNvPr id="3" name="Title 2">
            <a:extLst>
              <a:ext uri="{FF2B5EF4-FFF2-40B4-BE49-F238E27FC236}">
                <a16:creationId xmlns:a16="http://schemas.microsoft.com/office/drawing/2014/main" id="{220A3D31-0444-4AEC-9A25-422D6472B8EE}"/>
              </a:ext>
            </a:extLst>
          </p:cNvPr>
          <p:cNvSpPr>
            <a:spLocks noGrp="1"/>
          </p:cNvSpPr>
          <p:nvPr>
            <p:ph type="title"/>
          </p:nvPr>
        </p:nvSpPr>
        <p:spPr>
          <a:xfrm>
            <a:off x="967082" y="534573"/>
            <a:ext cx="7515736" cy="1586586"/>
          </a:xfrm>
        </p:spPr>
        <p:txBody>
          <a:bodyPr/>
          <a:lstStyle/>
          <a:p>
            <a:r>
              <a:rPr lang="en-US" dirty="0"/>
              <a:t>Storing digital materials</a:t>
            </a:r>
          </a:p>
        </p:txBody>
      </p:sp>
      <p:sp>
        <p:nvSpPr>
          <p:cNvPr id="2" name="TextBox 1">
            <a:extLst>
              <a:ext uri="{FF2B5EF4-FFF2-40B4-BE49-F238E27FC236}">
                <a16:creationId xmlns:a16="http://schemas.microsoft.com/office/drawing/2014/main" id="{E1AEBC58-A78D-4F5D-BD55-7A1E44462CD0}"/>
              </a:ext>
            </a:extLst>
          </p:cNvPr>
          <p:cNvSpPr txBox="1"/>
          <p:nvPr/>
        </p:nvSpPr>
        <p:spPr>
          <a:xfrm>
            <a:off x="6351793" y="2251507"/>
            <a:ext cx="4575291" cy="769441"/>
          </a:xfrm>
          <a:prstGeom prst="rect">
            <a:avLst/>
          </a:prstGeom>
          <a:noFill/>
        </p:spPr>
        <p:txBody>
          <a:bodyPr wrap="none" rtlCol="0">
            <a:spAutoFit/>
          </a:bodyPr>
          <a:lstStyle/>
          <a:p>
            <a:r>
              <a:rPr lang="en-US" sz="2200" dirty="0">
                <a:latin typeface="+mj-lt"/>
              </a:rPr>
              <a:t>multiple copies &amp; different Locations: </a:t>
            </a:r>
          </a:p>
          <a:p>
            <a:r>
              <a:rPr lang="en-US" sz="2200" dirty="0">
                <a:latin typeface="+mj-lt"/>
              </a:rPr>
              <a:t>Local, cloud-based, &amp; social media-based.</a:t>
            </a:r>
          </a:p>
        </p:txBody>
      </p:sp>
      <p:sp>
        <p:nvSpPr>
          <p:cNvPr id="4" name="TextBox 3">
            <a:extLst>
              <a:ext uri="{FF2B5EF4-FFF2-40B4-BE49-F238E27FC236}">
                <a16:creationId xmlns:a16="http://schemas.microsoft.com/office/drawing/2014/main" id="{D6571909-440C-41E3-8CC5-900184845F21}"/>
              </a:ext>
            </a:extLst>
          </p:cNvPr>
          <p:cNvSpPr txBox="1"/>
          <p:nvPr/>
        </p:nvSpPr>
        <p:spPr>
          <a:xfrm>
            <a:off x="6351793" y="3151296"/>
            <a:ext cx="4886384" cy="153035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600" dirty="0"/>
              <a:t>Local:  laptops, flash drives, or hard drives</a:t>
            </a:r>
          </a:p>
          <a:p>
            <a:pPr marL="285750" indent="-285750">
              <a:lnSpc>
                <a:spcPct val="150000"/>
              </a:lnSpc>
              <a:buFont typeface="Wingdings" panose="05000000000000000000" pitchFamily="2" charset="2"/>
              <a:buChar char="Ø"/>
            </a:pPr>
            <a:r>
              <a:rPr lang="en-US" sz="1600" dirty="0"/>
              <a:t>Cloud-based: complements to your local copies</a:t>
            </a:r>
          </a:p>
          <a:p>
            <a:pPr marL="285750" indent="-285750">
              <a:lnSpc>
                <a:spcPct val="150000"/>
              </a:lnSpc>
              <a:buFont typeface="Wingdings" panose="05000000000000000000" pitchFamily="2" charset="2"/>
              <a:buChar char="Ø"/>
            </a:pPr>
            <a:r>
              <a:rPr lang="en-US" sz="1600" dirty="0"/>
              <a:t>Social media: privacy settings</a:t>
            </a:r>
          </a:p>
        </p:txBody>
      </p:sp>
      <p:pic>
        <p:nvPicPr>
          <p:cNvPr id="5" name="Online Media 4" descr="How Do You Backup Your Computer? 💻💾😌 DIY in 5 Ep 94">
            <a:hlinkClick r:id="" action="ppaction://media"/>
            <a:extLst>
              <a:ext uri="{FF2B5EF4-FFF2-40B4-BE49-F238E27FC236}">
                <a16:creationId xmlns:a16="http://schemas.microsoft.com/office/drawing/2014/main" id="{4836E403-1D85-20AF-1752-076ED88B91AC}"/>
              </a:ext>
            </a:extLst>
          </p:cNvPr>
          <p:cNvPicPr>
            <a:picLocks noRot="1" noChangeAspect="1"/>
          </p:cNvPicPr>
          <p:nvPr>
            <a:videoFile r:link="rId1"/>
          </p:nvPr>
        </p:nvPicPr>
        <p:blipFill>
          <a:blip r:embed="rId6"/>
          <a:stretch>
            <a:fillRect/>
          </a:stretch>
        </p:blipFill>
        <p:spPr>
          <a:xfrm>
            <a:off x="448858" y="2251507"/>
            <a:ext cx="2540000" cy="1435100"/>
          </a:xfrm>
          <a:prstGeom prst="rect">
            <a:avLst/>
          </a:prstGeom>
        </p:spPr>
      </p:pic>
      <p:pic>
        <p:nvPicPr>
          <p:cNvPr id="8" name="Online Media 7" descr="How To Back Up Windows 10 Files to External Hard Drive 2022">
            <a:hlinkClick r:id="" action="ppaction://media"/>
            <a:extLst>
              <a:ext uri="{FF2B5EF4-FFF2-40B4-BE49-F238E27FC236}">
                <a16:creationId xmlns:a16="http://schemas.microsoft.com/office/drawing/2014/main" id="{CBA2A392-F866-5A5A-7A44-A43964508E56}"/>
              </a:ext>
            </a:extLst>
          </p:cNvPr>
          <p:cNvPicPr>
            <a:picLocks noRot="1" noChangeAspect="1"/>
          </p:cNvPicPr>
          <p:nvPr>
            <a:videoFile r:link="rId2"/>
          </p:nvPr>
        </p:nvPicPr>
        <p:blipFill>
          <a:blip r:embed="rId7"/>
          <a:stretch>
            <a:fillRect/>
          </a:stretch>
        </p:blipFill>
        <p:spPr>
          <a:xfrm>
            <a:off x="2402588" y="3702227"/>
            <a:ext cx="2540000" cy="1435100"/>
          </a:xfrm>
          <a:prstGeom prst="rect">
            <a:avLst/>
          </a:prstGeom>
        </p:spPr>
      </p:pic>
      <p:sp>
        <p:nvSpPr>
          <p:cNvPr id="9" name="TextBox 8">
            <a:extLst>
              <a:ext uri="{FF2B5EF4-FFF2-40B4-BE49-F238E27FC236}">
                <a16:creationId xmlns:a16="http://schemas.microsoft.com/office/drawing/2014/main" id="{99C1FB4B-6E3D-8E8F-6AE8-E4980AFF0DB5}"/>
              </a:ext>
            </a:extLst>
          </p:cNvPr>
          <p:cNvSpPr txBox="1"/>
          <p:nvPr/>
        </p:nvSpPr>
        <p:spPr>
          <a:xfrm>
            <a:off x="1650185" y="6113436"/>
            <a:ext cx="9276899" cy="430887"/>
          </a:xfrm>
          <a:prstGeom prst="rect">
            <a:avLst/>
          </a:prstGeom>
          <a:noFill/>
        </p:spPr>
        <p:txBody>
          <a:bodyPr wrap="none" rtlCol="0">
            <a:spAutoFit/>
          </a:bodyPr>
          <a:lstStyle/>
          <a:p>
            <a:r>
              <a:rPr lang="en-US" sz="2200" dirty="0">
                <a:latin typeface="+mj-lt"/>
              </a:rPr>
              <a:t>combine digital and analog forms of storage to strengthen your preservation plans.</a:t>
            </a:r>
          </a:p>
        </p:txBody>
      </p:sp>
    </p:spTree>
    <p:extLst>
      <p:ext uri="{BB962C8B-B14F-4D97-AF65-F5344CB8AC3E}">
        <p14:creationId xmlns:p14="http://schemas.microsoft.com/office/powerpoint/2010/main" val="28123581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5"/>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 fill="hold"/>
                                        <p:tgtEl>
                                          <p:spTgt spid="8"/>
                                        </p:tgtEl>
                                      </p:cBhvr>
                                    </p:cmd>
                                  </p:childTnLst>
                                </p:cTn>
                              </p:par>
                            </p:childTnLst>
                          </p:cTn>
                        </p:par>
                        <p:par>
                          <p:cTn id="29" fill="hold">
                            <p:stCondLst>
                              <p:cond delay="1"/>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video>
              <p:cMediaNode vol="80000">
                <p:cTn id="39" fill="hold" display="0">
                  <p:stCondLst>
                    <p:cond delay="indefinite"/>
                  </p:st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p:bldP spid="2" grpId="0"/>
      <p:bldP spid="4"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rrow: Chevron 72">
            <a:extLst>
              <a:ext uri="{FF2B5EF4-FFF2-40B4-BE49-F238E27FC236}">
                <a16:creationId xmlns:a16="http://schemas.microsoft.com/office/drawing/2014/main" id="{9BBA09AA-6F2B-4162-BA28-880050028A0D}"/>
              </a:ext>
            </a:extLst>
          </p:cNvPr>
          <p:cNvSpPr/>
          <p:nvPr/>
        </p:nvSpPr>
        <p:spPr>
          <a:xfrm rot="5400000">
            <a:off x="3304810" y="2918929"/>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row: Chevron 73">
            <a:extLst>
              <a:ext uri="{FF2B5EF4-FFF2-40B4-BE49-F238E27FC236}">
                <a16:creationId xmlns:a16="http://schemas.microsoft.com/office/drawing/2014/main" id="{FC9DBBD8-C97B-485C-8152-41DB36761D3F}"/>
              </a:ext>
            </a:extLst>
          </p:cNvPr>
          <p:cNvSpPr/>
          <p:nvPr/>
        </p:nvSpPr>
        <p:spPr>
          <a:xfrm rot="5400000">
            <a:off x="3403524" y="3343335"/>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a:extLst>
              <a:ext uri="{FF2B5EF4-FFF2-40B4-BE49-F238E27FC236}">
                <a16:creationId xmlns:a16="http://schemas.microsoft.com/office/drawing/2014/main" id="{C29B5F1A-7D98-4EB5-9F62-22D11F41990D}"/>
              </a:ext>
            </a:extLst>
          </p:cNvPr>
          <p:cNvSpPr>
            <a:spLocks noGrp="1"/>
          </p:cNvSpPr>
          <p:nvPr>
            <p:ph type="title"/>
          </p:nvPr>
        </p:nvSpPr>
        <p:spPr>
          <a:xfrm>
            <a:off x="1767114" y="631857"/>
            <a:ext cx="9612699" cy="1558797"/>
          </a:xfrm>
        </p:spPr>
        <p:txBody>
          <a:bodyPr/>
          <a:lstStyle/>
          <a:p>
            <a:r>
              <a:rPr lang="en-US" dirty="0"/>
              <a:t>Selecting what works best for you</a:t>
            </a:r>
          </a:p>
        </p:txBody>
      </p:sp>
      <p:sp>
        <p:nvSpPr>
          <p:cNvPr id="70" name="Arrow: Chevron 69">
            <a:extLst>
              <a:ext uri="{FF2B5EF4-FFF2-40B4-BE49-F238E27FC236}">
                <a16:creationId xmlns:a16="http://schemas.microsoft.com/office/drawing/2014/main" id="{77DEC497-80D9-45FE-97F8-8FA53D0E1659}"/>
              </a:ext>
            </a:extLst>
          </p:cNvPr>
          <p:cNvSpPr/>
          <p:nvPr/>
        </p:nvSpPr>
        <p:spPr>
          <a:xfrm rot="5400000">
            <a:off x="1173629" y="2020495"/>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hevron 62">
            <a:extLst>
              <a:ext uri="{FF2B5EF4-FFF2-40B4-BE49-F238E27FC236}">
                <a16:creationId xmlns:a16="http://schemas.microsoft.com/office/drawing/2014/main" id="{E9614296-4739-4B6A-8FD4-3C2B0EB7BDB7}"/>
              </a:ext>
            </a:extLst>
          </p:cNvPr>
          <p:cNvSpPr/>
          <p:nvPr/>
        </p:nvSpPr>
        <p:spPr>
          <a:xfrm rot="5400000">
            <a:off x="1272343" y="2444901"/>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a:extLst>
              <a:ext uri="{FF2B5EF4-FFF2-40B4-BE49-F238E27FC236}">
                <a16:creationId xmlns:a16="http://schemas.microsoft.com/office/drawing/2014/main" id="{1E4E1614-1144-41C8-96F2-4453C0AFE7AD}"/>
              </a:ext>
            </a:extLst>
          </p:cNvPr>
          <p:cNvSpPr txBox="1"/>
          <p:nvPr/>
        </p:nvSpPr>
        <p:spPr>
          <a:xfrm>
            <a:off x="812180" y="4175408"/>
            <a:ext cx="2042909" cy="1350563"/>
          </a:xfrm>
          <a:prstGeom prst="rect">
            <a:avLst/>
          </a:prstGeom>
          <a:noFill/>
        </p:spPr>
        <p:txBody>
          <a:bodyPr wrap="square" rtlCol="0">
            <a:spAutoFit/>
          </a:bodyPr>
          <a:lstStyle/>
          <a:p>
            <a:pPr algn="ctr">
              <a:lnSpc>
                <a:spcPct val="150000"/>
              </a:lnSpc>
            </a:pPr>
            <a:r>
              <a:rPr lang="en-GB" sz="1400" dirty="0"/>
              <a:t>How much time can I devote to the initial sorting and classifying of my information? </a:t>
            </a:r>
          </a:p>
        </p:txBody>
      </p:sp>
      <p:sp>
        <p:nvSpPr>
          <p:cNvPr id="76" name="Arrow: Chevron 75">
            <a:extLst>
              <a:ext uri="{FF2B5EF4-FFF2-40B4-BE49-F238E27FC236}">
                <a16:creationId xmlns:a16="http://schemas.microsoft.com/office/drawing/2014/main" id="{2D704392-0C23-4AAC-A5CA-502D9412CB9A}"/>
              </a:ext>
            </a:extLst>
          </p:cNvPr>
          <p:cNvSpPr/>
          <p:nvPr/>
        </p:nvSpPr>
        <p:spPr>
          <a:xfrm rot="5400000">
            <a:off x="7567174" y="2918929"/>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Arrow: Chevron 76">
            <a:extLst>
              <a:ext uri="{FF2B5EF4-FFF2-40B4-BE49-F238E27FC236}">
                <a16:creationId xmlns:a16="http://schemas.microsoft.com/office/drawing/2014/main" id="{9884C7F3-5CFF-433C-AE8D-CBCBC5682F23}"/>
              </a:ext>
            </a:extLst>
          </p:cNvPr>
          <p:cNvSpPr/>
          <p:nvPr/>
        </p:nvSpPr>
        <p:spPr>
          <a:xfrm rot="5400000">
            <a:off x="7665888" y="3343335"/>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Arrow: Chevron 78">
            <a:extLst>
              <a:ext uri="{FF2B5EF4-FFF2-40B4-BE49-F238E27FC236}">
                <a16:creationId xmlns:a16="http://schemas.microsoft.com/office/drawing/2014/main" id="{CD95C72A-D3C9-4B1D-9591-4E210AFE4916}"/>
              </a:ext>
            </a:extLst>
          </p:cNvPr>
          <p:cNvSpPr/>
          <p:nvPr/>
        </p:nvSpPr>
        <p:spPr>
          <a:xfrm rot="5400000">
            <a:off x="5435991" y="2020494"/>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Arrow: Chevron 79">
            <a:extLst>
              <a:ext uri="{FF2B5EF4-FFF2-40B4-BE49-F238E27FC236}">
                <a16:creationId xmlns:a16="http://schemas.microsoft.com/office/drawing/2014/main" id="{B7CF3137-DEF0-460D-B2AD-2544C91F2DFC}"/>
              </a:ext>
            </a:extLst>
          </p:cNvPr>
          <p:cNvSpPr/>
          <p:nvPr/>
        </p:nvSpPr>
        <p:spPr>
          <a:xfrm rot="5400000">
            <a:off x="5534705" y="2444900"/>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Arrow: Chevron 81">
            <a:extLst>
              <a:ext uri="{FF2B5EF4-FFF2-40B4-BE49-F238E27FC236}">
                <a16:creationId xmlns:a16="http://schemas.microsoft.com/office/drawing/2014/main" id="{867A4414-248B-4FF0-B7B9-D6DAD0BA4B49}"/>
              </a:ext>
            </a:extLst>
          </p:cNvPr>
          <p:cNvSpPr/>
          <p:nvPr/>
        </p:nvSpPr>
        <p:spPr>
          <a:xfrm rot="5400000">
            <a:off x="9698356" y="2020494"/>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Arrow: Chevron 82">
            <a:extLst>
              <a:ext uri="{FF2B5EF4-FFF2-40B4-BE49-F238E27FC236}">
                <a16:creationId xmlns:a16="http://schemas.microsoft.com/office/drawing/2014/main" id="{093D974B-2023-454A-B1B6-EC0C61A725A0}"/>
              </a:ext>
            </a:extLst>
          </p:cNvPr>
          <p:cNvSpPr/>
          <p:nvPr/>
        </p:nvSpPr>
        <p:spPr>
          <a:xfrm rot="5400000">
            <a:off x="9797070" y="2444900"/>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TextBox 86">
            <a:extLst>
              <a:ext uri="{FF2B5EF4-FFF2-40B4-BE49-F238E27FC236}">
                <a16:creationId xmlns:a16="http://schemas.microsoft.com/office/drawing/2014/main" id="{EB128EAF-ADAB-4CCC-88B6-E0D20263B425}"/>
              </a:ext>
            </a:extLst>
          </p:cNvPr>
          <p:cNvSpPr txBox="1"/>
          <p:nvPr/>
        </p:nvSpPr>
        <p:spPr>
          <a:xfrm>
            <a:off x="2937449" y="4680213"/>
            <a:ext cx="2042909" cy="1996893"/>
          </a:xfrm>
          <a:prstGeom prst="rect">
            <a:avLst/>
          </a:prstGeom>
          <a:noFill/>
        </p:spPr>
        <p:txBody>
          <a:bodyPr wrap="square" rtlCol="0">
            <a:spAutoFit/>
          </a:bodyPr>
          <a:lstStyle/>
          <a:p>
            <a:pPr algn="ctr">
              <a:lnSpc>
                <a:spcPct val="150000"/>
              </a:lnSpc>
            </a:pPr>
            <a:r>
              <a:rPr lang="en-GB" sz="1400" dirty="0"/>
              <a:t>How much money do I need for my preservation plan? How do I modify the plan or raise funds to meet my goals? </a:t>
            </a:r>
          </a:p>
        </p:txBody>
      </p:sp>
      <p:sp>
        <p:nvSpPr>
          <p:cNvPr id="90" name="TextBox 89">
            <a:extLst>
              <a:ext uri="{FF2B5EF4-FFF2-40B4-BE49-F238E27FC236}">
                <a16:creationId xmlns:a16="http://schemas.microsoft.com/office/drawing/2014/main" id="{04648F43-0B2C-480B-9068-EAC730907C47}"/>
              </a:ext>
            </a:extLst>
          </p:cNvPr>
          <p:cNvSpPr txBox="1"/>
          <p:nvPr/>
        </p:nvSpPr>
        <p:spPr>
          <a:xfrm>
            <a:off x="5074542" y="4175408"/>
            <a:ext cx="2042909" cy="1996893"/>
          </a:xfrm>
          <a:prstGeom prst="rect">
            <a:avLst/>
          </a:prstGeom>
          <a:noFill/>
        </p:spPr>
        <p:txBody>
          <a:bodyPr wrap="square" rtlCol="0">
            <a:spAutoFit/>
          </a:bodyPr>
          <a:lstStyle/>
          <a:p>
            <a:pPr algn="ctr">
              <a:lnSpc>
                <a:spcPct val="150000"/>
              </a:lnSpc>
            </a:pPr>
            <a:r>
              <a:rPr lang="en-GB" sz="1400" dirty="0"/>
              <a:t>What technologies am I comfortable using? Any additional tool I would like/need to learn to implement my plan? </a:t>
            </a:r>
          </a:p>
        </p:txBody>
      </p:sp>
      <p:sp>
        <p:nvSpPr>
          <p:cNvPr id="93" name="TextBox 92">
            <a:extLst>
              <a:ext uri="{FF2B5EF4-FFF2-40B4-BE49-F238E27FC236}">
                <a16:creationId xmlns:a16="http://schemas.microsoft.com/office/drawing/2014/main" id="{B39F1FE1-5CCF-42B0-BCFF-118E7BE48DE6}"/>
              </a:ext>
            </a:extLst>
          </p:cNvPr>
          <p:cNvSpPr txBox="1"/>
          <p:nvPr/>
        </p:nvSpPr>
        <p:spPr>
          <a:xfrm>
            <a:off x="7161093" y="4910550"/>
            <a:ext cx="2042909" cy="1673728"/>
          </a:xfrm>
          <a:prstGeom prst="rect">
            <a:avLst/>
          </a:prstGeom>
          <a:noFill/>
        </p:spPr>
        <p:txBody>
          <a:bodyPr wrap="square" rtlCol="0">
            <a:spAutoFit/>
          </a:bodyPr>
          <a:lstStyle/>
          <a:p>
            <a:pPr algn="ctr">
              <a:lnSpc>
                <a:spcPct val="150000"/>
              </a:lnSpc>
            </a:pPr>
            <a:r>
              <a:rPr lang="en-GB" sz="1400" dirty="0"/>
              <a:t>How much physical space can I devote for storage? Enough for my analog records and digital devices? </a:t>
            </a:r>
          </a:p>
        </p:txBody>
      </p:sp>
      <p:sp>
        <p:nvSpPr>
          <p:cNvPr id="96" name="TextBox 95">
            <a:extLst>
              <a:ext uri="{FF2B5EF4-FFF2-40B4-BE49-F238E27FC236}">
                <a16:creationId xmlns:a16="http://schemas.microsoft.com/office/drawing/2014/main" id="{711D8D70-8070-4618-B148-73716DD7D772}"/>
              </a:ext>
            </a:extLst>
          </p:cNvPr>
          <p:cNvSpPr txBox="1"/>
          <p:nvPr/>
        </p:nvSpPr>
        <p:spPr>
          <a:xfrm>
            <a:off x="9354957" y="4033882"/>
            <a:ext cx="2042909" cy="2643224"/>
          </a:xfrm>
          <a:prstGeom prst="rect">
            <a:avLst/>
          </a:prstGeom>
          <a:noFill/>
        </p:spPr>
        <p:txBody>
          <a:bodyPr wrap="square" rtlCol="0">
            <a:spAutoFit/>
          </a:bodyPr>
          <a:lstStyle/>
          <a:p>
            <a:pPr algn="ctr">
              <a:lnSpc>
                <a:spcPct val="150000"/>
              </a:lnSpc>
            </a:pPr>
            <a:r>
              <a:rPr lang="en-GB" sz="1400" dirty="0"/>
              <a:t>How often can I reasonably run the periodic check-ups on my collection? </a:t>
            </a:r>
          </a:p>
          <a:p>
            <a:pPr algn="ctr">
              <a:lnSpc>
                <a:spcPct val="150000"/>
              </a:lnSpc>
            </a:pPr>
            <a:r>
              <a:rPr lang="en-GB" sz="1400" dirty="0"/>
              <a:t>How do I plan to migrate records across digital storage devices?</a:t>
            </a:r>
          </a:p>
        </p:txBody>
      </p:sp>
      <p:grpSp>
        <p:nvGrpSpPr>
          <p:cNvPr id="37" name="Group 36">
            <a:extLst>
              <a:ext uri="{FF2B5EF4-FFF2-40B4-BE49-F238E27FC236}">
                <a16:creationId xmlns:a16="http://schemas.microsoft.com/office/drawing/2014/main" id="{3CB624AF-EDE2-4663-AA4F-5CA277A0A6A0}"/>
              </a:ext>
            </a:extLst>
          </p:cNvPr>
          <p:cNvGrpSpPr/>
          <p:nvPr/>
        </p:nvGrpSpPr>
        <p:grpSpPr>
          <a:xfrm>
            <a:off x="1630185" y="3124706"/>
            <a:ext cx="406901" cy="406931"/>
            <a:chOff x="5235252" y="4943489"/>
            <a:chExt cx="978119" cy="978187"/>
          </a:xfrm>
          <a:solidFill>
            <a:schemeClr val="bg2"/>
          </a:solidFill>
        </p:grpSpPr>
        <p:sp>
          <p:nvSpPr>
            <p:cNvPr id="38" name="Freeform: Shape 37">
              <a:extLst>
                <a:ext uri="{FF2B5EF4-FFF2-40B4-BE49-F238E27FC236}">
                  <a16:creationId xmlns:a16="http://schemas.microsoft.com/office/drawing/2014/main" id="{9D96C54F-7FD5-495C-839C-684A9A99138C}"/>
                </a:ext>
              </a:extLst>
            </p:cNvPr>
            <p:cNvSpPr/>
            <p:nvPr/>
          </p:nvSpPr>
          <p:spPr>
            <a:xfrm>
              <a:off x="5235252" y="4943489"/>
              <a:ext cx="978119" cy="978187"/>
            </a:xfrm>
            <a:custGeom>
              <a:avLst/>
              <a:gdLst>
                <a:gd name="connsiteX0" fmla="*/ 912663 w 978119"/>
                <a:gd name="connsiteY0" fmla="*/ 65525 h 978187"/>
                <a:gd name="connsiteX1" fmla="*/ 11796 w 978119"/>
                <a:gd name="connsiteY1" fmla="*/ 31 h 978187"/>
                <a:gd name="connsiteX2" fmla="*/ 0 w 978119"/>
                <a:gd name="connsiteY2" fmla="*/ 11004 h 978187"/>
                <a:gd name="connsiteX3" fmla="*/ 0 w 978119"/>
                <a:gd name="connsiteY3" fmla="*/ 126150 h 978187"/>
                <a:gd name="connsiteX4" fmla="*/ 10218 w 978119"/>
                <a:gd name="connsiteY4" fmla="*/ 137123 h 978187"/>
                <a:gd name="connsiteX5" fmla="*/ 320200 w 978119"/>
                <a:gd name="connsiteY5" fmla="*/ 159274 h 978187"/>
                <a:gd name="connsiteX6" fmla="*/ 333299 w 978119"/>
                <a:gd name="connsiteY6" fmla="*/ 370912 h 978187"/>
                <a:gd name="connsiteX7" fmla="*/ 343998 w 978119"/>
                <a:gd name="connsiteY7" fmla="*/ 383119 h 978187"/>
                <a:gd name="connsiteX8" fmla="*/ 439187 w 978119"/>
                <a:gd name="connsiteY8" fmla="*/ 401773 h 978187"/>
                <a:gd name="connsiteX9" fmla="*/ 441244 w 978119"/>
                <a:gd name="connsiteY9" fmla="*/ 523914 h 978187"/>
                <a:gd name="connsiteX10" fmla="*/ 454274 w 978119"/>
                <a:gd name="connsiteY10" fmla="*/ 536944 h 978187"/>
                <a:gd name="connsiteX11" fmla="*/ 576415 w 978119"/>
                <a:gd name="connsiteY11" fmla="*/ 539001 h 978187"/>
                <a:gd name="connsiteX12" fmla="*/ 595000 w 978119"/>
                <a:gd name="connsiteY12" fmla="*/ 634191 h 978187"/>
                <a:gd name="connsiteX13" fmla="*/ 607208 w 978119"/>
                <a:gd name="connsiteY13" fmla="*/ 644889 h 978187"/>
                <a:gd name="connsiteX14" fmla="*/ 818845 w 978119"/>
                <a:gd name="connsiteY14" fmla="*/ 657988 h 978187"/>
                <a:gd name="connsiteX15" fmla="*/ 840997 w 978119"/>
                <a:gd name="connsiteY15" fmla="*/ 967969 h 978187"/>
                <a:gd name="connsiteX16" fmla="*/ 851969 w 978119"/>
                <a:gd name="connsiteY16" fmla="*/ 978188 h 978187"/>
                <a:gd name="connsiteX17" fmla="*/ 967115 w 978119"/>
                <a:gd name="connsiteY17" fmla="*/ 978188 h 978187"/>
                <a:gd name="connsiteX18" fmla="*/ 978088 w 978119"/>
                <a:gd name="connsiteY18" fmla="*/ 966392 h 978187"/>
                <a:gd name="connsiteX19" fmla="*/ 912663 w 978119"/>
                <a:gd name="connsiteY19" fmla="*/ 65525 h 97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8119" h="978187">
                  <a:moveTo>
                    <a:pt x="912663" y="65525"/>
                  </a:moveTo>
                  <a:lnTo>
                    <a:pt x="11796" y="31"/>
                  </a:lnTo>
                  <a:cubicBezTo>
                    <a:pt x="5418" y="-449"/>
                    <a:pt x="0" y="4626"/>
                    <a:pt x="0" y="11004"/>
                  </a:cubicBezTo>
                  <a:lnTo>
                    <a:pt x="0" y="126150"/>
                  </a:lnTo>
                  <a:cubicBezTo>
                    <a:pt x="0" y="131911"/>
                    <a:pt x="4458" y="136711"/>
                    <a:pt x="10218" y="137123"/>
                  </a:cubicBezTo>
                  <a:lnTo>
                    <a:pt x="320200" y="159274"/>
                  </a:lnTo>
                  <a:lnTo>
                    <a:pt x="333299" y="370912"/>
                  </a:lnTo>
                  <a:cubicBezTo>
                    <a:pt x="333642" y="376947"/>
                    <a:pt x="338099" y="381954"/>
                    <a:pt x="343998" y="383119"/>
                  </a:cubicBezTo>
                  <a:lnTo>
                    <a:pt x="439187" y="401773"/>
                  </a:lnTo>
                  <a:lnTo>
                    <a:pt x="441244" y="523914"/>
                  </a:lnTo>
                  <a:cubicBezTo>
                    <a:pt x="441381" y="531046"/>
                    <a:pt x="447142" y="536807"/>
                    <a:pt x="454274" y="536944"/>
                  </a:cubicBezTo>
                  <a:lnTo>
                    <a:pt x="576415" y="539001"/>
                  </a:lnTo>
                  <a:lnTo>
                    <a:pt x="595000" y="634191"/>
                  </a:lnTo>
                  <a:cubicBezTo>
                    <a:pt x="596166" y="640088"/>
                    <a:pt x="601173" y="644546"/>
                    <a:pt x="607208" y="644889"/>
                  </a:cubicBezTo>
                  <a:lnTo>
                    <a:pt x="818845" y="657988"/>
                  </a:lnTo>
                  <a:lnTo>
                    <a:pt x="840997" y="967969"/>
                  </a:lnTo>
                  <a:cubicBezTo>
                    <a:pt x="841408" y="973730"/>
                    <a:pt x="846209" y="978188"/>
                    <a:pt x="851969" y="978188"/>
                  </a:cubicBezTo>
                  <a:lnTo>
                    <a:pt x="967115" y="978188"/>
                  </a:lnTo>
                  <a:cubicBezTo>
                    <a:pt x="973493" y="978188"/>
                    <a:pt x="978568" y="972770"/>
                    <a:pt x="978088" y="966392"/>
                  </a:cubicBezTo>
                  <a:lnTo>
                    <a:pt x="912663" y="65525"/>
                  </a:lnTo>
                  <a:close/>
                </a:path>
              </a:pathLst>
            </a:custGeom>
            <a:grpFill/>
            <a:ln w="685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67FC9AF-90F2-4A3B-846D-B582F0F5FA36}"/>
                </a:ext>
              </a:extLst>
            </p:cNvPr>
            <p:cNvSpPr/>
            <p:nvPr/>
          </p:nvSpPr>
          <p:spPr>
            <a:xfrm>
              <a:off x="5368949" y="5541024"/>
              <a:ext cx="244350" cy="244384"/>
            </a:xfrm>
            <a:custGeom>
              <a:avLst/>
              <a:gdLst>
                <a:gd name="connsiteX0" fmla="*/ 13682 w 244350"/>
                <a:gd name="connsiteY0" fmla="*/ 244385 h 244384"/>
                <a:gd name="connsiteX1" fmla="*/ 4012 w 244350"/>
                <a:gd name="connsiteY1" fmla="*/ 240339 h 244384"/>
                <a:gd name="connsiteX2" fmla="*/ 4012 w 244350"/>
                <a:gd name="connsiteY2" fmla="*/ 220930 h 244384"/>
                <a:gd name="connsiteX3" fmla="*/ 220931 w 244350"/>
                <a:gd name="connsiteY3" fmla="*/ 4012 h 244384"/>
                <a:gd name="connsiteX4" fmla="*/ 240339 w 244350"/>
                <a:gd name="connsiteY4" fmla="*/ 4012 h 244384"/>
                <a:gd name="connsiteX5" fmla="*/ 240339 w 244350"/>
                <a:gd name="connsiteY5" fmla="*/ 23420 h 244384"/>
                <a:gd name="connsiteX6" fmla="*/ 23420 w 244350"/>
                <a:gd name="connsiteY6" fmla="*/ 240339 h 244384"/>
                <a:gd name="connsiteX7" fmla="*/ 13682 w 244350"/>
                <a:gd name="connsiteY7" fmla="*/ 244385 h 2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50" h="244384">
                  <a:moveTo>
                    <a:pt x="13682" y="244385"/>
                  </a:moveTo>
                  <a:cubicBezTo>
                    <a:pt x="10184" y="244385"/>
                    <a:pt x="6687" y="243013"/>
                    <a:pt x="4012" y="240339"/>
                  </a:cubicBezTo>
                  <a:cubicBezTo>
                    <a:pt x="-1337" y="234989"/>
                    <a:pt x="-1337" y="226280"/>
                    <a:pt x="4012" y="220930"/>
                  </a:cubicBezTo>
                  <a:lnTo>
                    <a:pt x="220931" y="4012"/>
                  </a:lnTo>
                  <a:cubicBezTo>
                    <a:pt x="226280" y="-1337"/>
                    <a:pt x="234989" y="-1337"/>
                    <a:pt x="240339" y="4012"/>
                  </a:cubicBezTo>
                  <a:cubicBezTo>
                    <a:pt x="245688" y="9361"/>
                    <a:pt x="245688" y="18071"/>
                    <a:pt x="240339" y="23420"/>
                  </a:cubicBezTo>
                  <a:lnTo>
                    <a:pt x="23420" y="240339"/>
                  </a:lnTo>
                  <a:cubicBezTo>
                    <a:pt x="20677" y="243013"/>
                    <a:pt x="17179" y="244385"/>
                    <a:pt x="13682" y="244385"/>
                  </a:cubicBezTo>
                </a:path>
              </a:pathLst>
            </a:custGeom>
            <a:grpFill/>
            <a:ln w="685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DF1A7E-B00A-4372-B187-199655C8A9AB}"/>
                </a:ext>
              </a:extLst>
            </p:cNvPr>
            <p:cNvSpPr/>
            <p:nvPr/>
          </p:nvSpPr>
          <p:spPr>
            <a:xfrm>
              <a:off x="5572288" y="5651369"/>
              <a:ext cx="187840" cy="187875"/>
            </a:xfrm>
            <a:custGeom>
              <a:avLst/>
              <a:gdLst>
                <a:gd name="connsiteX0" fmla="*/ 13682 w 187840"/>
                <a:gd name="connsiteY0" fmla="*/ 187875 h 187875"/>
                <a:gd name="connsiteX1" fmla="*/ 4012 w 187840"/>
                <a:gd name="connsiteY1" fmla="*/ 183829 h 187875"/>
                <a:gd name="connsiteX2" fmla="*/ 4012 w 187840"/>
                <a:gd name="connsiteY2" fmla="*/ 164421 h 187875"/>
                <a:gd name="connsiteX3" fmla="*/ 164420 w 187840"/>
                <a:gd name="connsiteY3" fmla="*/ 4012 h 187875"/>
                <a:gd name="connsiteX4" fmla="*/ 183829 w 187840"/>
                <a:gd name="connsiteY4" fmla="*/ 4012 h 187875"/>
                <a:gd name="connsiteX5" fmla="*/ 183829 w 187840"/>
                <a:gd name="connsiteY5" fmla="*/ 23420 h 187875"/>
                <a:gd name="connsiteX6" fmla="*/ 23420 w 187840"/>
                <a:gd name="connsiteY6" fmla="*/ 183829 h 187875"/>
                <a:gd name="connsiteX7" fmla="*/ 13682 w 187840"/>
                <a:gd name="connsiteY7" fmla="*/ 187875 h 18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40" h="187875">
                  <a:moveTo>
                    <a:pt x="13682" y="187875"/>
                  </a:moveTo>
                  <a:cubicBezTo>
                    <a:pt x="10184" y="187875"/>
                    <a:pt x="6686" y="186503"/>
                    <a:pt x="4012" y="183829"/>
                  </a:cubicBezTo>
                  <a:cubicBezTo>
                    <a:pt x="-1337" y="178480"/>
                    <a:pt x="-1337" y="169770"/>
                    <a:pt x="4012" y="164421"/>
                  </a:cubicBezTo>
                  <a:lnTo>
                    <a:pt x="164420" y="4012"/>
                  </a:lnTo>
                  <a:cubicBezTo>
                    <a:pt x="169770" y="-1337"/>
                    <a:pt x="178479" y="-1337"/>
                    <a:pt x="183829" y="4012"/>
                  </a:cubicBezTo>
                  <a:cubicBezTo>
                    <a:pt x="189178" y="9361"/>
                    <a:pt x="189178" y="18071"/>
                    <a:pt x="183829" y="23420"/>
                  </a:cubicBezTo>
                  <a:lnTo>
                    <a:pt x="23420" y="183829"/>
                  </a:lnTo>
                  <a:cubicBezTo>
                    <a:pt x="20677" y="186503"/>
                    <a:pt x="17179" y="187875"/>
                    <a:pt x="13682" y="187875"/>
                  </a:cubicBezTo>
                </a:path>
              </a:pathLst>
            </a:custGeom>
            <a:grpFill/>
            <a:ln w="685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D209171-09F1-4287-AEE6-78E3780E7A32}"/>
                </a:ext>
              </a:extLst>
            </p:cNvPr>
            <p:cNvSpPr/>
            <p:nvPr/>
          </p:nvSpPr>
          <p:spPr>
            <a:xfrm>
              <a:off x="5316691" y="5395771"/>
              <a:ext cx="187840" cy="187874"/>
            </a:xfrm>
            <a:custGeom>
              <a:avLst/>
              <a:gdLst>
                <a:gd name="connsiteX0" fmla="*/ 13682 w 187840"/>
                <a:gd name="connsiteY0" fmla="*/ 187875 h 187874"/>
                <a:gd name="connsiteX1" fmla="*/ 4012 w 187840"/>
                <a:gd name="connsiteY1" fmla="*/ 183829 h 187874"/>
                <a:gd name="connsiteX2" fmla="*/ 4012 w 187840"/>
                <a:gd name="connsiteY2" fmla="*/ 164420 h 187874"/>
                <a:gd name="connsiteX3" fmla="*/ 164421 w 187840"/>
                <a:gd name="connsiteY3" fmla="*/ 4012 h 187874"/>
                <a:gd name="connsiteX4" fmla="*/ 183829 w 187840"/>
                <a:gd name="connsiteY4" fmla="*/ 4012 h 187874"/>
                <a:gd name="connsiteX5" fmla="*/ 183829 w 187840"/>
                <a:gd name="connsiteY5" fmla="*/ 23420 h 187874"/>
                <a:gd name="connsiteX6" fmla="*/ 23420 w 187840"/>
                <a:gd name="connsiteY6" fmla="*/ 183829 h 187874"/>
                <a:gd name="connsiteX7" fmla="*/ 13682 w 187840"/>
                <a:gd name="connsiteY7" fmla="*/ 187875 h 1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40" h="187874">
                  <a:moveTo>
                    <a:pt x="13682" y="187875"/>
                  </a:moveTo>
                  <a:cubicBezTo>
                    <a:pt x="10184" y="187875"/>
                    <a:pt x="6687" y="186503"/>
                    <a:pt x="4012" y="183829"/>
                  </a:cubicBezTo>
                  <a:cubicBezTo>
                    <a:pt x="-1337" y="178479"/>
                    <a:pt x="-1337" y="169770"/>
                    <a:pt x="4012" y="164420"/>
                  </a:cubicBezTo>
                  <a:lnTo>
                    <a:pt x="164421" y="4012"/>
                  </a:lnTo>
                  <a:cubicBezTo>
                    <a:pt x="169770" y="-1337"/>
                    <a:pt x="178480" y="-1337"/>
                    <a:pt x="183829" y="4012"/>
                  </a:cubicBezTo>
                  <a:cubicBezTo>
                    <a:pt x="189178" y="9361"/>
                    <a:pt x="189178" y="18071"/>
                    <a:pt x="183829" y="23420"/>
                  </a:cubicBezTo>
                  <a:lnTo>
                    <a:pt x="23420" y="183829"/>
                  </a:lnTo>
                  <a:cubicBezTo>
                    <a:pt x="20746" y="186572"/>
                    <a:pt x="17179" y="187875"/>
                    <a:pt x="13682" y="187875"/>
                  </a:cubicBezTo>
                </a:path>
              </a:pathLst>
            </a:custGeom>
            <a:grpFill/>
            <a:ln w="6858" cap="flat">
              <a:no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72AB1B0B-FFDC-4D11-B258-462A59E0C9F6}"/>
              </a:ext>
            </a:extLst>
          </p:cNvPr>
          <p:cNvGrpSpPr/>
          <p:nvPr/>
        </p:nvGrpSpPr>
        <p:grpSpPr>
          <a:xfrm>
            <a:off x="3786325" y="3981572"/>
            <a:ext cx="345297" cy="471325"/>
            <a:chOff x="6775147" y="2362443"/>
            <a:chExt cx="753282" cy="1028219"/>
          </a:xfrm>
          <a:solidFill>
            <a:schemeClr val="bg2"/>
          </a:solidFill>
        </p:grpSpPr>
        <p:sp>
          <p:nvSpPr>
            <p:cNvPr id="43" name="Freeform: Shape 42">
              <a:extLst>
                <a:ext uri="{FF2B5EF4-FFF2-40B4-BE49-F238E27FC236}">
                  <a16:creationId xmlns:a16="http://schemas.microsoft.com/office/drawing/2014/main" id="{E3A8E767-CEF5-4B40-8B1C-AB4F02EF5CAC}"/>
                </a:ext>
              </a:extLst>
            </p:cNvPr>
            <p:cNvSpPr/>
            <p:nvPr/>
          </p:nvSpPr>
          <p:spPr>
            <a:xfrm>
              <a:off x="6775147" y="2362443"/>
              <a:ext cx="753282" cy="636010"/>
            </a:xfrm>
            <a:custGeom>
              <a:avLst/>
              <a:gdLst>
                <a:gd name="connsiteX0" fmla="*/ 376641 w 753282"/>
                <a:gd name="connsiteY0" fmla="*/ 0 h 636010"/>
                <a:gd name="connsiteX1" fmla="*/ 0 w 753282"/>
                <a:gd name="connsiteY1" fmla="*/ 376367 h 636010"/>
                <a:gd name="connsiteX2" fmla="*/ 0 w 753282"/>
                <a:gd name="connsiteY2" fmla="*/ 376641 h 636010"/>
                <a:gd name="connsiteX3" fmla="*/ 68 w 753282"/>
                <a:gd name="connsiteY3" fmla="*/ 377327 h 636010"/>
                <a:gd name="connsiteX4" fmla="*/ 137 w 753282"/>
                <a:gd name="connsiteY4" fmla="*/ 378424 h 636010"/>
                <a:gd name="connsiteX5" fmla="*/ 411 w 753282"/>
                <a:gd name="connsiteY5" fmla="*/ 379316 h 636010"/>
                <a:gd name="connsiteX6" fmla="*/ 686 w 753282"/>
                <a:gd name="connsiteY6" fmla="*/ 380276 h 636010"/>
                <a:gd name="connsiteX7" fmla="*/ 1097 w 753282"/>
                <a:gd name="connsiteY7" fmla="*/ 381099 h 636010"/>
                <a:gd name="connsiteX8" fmla="*/ 1577 w 753282"/>
                <a:gd name="connsiteY8" fmla="*/ 381922 h 636010"/>
                <a:gd name="connsiteX9" fmla="*/ 2126 w 753282"/>
                <a:gd name="connsiteY9" fmla="*/ 382676 h 636010"/>
                <a:gd name="connsiteX10" fmla="*/ 2743 w 753282"/>
                <a:gd name="connsiteY10" fmla="*/ 383431 h 636010"/>
                <a:gd name="connsiteX11" fmla="*/ 3635 w 753282"/>
                <a:gd name="connsiteY11" fmla="*/ 384185 h 636010"/>
                <a:gd name="connsiteX12" fmla="*/ 4115 w 753282"/>
                <a:gd name="connsiteY12" fmla="*/ 384597 h 636010"/>
                <a:gd name="connsiteX13" fmla="*/ 359702 w 753282"/>
                <a:gd name="connsiteY13" fmla="*/ 636011 h 636010"/>
                <a:gd name="connsiteX14" fmla="*/ 393580 w 753282"/>
                <a:gd name="connsiteY14" fmla="*/ 636011 h 636010"/>
                <a:gd name="connsiteX15" fmla="*/ 749168 w 753282"/>
                <a:gd name="connsiteY15" fmla="*/ 384597 h 636010"/>
                <a:gd name="connsiteX16" fmla="*/ 749648 w 753282"/>
                <a:gd name="connsiteY16" fmla="*/ 384185 h 636010"/>
                <a:gd name="connsiteX17" fmla="*/ 750539 w 753282"/>
                <a:gd name="connsiteY17" fmla="*/ 383431 h 636010"/>
                <a:gd name="connsiteX18" fmla="*/ 751088 w 753282"/>
                <a:gd name="connsiteY18" fmla="*/ 382676 h 636010"/>
                <a:gd name="connsiteX19" fmla="*/ 751705 w 753282"/>
                <a:gd name="connsiteY19" fmla="*/ 381922 h 636010"/>
                <a:gd name="connsiteX20" fmla="*/ 752117 w 753282"/>
                <a:gd name="connsiteY20" fmla="*/ 381099 h 636010"/>
                <a:gd name="connsiteX21" fmla="*/ 752597 w 753282"/>
                <a:gd name="connsiteY21" fmla="*/ 380276 h 636010"/>
                <a:gd name="connsiteX22" fmla="*/ 752871 w 753282"/>
                <a:gd name="connsiteY22" fmla="*/ 379316 h 636010"/>
                <a:gd name="connsiteX23" fmla="*/ 753077 w 753282"/>
                <a:gd name="connsiteY23" fmla="*/ 378424 h 636010"/>
                <a:gd name="connsiteX24" fmla="*/ 753214 w 753282"/>
                <a:gd name="connsiteY24" fmla="*/ 377327 h 636010"/>
                <a:gd name="connsiteX25" fmla="*/ 753283 w 753282"/>
                <a:gd name="connsiteY25" fmla="*/ 376641 h 636010"/>
                <a:gd name="connsiteX26" fmla="*/ 753283 w 753282"/>
                <a:gd name="connsiteY26" fmla="*/ 376367 h 636010"/>
                <a:gd name="connsiteX27" fmla="*/ 376641 w 753282"/>
                <a:gd name="connsiteY27" fmla="*/ 0 h 636010"/>
                <a:gd name="connsiteX28" fmla="*/ 40531 w 753282"/>
                <a:gd name="connsiteY28" fmla="*/ 386380 h 636010"/>
                <a:gd name="connsiteX29" fmla="*/ 187978 w 753282"/>
                <a:gd name="connsiteY29" fmla="*/ 386380 h 636010"/>
                <a:gd name="connsiteX30" fmla="*/ 335630 w 753282"/>
                <a:gd name="connsiteY30" fmla="*/ 595069 h 636010"/>
                <a:gd name="connsiteX31" fmla="*/ 40531 w 753282"/>
                <a:gd name="connsiteY31" fmla="*/ 386380 h 636010"/>
                <a:gd name="connsiteX32" fmla="*/ 366834 w 753282"/>
                <a:gd name="connsiteY32" fmla="*/ 605287 h 636010"/>
                <a:gd name="connsiteX33" fmla="*/ 211981 w 753282"/>
                <a:gd name="connsiteY33" fmla="*/ 386380 h 636010"/>
                <a:gd name="connsiteX34" fmla="*/ 366834 w 753282"/>
                <a:gd name="connsiteY34" fmla="*/ 386380 h 636010"/>
                <a:gd name="connsiteX35" fmla="*/ 366834 w 753282"/>
                <a:gd name="connsiteY35" fmla="*/ 605287 h 636010"/>
                <a:gd name="connsiteX36" fmla="*/ 386448 w 753282"/>
                <a:gd name="connsiteY36" fmla="*/ 605287 h 636010"/>
                <a:gd name="connsiteX37" fmla="*/ 386448 w 753282"/>
                <a:gd name="connsiteY37" fmla="*/ 386380 h 636010"/>
                <a:gd name="connsiteX38" fmla="*/ 541302 w 753282"/>
                <a:gd name="connsiteY38" fmla="*/ 386380 h 636010"/>
                <a:gd name="connsiteX39" fmla="*/ 386448 w 753282"/>
                <a:gd name="connsiteY39" fmla="*/ 605287 h 636010"/>
                <a:gd name="connsiteX40" fmla="*/ 417583 w 753282"/>
                <a:gd name="connsiteY40" fmla="*/ 595069 h 636010"/>
                <a:gd name="connsiteX41" fmla="*/ 565236 w 753282"/>
                <a:gd name="connsiteY41" fmla="*/ 386380 h 636010"/>
                <a:gd name="connsiteX42" fmla="*/ 712683 w 753282"/>
                <a:gd name="connsiteY42" fmla="*/ 386380 h 636010"/>
                <a:gd name="connsiteX43" fmla="*/ 417583 w 753282"/>
                <a:gd name="connsiteY43" fmla="*/ 595069 h 63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53282" h="636010">
                  <a:moveTo>
                    <a:pt x="376641" y="0"/>
                  </a:moveTo>
                  <a:cubicBezTo>
                    <a:pt x="169049" y="0"/>
                    <a:pt x="137" y="168775"/>
                    <a:pt x="0" y="376367"/>
                  </a:cubicBezTo>
                  <a:lnTo>
                    <a:pt x="0" y="376641"/>
                  </a:lnTo>
                  <a:cubicBezTo>
                    <a:pt x="0" y="376847"/>
                    <a:pt x="0" y="377053"/>
                    <a:pt x="68" y="377327"/>
                  </a:cubicBezTo>
                  <a:cubicBezTo>
                    <a:pt x="68" y="377670"/>
                    <a:pt x="68" y="378081"/>
                    <a:pt x="137" y="378424"/>
                  </a:cubicBezTo>
                  <a:cubicBezTo>
                    <a:pt x="206" y="378767"/>
                    <a:pt x="343" y="379042"/>
                    <a:pt x="411" y="379316"/>
                  </a:cubicBezTo>
                  <a:cubicBezTo>
                    <a:pt x="480" y="379659"/>
                    <a:pt x="548" y="379933"/>
                    <a:pt x="686" y="380276"/>
                  </a:cubicBezTo>
                  <a:cubicBezTo>
                    <a:pt x="823" y="380550"/>
                    <a:pt x="960" y="380825"/>
                    <a:pt x="1097" y="381099"/>
                  </a:cubicBezTo>
                  <a:cubicBezTo>
                    <a:pt x="1234" y="381373"/>
                    <a:pt x="1371" y="381648"/>
                    <a:pt x="1577" y="381922"/>
                  </a:cubicBezTo>
                  <a:cubicBezTo>
                    <a:pt x="1715" y="382196"/>
                    <a:pt x="1920" y="382471"/>
                    <a:pt x="2126" y="382676"/>
                  </a:cubicBezTo>
                  <a:cubicBezTo>
                    <a:pt x="2331" y="382951"/>
                    <a:pt x="2537" y="383225"/>
                    <a:pt x="2743" y="383431"/>
                  </a:cubicBezTo>
                  <a:cubicBezTo>
                    <a:pt x="3017" y="383705"/>
                    <a:pt x="3292" y="383911"/>
                    <a:pt x="3635" y="384185"/>
                  </a:cubicBezTo>
                  <a:cubicBezTo>
                    <a:pt x="3772" y="384322"/>
                    <a:pt x="3909" y="384459"/>
                    <a:pt x="4115" y="384597"/>
                  </a:cubicBezTo>
                  <a:lnTo>
                    <a:pt x="359702" y="636011"/>
                  </a:lnTo>
                  <a:lnTo>
                    <a:pt x="393580" y="636011"/>
                  </a:lnTo>
                  <a:lnTo>
                    <a:pt x="749168" y="384597"/>
                  </a:lnTo>
                  <a:cubicBezTo>
                    <a:pt x="749305" y="384459"/>
                    <a:pt x="749442" y="384322"/>
                    <a:pt x="749648" y="384185"/>
                  </a:cubicBezTo>
                  <a:cubicBezTo>
                    <a:pt x="749922" y="383911"/>
                    <a:pt x="750265" y="383705"/>
                    <a:pt x="750539" y="383431"/>
                  </a:cubicBezTo>
                  <a:cubicBezTo>
                    <a:pt x="750745" y="383225"/>
                    <a:pt x="750882" y="382951"/>
                    <a:pt x="751088" y="382676"/>
                  </a:cubicBezTo>
                  <a:cubicBezTo>
                    <a:pt x="751294" y="382471"/>
                    <a:pt x="751499" y="382196"/>
                    <a:pt x="751705" y="381922"/>
                  </a:cubicBezTo>
                  <a:cubicBezTo>
                    <a:pt x="751842" y="381648"/>
                    <a:pt x="751979" y="381373"/>
                    <a:pt x="752117" y="381099"/>
                  </a:cubicBezTo>
                  <a:cubicBezTo>
                    <a:pt x="752322" y="380825"/>
                    <a:pt x="752460" y="380550"/>
                    <a:pt x="752597" y="380276"/>
                  </a:cubicBezTo>
                  <a:cubicBezTo>
                    <a:pt x="752666" y="379933"/>
                    <a:pt x="752734" y="379659"/>
                    <a:pt x="752871" y="379316"/>
                  </a:cubicBezTo>
                  <a:cubicBezTo>
                    <a:pt x="752940" y="379042"/>
                    <a:pt x="753008" y="378767"/>
                    <a:pt x="753077" y="378424"/>
                  </a:cubicBezTo>
                  <a:cubicBezTo>
                    <a:pt x="753145" y="378081"/>
                    <a:pt x="753214" y="377670"/>
                    <a:pt x="753214" y="377327"/>
                  </a:cubicBezTo>
                  <a:cubicBezTo>
                    <a:pt x="753214" y="377053"/>
                    <a:pt x="753283" y="376847"/>
                    <a:pt x="753283" y="376641"/>
                  </a:cubicBezTo>
                  <a:lnTo>
                    <a:pt x="753283" y="376367"/>
                  </a:lnTo>
                  <a:cubicBezTo>
                    <a:pt x="753145" y="168775"/>
                    <a:pt x="584233" y="0"/>
                    <a:pt x="376641" y="0"/>
                  </a:cubicBezTo>
                  <a:moveTo>
                    <a:pt x="40531" y="386380"/>
                  </a:moveTo>
                  <a:lnTo>
                    <a:pt x="187978" y="386380"/>
                  </a:lnTo>
                  <a:lnTo>
                    <a:pt x="335630" y="595069"/>
                  </a:lnTo>
                  <a:lnTo>
                    <a:pt x="40531" y="386380"/>
                  </a:lnTo>
                  <a:close/>
                  <a:moveTo>
                    <a:pt x="366834" y="605287"/>
                  </a:moveTo>
                  <a:lnTo>
                    <a:pt x="211981" y="386380"/>
                  </a:lnTo>
                  <a:lnTo>
                    <a:pt x="366834" y="386380"/>
                  </a:lnTo>
                  <a:lnTo>
                    <a:pt x="366834" y="605287"/>
                  </a:lnTo>
                  <a:close/>
                  <a:moveTo>
                    <a:pt x="386448" y="605287"/>
                  </a:moveTo>
                  <a:lnTo>
                    <a:pt x="386448" y="386380"/>
                  </a:lnTo>
                  <a:lnTo>
                    <a:pt x="541302" y="386380"/>
                  </a:lnTo>
                  <a:lnTo>
                    <a:pt x="386448" y="605287"/>
                  </a:lnTo>
                  <a:close/>
                  <a:moveTo>
                    <a:pt x="417583" y="595069"/>
                  </a:moveTo>
                  <a:lnTo>
                    <a:pt x="565236" y="386380"/>
                  </a:lnTo>
                  <a:lnTo>
                    <a:pt x="712683" y="386380"/>
                  </a:lnTo>
                  <a:lnTo>
                    <a:pt x="417583" y="595069"/>
                  </a:lnTo>
                  <a:close/>
                </a:path>
              </a:pathLst>
            </a:custGeom>
            <a:grpFill/>
            <a:ln w="685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52408FF-91A2-44E2-B32D-A57D9617B11F}"/>
                </a:ext>
              </a:extLst>
            </p:cNvPr>
            <p:cNvSpPr/>
            <p:nvPr/>
          </p:nvSpPr>
          <p:spPr>
            <a:xfrm>
              <a:off x="7016030" y="2858345"/>
              <a:ext cx="271215" cy="532317"/>
            </a:xfrm>
            <a:custGeom>
              <a:avLst/>
              <a:gdLst>
                <a:gd name="connsiteX0" fmla="*/ 270038 w 271215"/>
                <a:gd name="connsiteY0" fmla="*/ 294825 h 532317"/>
                <a:gd name="connsiteX1" fmla="*/ 207081 w 271215"/>
                <a:gd name="connsiteY1" fmla="*/ 134897 h 532317"/>
                <a:gd name="connsiteX2" fmla="*/ 188291 w 271215"/>
                <a:gd name="connsiteY2" fmla="*/ 124267 h 532317"/>
                <a:gd name="connsiteX3" fmla="*/ 186439 w 271215"/>
                <a:gd name="connsiteY3" fmla="*/ 124061 h 532317"/>
                <a:gd name="connsiteX4" fmla="*/ 163465 w 271215"/>
                <a:gd name="connsiteY4" fmla="*/ 124061 h 532317"/>
                <a:gd name="connsiteX5" fmla="*/ 200978 w 271215"/>
                <a:gd name="connsiteY5" fmla="*/ 65151 h 532317"/>
                <a:gd name="connsiteX6" fmla="*/ 135827 w 271215"/>
                <a:gd name="connsiteY6" fmla="*/ 0 h 532317"/>
                <a:gd name="connsiteX7" fmla="*/ 70676 w 271215"/>
                <a:gd name="connsiteY7" fmla="*/ 65151 h 532317"/>
                <a:gd name="connsiteX8" fmla="*/ 108189 w 271215"/>
                <a:gd name="connsiteY8" fmla="*/ 124061 h 532317"/>
                <a:gd name="connsiteX9" fmla="*/ 85215 w 271215"/>
                <a:gd name="connsiteY9" fmla="*/ 124061 h 532317"/>
                <a:gd name="connsiteX10" fmla="*/ 83089 w 271215"/>
                <a:gd name="connsiteY10" fmla="*/ 124267 h 532317"/>
                <a:gd name="connsiteX11" fmla="*/ 64161 w 271215"/>
                <a:gd name="connsiteY11" fmla="*/ 134897 h 532317"/>
                <a:gd name="connsiteX12" fmla="*/ 1205 w 271215"/>
                <a:gd name="connsiteY12" fmla="*/ 294825 h 532317"/>
                <a:gd name="connsiteX13" fmla="*/ 10874 w 271215"/>
                <a:gd name="connsiteY13" fmla="*/ 317045 h 532317"/>
                <a:gd name="connsiteX14" fmla="*/ 17115 w 271215"/>
                <a:gd name="connsiteY14" fmla="*/ 318211 h 532317"/>
                <a:gd name="connsiteX15" fmla="*/ 33094 w 271215"/>
                <a:gd name="connsiteY15" fmla="*/ 307375 h 532317"/>
                <a:gd name="connsiteX16" fmla="*/ 61624 w 271215"/>
                <a:gd name="connsiteY16" fmla="*/ 234955 h 532317"/>
                <a:gd name="connsiteX17" fmla="*/ 61624 w 271215"/>
                <a:gd name="connsiteY17" fmla="*/ 302301 h 532317"/>
                <a:gd name="connsiteX18" fmla="*/ 61624 w 271215"/>
                <a:gd name="connsiteY18" fmla="*/ 505709 h 532317"/>
                <a:gd name="connsiteX19" fmla="*/ 88233 w 271215"/>
                <a:gd name="connsiteY19" fmla="*/ 532318 h 532317"/>
                <a:gd name="connsiteX20" fmla="*/ 114842 w 271215"/>
                <a:gd name="connsiteY20" fmla="*/ 505709 h 532317"/>
                <a:gd name="connsiteX21" fmla="*/ 114842 w 271215"/>
                <a:gd name="connsiteY21" fmla="*/ 325823 h 532317"/>
                <a:gd name="connsiteX22" fmla="*/ 156813 w 271215"/>
                <a:gd name="connsiteY22" fmla="*/ 325823 h 532317"/>
                <a:gd name="connsiteX23" fmla="*/ 156813 w 271215"/>
                <a:gd name="connsiteY23" fmla="*/ 505640 h 532317"/>
                <a:gd name="connsiteX24" fmla="*/ 183422 w 271215"/>
                <a:gd name="connsiteY24" fmla="*/ 532249 h 532317"/>
                <a:gd name="connsiteX25" fmla="*/ 210031 w 271215"/>
                <a:gd name="connsiteY25" fmla="*/ 505640 h 532317"/>
                <a:gd name="connsiteX26" fmla="*/ 210031 w 271215"/>
                <a:gd name="connsiteY26" fmla="*/ 302232 h 532317"/>
                <a:gd name="connsiteX27" fmla="*/ 210031 w 271215"/>
                <a:gd name="connsiteY27" fmla="*/ 235915 h 532317"/>
                <a:gd name="connsiteX28" fmla="*/ 238148 w 271215"/>
                <a:gd name="connsiteY28" fmla="*/ 307307 h 532317"/>
                <a:gd name="connsiteX29" fmla="*/ 254128 w 271215"/>
                <a:gd name="connsiteY29" fmla="*/ 318143 h 532317"/>
                <a:gd name="connsiteX30" fmla="*/ 260437 w 271215"/>
                <a:gd name="connsiteY30" fmla="*/ 316977 h 532317"/>
                <a:gd name="connsiteX31" fmla="*/ 270038 w 271215"/>
                <a:gd name="connsiteY31" fmla="*/ 294825 h 53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215" h="532317">
                  <a:moveTo>
                    <a:pt x="270038" y="294825"/>
                  </a:moveTo>
                  <a:lnTo>
                    <a:pt x="207081" y="134897"/>
                  </a:lnTo>
                  <a:cubicBezTo>
                    <a:pt x="204064" y="127216"/>
                    <a:pt x="196109" y="122964"/>
                    <a:pt x="188291" y="124267"/>
                  </a:cubicBezTo>
                  <a:cubicBezTo>
                    <a:pt x="187674" y="124198"/>
                    <a:pt x="187056" y="124061"/>
                    <a:pt x="186439" y="124061"/>
                  </a:cubicBezTo>
                  <a:lnTo>
                    <a:pt x="163465" y="124061"/>
                  </a:lnTo>
                  <a:cubicBezTo>
                    <a:pt x="185616" y="113637"/>
                    <a:pt x="200978" y="91211"/>
                    <a:pt x="200978" y="65151"/>
                  </a:cubicBezTo>
                  <a:cubicBezTo>
                    <a:pt x="200978" y="29147"/>
                    <a:pt x="171763" y="0"/>
                    <a:pt x="135827" y="0"/>
                  </a:cubicBezTo>
                  <a:cubicBezTo>
                    <a:pt x="99823" y="0"/>
                    <a:pt x="70676" y="29215"/>
                    <a:pt x="70676" y="65151"/>
                  </a:cubicBezTo>
                  <a:cubicBezTo>
                    <a:pt x="70676" y="91211"/>
                    <a:pt x="86038" y="113706"/>
                    <a:pt x="108189" y="124061"/>
                  </a:cubicBezTo>
                  <a:lnTo>
                    <a:pt x="85215" y="124061"/>
                  </a:lnTo>
                  <a:cubicBezTo>
                    <a:pt x="84529" y="124061"/>
                    <a:pt x="83843" y="124198"/>
                    <a:pt x="83089" y="124267"/>
                  </a:cubicBezTo>
                  <a:cubicBezTo>
                    <a:pt x="75202" y="122895"/>
                    <a:pt x="67179" y="127147"/>
                    <a:pt x="64161" y="134897"/>
                  </a:cubicBezTo>
                  <a:lnTo>
                    <a:pt x="1205" y="294825"/>
                  </a:lnTo>
                  <a:cubicBezTo>
                    <a:pt x="-2293" y="303672"/>
                    <a:pt x="2096" y="313616"/>
                    <a:pt x="10874" y="317045"/>
                  </a:cubicBezTo>
                  <a:cubicBezTo>
                    <a:pt x="12932" y="317868"/>
                    <a:pt x="15057" y="318211"/>
                    <a:pt x="17115" y="318211"/>
                  </a:cubicBezTo>
                  <a:cubicBezTo>
                    <a:pt x="23973" y="318211"/>
                    <a:pt x="30420" y="314096"/>
                    <a:pt x="33094" y="307375"/>
                  </a:cubicBezTo>
                  <a:lnTo>
                    <a:pt x="61624" y="234955"/>
                  </a:lnTo>
                  <a:lnTo>
                    <a:pt x="61624" y="302301"/>
                  </a:lnTo>
                  <a:lnTo>
                    <a:pt x="61624" y="505709"/>
                  </a:lnTo>
                  <a:cubicBezTo>
                    <a:pt x="61624" y="520385"/>
                    <a:pt x="73556" y="532318"/>
                    <a:pt x="88233" y="532318"/>
                  </a:cubicBezTo>
                  <a:cubicBezTo>
                    <a:pt x="102908" y="532318"/>
                    <a:pt x="114842" y="520385"/>
                    <a:pt x="114842" y="505709"/>
                  </a:cubicBezTo>
                  <a:lnTo>
                    <a:pt x="114842" y="325823"/>
                  </a:lnTo>
                  <a:lnTo>
                    <a:pt x="156813" y="325823"/>
                  </a:lnTo>
                  <a:lnTo>
                    <a:pt x="156813" y="505640"/>
                  </a:lnTo>
                  <a:cubicBezTo>
                    <a:pt x="156813" y="520316"/>
                    <a:pt x="168746" y="532249"/>
                    <a:pt x="183422" y="532249"/>
                  </a:cubicBezTo>
                  <a:cubicBezTo>
                    <a:pt x="198098" y="532249"/>
                    <a:pt x="210031" y="520316"/>
                    <a:pt x="210031" y="505640"/>
                  </a:cubicBezTo>
                  <a:lnTo>
                    <a:pt x="210031" y="302232"/>
                  </a:lnTo>
                  <a:lnTo>
                    <a:pt x="210031" y="235915"/>
                  </a:lnTo>
                  <a:lnTo>
                    <a:pt x="238148" y="307307"/>
                  </a:lnTo>
                  <a:cubicBezTo>
                    <a:pt x="240823" y="314028"/>
                    <a:pt x="247270" y="318143"/>
                    <a:pt x="254128" y="318143"/>
                  </a:cubicBezTo>
                  <a:cubicBezTo>
                    <a:pt x="256185" y="318143"/>
                    <a:pt x="258311" y="317731"/>
                    <a:pt x="260437" y="316977"/>
                  </a:cubicBezTo>
                  <a:cubicBezTo>
                    <a:pt x="269147" y="313548"/>
                    <a:pt x="273467" y="303604"/>
                    <a:pt x="270038" y="294825"/>
                  </a:cubicBezTo>
                </a:path>
              </a:pathLst>
            </a:custGeom>
            <a:grpFill/>
            <a:ln w="6858"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A7867D9C-A94E-4335-8B15-F1FA022DDC8B}"/>
              </a:ext>
            </a:extLst>
          </p:cNvPr>
          <p:cNvSpPr/>
          <p:nvPr/>
        </p:nvSpPr>
        <p:spPr>
          <a:xfrm flipH="1">
            <a:off x="7975811" y="4036322"/>
            <a:ext cx="502735" cy="338555"/>
          </a:xfrm>
          <a:custGeom>
            <a:avLst/>
            <a:gdLst>
              <a:gd name="connsiteX0" fmla="*/ 964029 w 1055034"/>
              <a:gd name="connsiteY0" fmla="*/ 484861 h 710488"/>
              <a:gd name="connsiteX1" fmla="*/ 971162 w 1055034"/>
              <a:gd name="connsiteY1" fmla="*/ 484861 h 710488"/>
              <a:gd name="connsiteX2" fmla="*/ 846826 w 1055034"/>
              <a:gd name="connsiteY2" fmla="*/ 331996 h 710488"/>
              <a:gd name="connsiteX3" fmla="*/ 767891 w 1055034"/>
              <a:gd name="connsiteY3" fmla="*/ 294483 h 710488"/>
              <a:gd name="connsiteX4" fmla="*/ 741213 w 1055034"/>
              <a:gd name="connsiteY4" fmla="*/ 294483 h 710488"/>
              <a:gd name="connsiteX5" fmla="*/ 741213 w 1055034"/>
              <a:gd name="connsiteY5" fmla="*/ 246682 h 710488"/>
              <a:gd name="connsiteX6" fmla="*/ 762816 w 1055034"/>
              <a:gd name="connsiteY6" fmla="*/ 246682 h 710488"/>
              <a:gd name="connsiteX7" fmla="*/ 819737 w 1055034"/>
              <a:gd name="connsiteY7" fmla="*/ 189761 h 710488"/>
              <a:gd name="connsiteX8" fmla="*/ 819737 w 1055034"/>
              <a:gd name="connsiteY8" fmla="*/ 94229 h 710488"/>
              <a:gd name="connsiteX9" fmla="*/ 762816 w 1055034"/>
              <a:gd name="connsiteY9" fmla="*/ 37308 h 710488"/>
              <a:gd name="connsiteX10" fmla="*/ 768645 w 1055034"/>
              <a:gd name="connsiteY10" fmla="*/ 37308 h 710488"/>
              <a:gd name="connsiteX11" fmla="*/ 768645 w 1055034"/>
              <a:gd name="connsiteY11" fmla="*/ 0 h 710488"/>
              <a:gd name="connsiteX12" fmla="*/ 618043 w 1055034"/>
              <a:gd name="connsiteY12" fmla="*/ 0 h 710488"/>
              <a:gd name="connsiteX13" fmla="*/ 618043 w 1055034"/>
              <a:gd name="connsiteY13" fmla="*/ 37308 h 710488"/>
              <a:gd name="connsiteX14" fmla="*/ 448033 w 1055034"/>
              <a:gd name="connsiteY14" fmla="*/ 37308 h 710488"/>
              <a:gd name="connsiteX15" fmla="*/ 391112 w 1055034"/>
              <a:gd name="connsiteY15" fmla="*/ 94229 h 710488"/>
              <a:gd name="connsiteX16" fmla="*/ 391112 w 1055034"/>
              <a:gd name="connsiteY16" fmla="*/ 105682 h 710488"/>
              <a:gd name="connsiteX17" fmla="*/ 350787 w 1055034"/>
              <a:gd name="connsiteY17" fmla="*/ 105682 h 710488"/>
              <a:gd name="connsiteX18" fmla="*/ 334602 w 1055034"/>
              <a:gd name="connsiteY18" fmla="*/ 121867 h 710488"/>
              <a:gd name="connsiteX19" fmla="*/ 334602 w 1055034"/>
              <a:gd name="connsiteY19" fmla="*/ 126942 h 710488"/>
              <a:gd name="connsiteX20" fmla="*/ 13716 w 1055034"/>
              <a:gd name="connsiteY20" fmla="*/ 126942 h 710488"/>
              <a:gd name="connsiteX21" fmla="*/ 13716 w 1055034"/>
              <a:gd name="connsiteY21" fmla="*/ 156911 h 710488"/>
              <a:gd name="connsiteX22" fmla="*/ 334602 w 1055034"/>
              <a:gd name="connsiteY22" fmla="*/ 156911 h 710488"/>
              <a:gd name="connsiteX23" fmla="*/ 334602 w 1055034"/>
              <a:gd name="connsiteY23" fmla="*/ 161986 h 710488"/>
              <a:gd name="connsiteX24" fmla="*/ 350787 w 1055034"/>
              <a:gd name="connsiteY24" fmla="*/ 178171 h 710488"/>
              <a:gd name="connsiteX25" fmla="*/ 391112 w 1055034"/>
              <a:gd name="connsiteY25" fmla="*/ 178171 h 710488"/>
              <a:gd name="connsiteX26" fmla="*/ 391112 w 1055034"/>
              <a:gd name="connsiteY26" fmla="*/ 189624 h 710488"/>
              <a:gd name="connsiteX27" fmla="*/ 448033 w 1055034"/>
              <a:gd name="connsiteY27" fmla="*/ 246545 h 710488"/>
              <a:gd name="connsiteX28" fmla="*/ 438020 w 1055034"/>
              <a:gd name="connsiteY28" fmla="*/ 246545 h 710488"/>
              <a:gd name="connsiteX29" fmla="*/ 438020 w 1055034"/>
              <a:gd name="connsiteY29" fmla="*/ 294345 h 710488"/>
              <a:gd name="connsiteX30" fmla="*/ 223296 w 1055034"/>
              <a:gd name="connsiteY30" fmla="*/ 294345 h 710488"/>
              <a:gd name="connsiteX31" fmla="*/ 121593 w 1055034"/>
              <a:gd name="connsiteY31" fmla="*/ 396050 h 710488"/>
              <a:gd name="connsiteX32" fmla="*/ 121593 w 1055034"/>
              <a:gd name="connsiteY32" fmla="*/ 484723 h 710488"/>
              <a:gd name="connsiteX33" fmla="*/ 91006 w 1055034"/>
              <a:gd name="connsiteY33" fmla="*/ 484723 h 710488"/>
              <a:gd name="connsiteX34" fmla="*/ 0 w 1055034"/>
              <a:gd name="connsiteY34" fmla="*/ 575729 h 710488"/>
              <a:gd name="connsiteX35" fmla="*/ 51572 w 1055034"/>
              <a:gd name="connsiteY35" fmla="*/ 657751 h 710488"/>
              <a:gd name="connsiteX36" fmla="*/ 104242 w 1055034"/>
              <a:gd name="connsiteY36" fmla="*/ 683057 h 710488"/>
              <a:gd name="connsiteX37" fmla="*/ 224531 w 1055034"/>
              <a:gd name="connsiteY37" fmla="*/ 710489 h 710488"/>
              <a:gd name="connsiteX38" fmla="*/ 831258 w 1055034"/>
              <a:gd name="connsiteY38" fmla="*/ 710489 h 710488"/>
              <a:gd name="connsiteX39" fmla="*/ 952302 w 1055034"/>
              <a:gd name="connsiteY39" fmla="*/ 682714 h 710488"/>
              <a:gd name="connsiteX40" fmla="*/ 1003737 w 1055034"/>
              <a:gd name="connsiteY40" fmla="*/ 657819 h 710488"/>
              <a:gd name="connsiteX41" fmla="*/ 1055035 w 1055034"/>
              <a:gd name="connsiteY41" fmla="*/ 575798 h 710488"/>
              <a:gd name="connsiteX42" fmla="*/ 964029 w 1055034"/>
              <a:gd name="connsiteY42" fmla="*/ 484861 h 710488"/>
              <a:gd name="connsiteX43" fmla="*/ 103076 w 1055034"/>
              <a:gd name="connsiteY43" fmla="*/ 625930 h 710488"/>
              <a:gd name="connsiteX44" fmla="*/ 50681 w 1055034"/>
              <a:gd name="connsiteY44" fmla="*/ 573603 h 710488"/>
              <a:gd name="connsiteX45" fmla="*/ 103076 w 1055034"/>
              <a:gd name="connsiteY45" fmla="*/ 521208 h 710488"/>
              <a:gd name="connsiteX46" fmla="*/ 155471 w 1055034"/>
              <a:gd name="connsiteY46" fmla="*/ 573603 h 710488"/>
              <a:gd name="connsiteX47" fmla="*/ 103076 w 1055034"/>
              <a:gd name="connsiteY47" fmla="*/ 625930 h 710488"/>
              <a:gd name="connsiteX48" fmla="*/ 257998 w 1055034"/>
              <a:gd name="connsiteY48" fmla="*/ 665637 h 710488"/>
              <a:gd name="connsiteX49" fmla="*/ 190104 w 1055034"/>
              <a:gd name="connsiteY49" fmla="*/ 597743 h 710488"/>
              <a:gd name="connsiteX50" fmla="*/ 257998 w 1055034"/>
              <a:gd name="connsiteY50" fmla="*/ 529849 h 710488"/>
              <a:gd name="connsiteX51" fmla="*/ 325892 w 1055034"/>
              <a:gd name="connsiteY51" fmla="*/ 597743 h 710488"/>
              <a:gd name="connsiteX52" fmla="*/ 257998 w 1055034"/>
              <a:gd name="connsiteY52" fmla="*/ 665637 h 710488"/>
              <a:gd name="connsiteX53" fmla="*/ 438020 w 1055034"/>
              <a:gd name="connsiteY53" fmla="*/ 665637 h 710488"/>
              <a:gd name="connsiteX54" fmla="*/ 370126 w 1055034"/>
              <a:gd name="connsiteY54" fmla="*/ 597743 h 710488"/>
              <a:gd name="connsiteX55" fmla="*/ 438020 w 1055034"/>
              <a:gd name="connsiteY55" fmla="*/ 529849 h 710488"/>
              <a:gd name="connsiteX56" fmla="*/ 505915 w 1055034"/>
              <a:gd name="connsiteY56" fmla="*/ 597743 h 710488"/>
              <a:gd name="connsiteX57" fmla="*/ 438020 w 1055034"/>
              <a:gd name="connsiteY57" fmla="*/ 665637 h 710488"/>
              <a:gd name="connsiteX58" fmla="*/ 618043 w 1055034"/>
              <a:gd name="connsiteY58" fmla="*/ 665637 h 710488"/>
              <a:gd name="connsiteX59" fmla="*/ 550149 w 1055034"/>
              <a:gd name="connsiteY59" fmla="*/ 597743 h 710488"/>
              <a:gd name="connsiteX60" fmla="*/ 618043 w 1055034"/>
              <a:gd name="connsiteY60" fmla="*/ 529849 h 710488"/>
              <a:gd name="connsiteX61" fmla="*/ 685937 w 1055034"/>
              <a:gd name="connsiteY61" fmla="*/ 597743 h 710488"/>
              <a:gd name="connsiteX62" fmla="*/ 618043 w 1055034"/>
              <a:gd name="connsiteY62" fmla="*/ 665637 h 710488"/>
              <a:gd name="connsiteX63" fmla="*/ 798065 w 1055034"/>
              <a:gd name="connsiteY63" fmla="*/ 665637 h 710488"/>
              <a:gd name="connsiteX64" fmla="*/ 730172 w 1055034"/>
              <a:gd name="connsiteY64" fmla="*/ 597743 h 710488"/>
              <a:gd name="connsiteX65" fmla="*/ 798065 w 1055034"/>
              <a:gd name="connsiteY65" fmla="*/ 529849 h 710488"/>
              <a:gd name="connsiteX66" fmla="*/ 865960 w 1055034"/>
              <a:gd name="connsiteY66" fmla="*/ 597743 h 710488"/>
              <a:gd name="connsiteX67" fmla="*/ 798065 w 1055034"/>
              <a:gd name="connsiteY67" fmla="*/ 665637 h 710488"/>
              <a:gd name="connsiteX68" fmla="*/ 957789 w 1055034"/>
              <a:gd name="connsiteY68" fmla="*/ 625930 h 710488"/>
              <a:gd name="connsiteX69" fmla="*/ 905393 w 1055034"/>
              <a:gd name="connsiteY69" fmla="*/ 573603 h 710488"/>
              <a:gd name="connsiteX70" fmla="*/ 957789 w 1055034"/>
              <a:gd name="connsiteY70" fmla="*/ 521208 h 710488"/>
              <a:gd name="connsiteX71" fmla="*/ 1010115 w 1055034"/>
              <a:gd name="connsiteY71" fmla="*/ 573603 h 710488"/>
              <a:gd name="connsiteX72" fmla="*/ 957789 w 1055034"/>
              <a:gd name="connsiteY72" fmla="*/ 625930 h 71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55034" h="710488">
                <a:moveTo>
                  <a:pt x="964029" y="484861"/>
                </a:moveTo>
                <a:lnTo>
                  <a:pt x="971162" y="484861"/>
                </a:lnTo>
                <a:lnTo>
                  <a:pt x="846826" y="331996"/>
                </a:lnTo>
                <a:cubicBezTo>
                  <a:pt x="827487" y="308267"/>
                  <a:pt x="798546" y="294483"/>
                  <a:pt x="767891" y="294483"/>
                </a:cubicBezTo>
                <a:lnTo>
                  <a:pt x="741213" y="294483"/>
                </a:lnTo>
                <a:lnTo>
                  <a:pt x="741213" y="246682"/>
                </a:lnTo>
                <a:lnTo>
                  <a:pt x="762816" y="246682"/>
                </a:lnTo>
                <a:cubicBezTo>
                  <a:pt x="794225" y="246682"/>
                  <a:pt x="819737" y="221171"/>
                  <a:pt x="819737" y="189761"/>
                </a:cubicBezTo>
                <a:lnTo>
                  <a:pt x="819737" y="94229"/>
                </a:lnTo>
                <a:cubicBezTo>
                  <a:pt x="819737" y="62751"/>
                  <a:pt x="794225" y="37308"/>
                  <a:pt x="762816" y="37308"/>
                </a:cubicBezTo>
                <a:lnTo>
                  <a:pt x="768645" y="37308"/>
                </a:lnTo>
                <a:lnTo>
                  <a:pt x="768645" y="0"/>
                </a:lnTo>
                <a:lnTo>
                  <a:pt x="618043" y="0"/>
                </a:lnTo>
                <a:lnTo>
                  <a:pt x="618043" y="37308"/>
                </a:lnTo>
                <a:lnTo>
                  <a:pt x="448033" y="37308"/>
                </a:lnTo>
                <a:cubicBezTo>
                  <a:pt x="416624" y="37308"/>
                  <a:pt x="391112" y="62819"/>
                  <a:pt x="391112" y="94229"/>
                </a:cubicBezTo>
                <a:lnTo>
                  <a:pt x="391112" y="105682"/>
                </a:lnTo>
                <a:lnTo>
                  <a:pt x="350787" y="105682"/>
                </a:lnTo>
                <a:cubicBezTo>
                  <a:pt x="341872" y="105682"/>
                  <a:pt x="334602" y="112951"/>
                  <a:pt x="334602" y="121867"/>
                </a:cubicBezTo>
                <a:lnTo>
                  <a:pt x="334602" y="126942"/>
                </a:lnTo>
                <a:lnTo>
                  <a:pt x="13716" y="126942"/>
                </a:lnTo>
                <a:lnTo>
                  <a:pt x="13716" y="156911"/>
                </a:lnTo>
                <a:lnTo>
                  <a:pt x="334602" y="156911"/>
                </a:lnTo>
                <a:lnTo>
                  <a:pt x="334602" y="161986"/>
                </a:lnTo>
                <a:cubicBezTo>
                  <a:pt x="334602" y="170970"/>
                  <a:pt x="341872" y="178171"/>
                  <a:pt x="350787" y="178171"/>
                </a:cubicBezTo>
                <a:lnTo>
                  <a:pt x="391112" y="178171"/>
                </a:lnTo>
                <a:lnTo>
                  <a:pt x="391112" y="189624"/>
                </a:lnTo>
                <a:cubicBezTo>
                  <a:pt x="391112" y="221102"/>
                  <a:pt x="416624" y="246545"/>
                  <a:pt x="448033" y="246545"/>
                </a:cubicBezTo>
                <a:lnTo>
                  <a:pt x="438020" y="246545"/>
                </a:lnTo>
                <a:lnTo>
                  <a:pt x="438020" y="294345"/>
                </a:lnTo>
                <a:lnTo>
                  <a:pt x="223296" y="294345"/>
                </a:lnTo>
                <a:cubicBezTo>
                  <a:pt x="167129" y="294345"/>
                  <a:pt x="121593" y="339882"/>
                  <a:pt x="121593" y="396050"/>
                </a:cubicBezTo>
                <a:lnTo>
                  <a:pt x="121593" y="484723"/>
                </a:lnTo>
                <a:lnTo>
                  <a:pt x="91006" y="484723"/>
                </a:lnTo>
                <a:cubicBezTo>
                  <a:pt x="40805" y="484723"/>
                  <a:pt x="0" y="525529"/>
                  <a:pt x="0" y="575729"/>
                </a:cubicBezTo>
                <a:cubicBezTo>
                  <a:pt x="0" y="610499"/>
                  <a:pt x="20231" y="642663"/>
                  <a:pt x="51572" y="657751"/>
                </a:cubicBezTo>
                <a:lnTo>
                  <a:pt x="104242" y="683057"/>
                </a:lnTo>
                <a:cubicBezTo>
                  <a:pt x="141549" y="700956"/>
                  <a:pt x="183109" y="710489"/>
                  <a:pt x="224531" y="710489"/>
                </a:cubicBezTo>
                <a:lnTo>
                  <a:pt x="831258" y="710489"/>
                </a:lnTo>
                <a:cubicBezTo>
                  <a:pt x="872955" y="710489"/>
                  <a:pt x="914789" y="700888"/>
                  <a:pt x="952302" y="682714"/>
                </a:cubicBezTo>
                <a:lnTo>
                  <a:pt x="1003737" y="657819"/>
                </a:lnTo>
                <a:cubicBezTo>
                  <a:pt x="1034941" y="642732"/>
                  <a:pt x="1055035" y="610568"/>
                  <a:pt x="1055035" y="575798"/>
                </a:cubicBezTo>
                <a:cubicBezTo>
                  <a:pt x="1054966" y="525734"/>
                  <a:pt x="1014161" y="484861"/>
                  <a:pt x="964029" y="484861"/>
                </a:cubicBezTo>
                <a:moveTo>
                  <a:pt x="103076" y="625930"/>
                </a:moveTo>
                <a:cubicBezTo>
                  <a:pt x="74135" y="625930"/>
                  <a:pt x="50681" y="602475"/>
                  <a:pt x="50681" y="573603"/>
                </a:cubicBezTo>
                <a:cubicBezTo>
                  <a:pt x="50681" y="544662"/>
                  <a:pt x="74135" y="521208"/>
                  <a:pt x="103076" y="521208"/>
                </a:cubicBezTo>
                <a:cubicBezTo>
                  <a:pt x="132017" y="521208"/>
                  <a:pt x="155471" y="544662"/>
                  <a:pt x="155471" y="573603"/>
                </a:cubicBezTo>
                <a:cubicBezTo>
                  <a:pt x="155471" y="602475"/>
                  <a:pt x="132017" y="625930"/>
                  <a:pt x="103076" y="625930"/>
                </a:cubicBezTo>
                <a:moveTo>
                  <a:pt x="257998" y="665637"/>
                </a:moveTo>
                <a:cubicBezTo>
                  <a:pt x="220485" y="665637"/>
                  <a:pt x="190104" y="635257"/>
                  <a:pt x="190104" y="597743"/>
                </a:cubicBezTo>
                <a:cubicBezTo>
                  <a:pt x="190104" y="560230"/>
                  <a:pt x="220485" y="529849"/>
                  <a:pt x="257998" y="529849"/>
                </a:cubicBezTo>
                <a:cubicBezTo>
                  <a:pt x="295511" y="529849"/>
                  <a:pt x="325892" y="560230"/>
                  <a:pt x="325892" y="597743"/>
                </a:cubicBezTo>
                <a:cubicBezTo>
                  <a:pt x="325892" y="635257"/>
                  <a:pt x="295511" y="665637"/>
                  <a:pt x="257998" y="665637"/>
                </a:cubicBezTo>
                <a:moveTo>
                  <a:pt x="438020" y="665637"/>
                </a:moveTo>
                <a:cubicBezTo>
                  <a:pt x="400507" y="665637"/>
                  <a:pt x="370126" y="635257"/>
                  <a:pt x="370126" y="597743"/>
                </a:cubicBezTo>
                <a:cubicBezTo>
                  <a:pt x="370126" y="560230"/>
                  <a:pt x="400507" y="529849"/>
                  <a:pt x="438020" y="529849"/>
                </a:cubicBezTo>
                <a:cubicBezTo>
                  <a:pt x="475534" y="529849"/>
                  <a:pt x="505915" y="560230"/>
                  <a:pt x="505915" y="597743"/>
                </a:cubicBezTo>
                <a:cubicBezTo>
                  <a:pt x="505915" y="635257"/>
                  <a:pt x="475534" y="665637"/>
                  <a:pt x="438020" y="665637"/>
                </a:cubicBezTo>
                <a:moveTo>
                  <a:pt x="618043" y="665637"/>
                </a:moveTo>
                <a:cubicBezTo>
                  <a:pt x="580530" y="665637"/>
                  <a:pt x="550149" y="635257"/>
                  <a:pt x="550149" y="597743"/>
                </a:cubicBezTo>
                <a:cubicBezTo>
                  <a:pt x="550149" y="560230"/>
                  <a:pt x="580530" y="529849"/>
                  <a:pt x="618043" y="529849"/>
                </a:cubicBezTo>
                <a:cubicBezTo>
                  <a:pt x="655556" y="529849"/>
                  <a:pt x="685937" y="560230"/>
                  <a:pt x="685937" y="597743"/>
                </a:cubicBezTo>
                <a:cubicBezTo>
                  <a:pt x="685937" y="635257"/>
                  <a:pt x="655556" y="665637"/>
                  <a:pt x="618043" y="665637"/>
                </a:cubicBezTo>
                <a:moveTo>
                  <a:pt x="798065" y="665637"/>
                </a:moveTo>
                <a:cubicBezTo>
                  <a:pt x="760552" y="665637"/>
                  <a:pt x="730172" y="635257"/>
                  <a:pt x="730172" y="597743"/>
                </a:cubicBezTo>
                <a:cubicBezTo>
                  <a:pt x="730172" y="560230"/>
                  <a:pt x="760552" y="529849"/>
                  <a:pt x="798065" y="529849"/>
                </a:cubicBezTo>
                <a:cubicBezTo>
                  <a:pt x="835579" y="529849"/>
                  <a:pt x="865960" y="560230"/>
                  <a:pt x="865960" y="597743"/>
                </a:cubicBezTo>
                <a:cubicBezTo>
                  <a:pt x="865960" y="635257"/>
                  <a:pt x="835579" y="665637"/>
                  <a:pt x="798065" y="665637"/>
                </a:cubicBezTo>
                <a:moveTo>
                  <a:pt x="957789" y="625930"/>
                </a:moveTo>
                <a:cubicBezTo>
                  <a:pt x="928848" y="625930"/>
                  <a:pt x="905393" y="602475"/>
                  <a:pt x="905393" y="573603"/>
                </a:cubicBezTo>
                <a:cubicBezTo>
                  <a:pt x="905393" y="544662"/>
                  <a:pt x="928848" y="521208"/>
                  <a:pt x="957789" y="521208"/>
                </a:cubicBezTo>
                <a:cubicBezTo>
                  <a:pt x="986729" y="521208"/>
                  <a:pt x="1010115" y="544662"/>
                  <a:pt x="1010115" y="573603"/>
                </a:cubicBezTo>
                <a:cubicBezTo>
                  <a:pt x="1010184" y="602475"/>
                  <a:pt x="986729" y="625930"/>
                  <a:pt x="957789" y="625930"/>
                </a:cubicBezTo>
              </a:path>
            </a:pathLst>
          </a:custGeom>
          <a:solidFill>
            <a:schemeClr val="bg2"/>
          </a:solidFill>
          <a:ln w="6858" cap="flat">
            <a:noFill/>
            <a:prstDash val="solid"/>
            <a:miter/>
          </a:ln>
        </p:spPr>
        <p:txBody>
          <a:bodyPr rtlCol="0" anchor="ctr"/>
          <a:lstStyle/>
          <a:p>
            <a:endParaRPr lang="en-US"/>
          </a:p>
        </p:txBody>
      </p:sp>
      <p:grpSp>
        <p:nvGrpSpPr>
          <p:cNvPr id="46" name="Group 45">
            <a:extLst>
              <a:ext uri="{FF2B5EF4-FFF2-40B4-BE49-F238E27FC236}">
                <a16:creationId xmlns:a16="http://schemas.microsoft.com/office/drawing/2014/main" id="{5E90908E-F112-4331-9C2A-0B2D0AFB3C9B}"/>
              </a:ext>
            </a:extLst>
          </p:cNvPr>
          <p:cNvGrpSpPr/>
          <p:nvPr/>
        </p:nvGrpSpPr>
        <p:grpSpPr>
          <a:xfrm>
            <a:off x="10136935" y="3111399"/>
            <a:ext cx="442846" cy="442875"/>
            <a:chOff x="3755090" y="1058257"/>
            <a:chExt cx="1028631" cy="1028700"/>
          </a:xfrm>
          <a:solidFill>
            <a:schemeClr val="bg2"/>
          </a:solidFill>
        </p:grpSpPr>
        <p:sp>
          <p:nvSpPr>
            <p:cNvPr id="47" name="Freeform: Shape 46">
              <a:extLst>
                <a:ext uri="{FF2B5EF4-FFF2-40B4-BE49-F238E27FC236}">
                  <a16:creationId xmlns:a16="http://schemas.microsoft.com/office/drawing/2014/main" id="{0F40012C-B311-4362-B0DD-49A30337001A}"/>
                </a:ext>
              </a:extLst>
            </p:cNvPr>
            <p:cNvSpPr/>
            <p:nvPr/>
          </p:nvSpPr>
          <p:spPr>
            <a:xfrm>
              <a:off x="3951229" y="1254328"/>
              <a:ext cx="636422" cy="636422"/>
            </a:xfrm>
            <a:custGeom>
              <a:avLst/>
              <a:gdLst>
                <a:gd name="connsiteX0" fmla="*/ 318211 w 636422"/>
                <a:gd name="connsiteY0" fmla="*/ 0 h 636422"/>
                <a:gd name="connsiteX1" fmla="*/ 0 w 636422"/>
                <a:gd name="connsiteY1" fmla="*/ 318211 h 636422"/>
                <a:gd name="connsiteX2" fmla="*/ 318211 w 636422"/>
                <a:gd name="connsiteY2" fmla="*/ 636423 h 636422"/>
                <a:gd name="connsiteX3" fmla="*/ 636422 w 636422"/>
                <a:gd name="connsiteY3" fmla="*/ 318211 h 636422"/>
                <a:gd name="connsiteX4" fmla="*/ 318211 w 636422"/>
                <a:gd name="connsiteY4" fmla="*/ 0 h 636422"/>
                <a:gd name="connsiteX5" fmla="*/ 318211 w 636422"/>
                <a:gd name="connsiteY5" fmla="*/ 566128 h 636422"/>
                <a:gd name="connsiteX6" fmla="*/ 70295 w 636422"/>
                <a:gd name="connsiteY6" fmla="*/ 318211 h 636422"/>
                <a:gd name="connsiteX7" fmla="*/ 318211 w 636422"/>
                <a:gd name="connsiteY7" fmla="*/ 70295 h 636422"/>
                <a:gd name="connsiteX8" fmla="*/ 566128 w 636422"/>
                <a:gd name="connsiteY8" fmla="*/ 318211 h 636422"/>
                <a:gd name="connsiteX9" fmla="*/ 318211 w 636422"/>
                <a:gd name="connsiteY9" fmla="*/ 566128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22" h="636422">
                  <a:moveTo>
                    <a:pt x="318211" y="0"/>
                  </a:moveTo>
                  <a:cubicBezTo>
                    <a:pt x="142783" y="0"/>
                    <a:pt x="0" y="142784"/>
                    <a:pt x="0" y="318211"/>
                  </a:cubicBezTo>
                  <a:cubicBezTo>
                    <a:pt x="0" y="493707"/>
                    <a:pt x="142783" y="636423"/>
                    <a:pt x="318211" y="636423"/>
                  </a:cubicBezTo>
                  <a:cubicBezTo>
                    <a:pt x="493639" y="636423"/>
                    <a:pt x="636422" y="493639"/>
                    <a:pt x="636422" y="318211"/>
                  </a:cubicBezTo>
                  <a:cubicBezTo>
                    <a:pt x="636422" y="142784"/>
                    <a:pt x="493639" y="0"/>
                    <a:pt x="318211" y="0"/>
                  </a:cubicBezTo>
                  <a:moveTo>
                    <a:pt x="318211" y="566128"/>
                  </a:moveTo>
                  <a:cubicBezTo>
                    <a:pt x="181531" y="566128"/>
                    <a:pt x="70295" y="454891"/>
                    <a:pt x="70295" y="318211"/>
                  </a:cubicBezTo>
                  <a:cubicBezTo>
                    <a:pt x="70295" y="181531"/>
                    <a:pt x="181531" y="70295"/>
                    <a:pt x="318211" y="70295"/>
                  </a:cubicBezTo>
                  <a:cubicBezTo>
                    <a:pt x="454891" y="70295"/>
                    <a:pt x="566128" y="181531"/>
                    <a:pt x="566128" y="318211"/>
                  </a:cubicBezTo>
                  <a:cubicBezTo>
                    <a:pt x="566128" y="454960"/>
                    <a:pt x="454891" y="566128"/>
                    <a:pt x="318211" y="566128"/>
                  </a:cubicBezTo>
                </a:path>
              </a:pathLst>
            </a:custGeom>
            <a:grpFill/>
            <a:ln w="685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88E4F56-B668-4348-9A03-6F76C1DE28E1}"/>
                </a:ext>
              </a:extLst>
            </p:cNvPr>
            <p:cNvSpPr/>
            <p:nvPr/>
          </p:nvSpPr>
          <p:spPr>
            <a:xfrm>
              <a:off x="4064591" y="1367690"/>
              <a:ext cx="409696" cy="409697"/>
            </a:xfrm>
            <a:custGeom>
              <a:avLst/>
              <a:gdLst>
                <a:gd name="connsiteX0" fmla="*/ 204848 w 409696"/>
                <a:gd name="connsiteY0" fmla="*/ 0 h 409697"/>
                <a:gd name="connsiteX1" fmla="*/ 0 w 409696"/>
                <a:gd name="connsiteY1" fmla="*/ 204849 h 409697"/>
                <a:gd name="connsiteX2" fmla="*/ 204848 w 409696"/>
                <a:gd name="connsiteY2" fmla="*/ 409697 h 409697"/>
                <a:gd name="connsiteX3" fmla="*/ 409697 w 409696"/>
                <a:gd name="connsiteY3" fmla="*/ 204849 h 409697"/>
                <a:gd name="connsiteX4" fmla="*/ 204848 w 409696"/>
                <a:gd name="connsiteY4" fmla="*/ 0 h 409697"/>
                <a:gd name="connsiteX5" fmla="*/ 204848 w 409696"/>
                <a:gd name="connsiteY5" fmla="*/ 339471 h 409697"/>
                <a:gd name="connsiteX6" fmla="*/ 70295 w 409696"/>
                <a:gd name="connsiteY6" fmla="*/ 204917 h 409697"/>
                <a:gd name="connsiteX7" fmla="*/ 204848 w 409696"/>
                <a:gd name="connsiteY7" fmla="*/ 70363 h 409697"/>
                <a:gd name="connsiteX8" fmla="*/ 339471 w 409696"/>
                <a:gd name="connsiteY8" fmla="*/ 204917 h 409697"/>
                <a:gd name="connsiteX9" fmla="*/ 204848 w 409696"/>
                <a:gd name="connsiteY9" fmla="*/ 339471 h 4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696" h="409697">
                  <a:moveTo>
                    <a:pt x="204848" y="0"/>
                  </a:moveTo>
                  <a:cubicBezTo>
                    <a:pt x="91897" y="0"/>
                    <a:pt x="0" y="91897"/>
                    <a:pt x="0" y="204849"/>
                  </a:cubicBezTo>
                  <a:cubicBezTo>
                    <a:pt x="0" y="317800"/>
                    <a:pt x="91897" y="409697"/>
                    <a:pt x="204848" y="409697"/>
                  </a:cubicBezTo>
                  <a:cubicBezTo>
                    <a:pt x="317800" y="409697"/>
                    <a:pt x="409697" y="317800"/>
                    <a:pt x="409697" y="204849"/>
                  </a:cubicBezTo>
                  <a:cubicBezTo>
                    <a:pt x="409697" y="91897"/>
                    <a:pt x="317800" y="0"/>
                    <a:pt x="204848" y="0"/>
                  </a:cubicBezTo>
                  <a:moveTo>
                    <a:pt x="204848" y="339471"/>
                  </a:moveTo>
                  <a:cubicBezTo>
                    <a:pt x="130645" y="339471"/>
                    <a:pt x="70295" y="279121"/>
                    <a:pt x="70295" y="204917"/>
                  </a:cubicBezTo>
                  <a:cubicBezTo>
                    <a:pt x="70295" y="130714"/>
                    <a:pt x="130645" y="70363"/>
                    <a:pt x="204848" y="70363"/>
                  </a:cubicBezTo>
                  <a:cubicBezTo>
                    <a:pt x="279052" y="70363"/>
                    <a:pt x="339471" y="130714"/>
                    <a:pt x="339471" y="204917"/>
                  </a:cubicBezTo>
                  <a:cubicBezTo>
                    <a:pt x="339471" y="279121"/>
                    <a:pt x="279052" y="339471"/>
                    <a:pt x="204848" y="339471"/>
                  </a:cubicBezTo>
                </a:path>
              </a:pathLst>
            </a:custGeom>
            <a:grpFill/>
            <a:ln w="685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944CBEC-87A0-4084-8054-08B5B407ABB8}"/>
                </a:ext>
              </a:extLst>
            </p:cNvPr>
            <p:cNvSpPr/>
            <p:nvPr/>
          </p:nvSpPr>
          <p:spPr>
            <a:xfrm>
              <a:off x="3755090" y="1058257"/>
              <a:ext cx="1028631" cy="1028700"/>
            </a:xfrm>
            <a:custGeom>
              <a:avLst/>
              <a:gdLst>
                <a:gd name="connsiteX0" fmla="*/ 993518 w 1028631"/>
                <a:gd name="connsiteY0" fmla="*/ 479168 h 1028700"/>
                <a:gd name="connsiteX1" fmla="*/ 940712 w 1028631"/>
                <a:gd name="connsiteY1" fmla="*/ 479168 h 1028700"/>
                <a:gd name="connsiteX2" fmla="*/ 549463 w 1028631"/>
                <a:gd name="connsiteY2" fmla="*/ 87920 h 1028700"/>
                <a:gd name="connsiteX3" fmla="*/ 549463 w 1028631"/>
                <a:gd name="connsiteY3" fmla="*/ 35113 h 1028700"/>
                <a:gd name="connsiteX4" fmla="*/ 514281 w 1028631"/>
                <a:gd name="connsiteY4" fmla="*/ 0 h 1028700"/>
                <a:gd name="connsiteX5" fmla="*/ 479168 w 1028631"/>
                <a:gd name="connsiteY5" fmla="*/ 35113 h 1028700"/>
                <a:gd name="connsiteX6" fmla="*/ 479168 w 1028631"/>
                <a:gd name="connsiteY6" fmla="*/ 87920 h 1028700"/>
                <a:gd name="connsiteX7" fmla="*/ 87920 w 1028631"/>
                <a:gd name="connsiteY7" fmla="*/ 479168 h 1028700"/>
                <a:gd name="connsiteX8" fmla="*/ 35113 w 1028631"/>
                <a:gd name="connsiteY8" fmla="*/ 479168 h 1028700"/>
                <a:gd name="connsiteX9" fmla="*/ 0 w 1028631"/>
                <a:gd name="connsiteY9" fmla="*/ 514350 h 1028700"/>
                <a:gd name="connsiteX10" fmla="*/ 35113 w 1028631"/>
                <a:gd name="connsiteY10" fmla="*/ 549463 h 1028700"/>
                <a:gd name="connsiteX11" fmla="*/ 87920 w 1028631"/>
                <a:gd name="connsiteY11" fmla="*/ 549463 h 1028700"/>
                <a:gd name="connsiteX12" fmla="*/ 479168 w 1028631"/>
                <a:gd name="connsiteY12" fmla="*/ 940712 h 1028700"/>
                <a:gd name="connsiteX13" fmla="*/ 479168 w 1028631"/>
                <a:gd name="connsiteY13" fmla="*/ 993518 h 1028700"/>
                <a:gd name="connsiteX14" fmla="*/ 514281 w 1028631"/>
                <a:gd name="connsiteY14" fmla="*/ 1028700 h 1028700"/>
                <a:gd name="connsiteX15" fmla="*/ 549463 w 1028631"/>
                <a:gd name="connsiteY15" fmla="*/ 993518 h 1028700"/>
                <a:gd name="connsiteX16" fmla="*/ 549463 w 1028631"/>
                <a:gd name="connsiteY16" fmla="*/ 940712 h 1028700"/>
                <a:gd name="connsiteX17" fmla="*/ 940712 w 1028631"/>
                <a:gd name="connsiteY17" fmla="*/ 549463 h 1028700"/>
                <a:gd name="connsiteX18" fmla="*/ 993518 w 1028631"/>
                <a:gd name="connsiteY18" fmla="*/ 549463 h 1028700"/>
                <a:gd name="connsiteX19" fmla="*/ 1028631 w 1028631"/>
                <a:gd name="connsiteY19" fmla="*/ 514350 h 1028700"/>
                <a:gd name="connsiteX20" fmla="*/ 993518 w 1028631"/>
                <a:gd name="connsiteY20" fmla="*/ 479168 h 1028700"/>
                <a:gd name="connsiteX21" fmla="*/ 514350 w 1028631"/>
                <a:gd name="connsiteY21" fmla="*/ 871995 h 1028700"/>
                <a:gd name="connsiteX22" fmla="*/ 156637 w 1028631"/>
                <a:gd name="connsiteY22" fmla="*/ 514281 h 1028700"/>
                <a:gd name="connsiteX23" fmla="*/ 514350 w 1028631"/>
                <a:gd name="connsiteY23" fmla="*/ 156568 h 1028700"/>
                <a:gd name="connsiteX24" fmla="*/ 872063 w 1028631"/>
                <a:gd name="connsiteY24" fmla="*/ 514281 h 1028700"/>
                <a:gd name="connsiteX25" fmla="*/ 514350 w 1028631"/>
                <a:gd name="connsiteY25" fmla="*/ 87199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631" h="1028700">
                  <a:moveTo>
                    <a:pt x="993518" y="479168"/>
                  </a:moveTo>
                  <a:lnTo>
                    <a:pt x="940712" y="479168"/>
                  </a:lnTo>
                  <a:cubicBezTo>
                    <a:pt x="923704" y="271165"/>
                    <a:pt x="757398" y="104927"/>
                    <a:pt x="549463" y="87920"/>
                  </a:cubicBezTo>
                  <a:lnTo>
                    <a:pt x="549463" y="35113"/>
                  </a:lnTo>
                  <a:cubicBezTo>
                    <a:pt x="549463" y="15705"/>
                    <a:pt x="533690" y="0"/>
                    <a:pt x="514281" y="0"/>
                  </a:cubicBezTo>
                  <a:cubicBezTo>
                    <a:pt x="494873" y="0"/>
                    <a:pt x="479168" y="15705"/>
                    <a:pt x="479168" y="35113"/>
                  </a:cubicBezTo>
                  <a:lnTo>
                    <a:pt x="479168" y="87920"/>
                  </a:lnTo>
                  <a:cubicBezTo>
                    <a:pt x="271165" y="104927"/>
                    <a:pt x="104927" y="271165"/>
                    <a:pt x="87920" y="479168"/>
                  </a:cubicBezTo>
                  <a:lnTo>
                    <a:pt x="35113" y="479168"/>
                  </a:lnTo>
                  <a:cubicBezTo>
                    <a:pt x="15705" y="479168"/>
                    <a:pt x="0" y="494873"/>
                    <a:pt x="0" y="514350"/>
                  </a:cubicBezTo>
                  <a:cubicBezTo>
                    <a:pt x="0" y="533758"/>
                    <a:pt x="15705" y="549463"/>
                    <a:pt x="35113" y="549463"/>
                  </a:cubicBezTo>
                  <a:lnTo>
                    <a:pt x="87920" y="549463"/>
                  </a:lnTo>
                  <a:cubicBezTo>
                    <a:pt x="104927" y="757466"/>
                    <a:pt x="271165" y="923704"/>
                    <a:pt x="479168" y="940712"/>
                  </a:cubicBezTo>
                  <a:lnTo>
                    <a:pt x="479168" y="993518"/>
                  </a:lnTo>
                  <a:cubicBezTo>
                    <a:pt x="479168" y="1012927"/>
                    <a:pt x="494873" y="1028700"/>
                    <a:pt x="514281" y="1028700"/>
                  </a:cubicBezTo>
                  <a:cubicBezTo>
                    <a:pt x="533690" y="1028700"/>
                    <a:pt x="549463" y="1012927"/>
                    <a:pt x="549463" y="993518"/>
                  </a:cubicBezTo>
                  <a:lnTo>
                    <a:pt x="549463" y="940712"/>
                  </a:lnTo>
                  <a:cubicBezTo>
                    <a:pt x="757466" y="923704"/>
                    <a:pt x="923704" y="757398"/>
                    <a:pt x="940712" y="549463"/>
                  </a:cubicBezTo>
                  <a:lnTo>
                    <a:pt x="993518" y="549463"/>
                  </a:lnTo>
                  <a:cubicBezTo>
                    <a:pt x="1012927" y="549463"/>
                    <a:pt x="1028631" y="533758"/>
                    <a:pt x="1028631" y="514350"/>
                  </a:cubicBezTo>
                  <a:cubicBezTo>
                    <a:pt x="1028700" y="494873"/>
                    <a:pt x="1012927" y="479168"/>
                    <a:pt x="993518" y="479168"/>
                  </a:cubicBezTo>
                  <a:moveTo>
                    <a:pt x="514350" y="871995"/>
                  </a:moveTo>
                  <a:cubicBezTo>
                    <a:pt x="317114" y="871995"/>
                    <a:pt x="156637" y="711518"/>
                    <a:pt x="156637" y="514281"/>
                  </a:cubicBezTo>
                  <a:cubicBezTo>
                    <a:pt x="156637" y="317045"/>
                    <a:pt x="317114" y="156568"/>
                    <a:pt x="514350" y="156568"/>
                  </a:cubicBezTo>
                  <a:cubicBezTo>
                    <a:pt x="711586" y="156568"/>
                    <a:pt x="872063" y="317045"/>
                    <a:pt x="872063" y="514281"/>
                  </a:cubicBezTo>
                  <a:cubicBezTo>
                    <a:pt x="871995" y="711518"/>
                    <a:pt x="711586" y="871995"/>
                    <a:pt x="514350" y="871995"/>
                  </a:cubicBezTo>
                </a:path>
              </a:pathLst>
            </a:custGeom>
            <a:grpFill/>
            <a:ln w="685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D854EE6-119D-4F49-817C-52FF59EE2DD8}"/>
                </a:ext>
              </a:extLst>
            </p:cNvPr>
            <p:cNvSpPr/>
            <p:nvPr/>
          </p:nvSpPr>
          <p:spPr>
            <a:xfrm>
              <a:off x="4227537" y="1530637"/>
              <a:ext cx="83804" cy="83804"/>
            </a:xfrm>
            <a:custGeom>
              <a:avLst/>
              <a:gdLst>
                <a:gd name="connsiteX0" fmla="*/ 41902 w 83804"/>
                <a:gd name="connsiteY0" fmla="*/ 0 h 83804"/>
                <a:gd name="connsiteX1" fmla="*/ 0 w 83804"/>
                <a:gd name="connsiteY1" fmla="*/ 41902 h 83804"/>
                <a:gd name="connsiteX2" fmla="*/ 41902 w 83804"/>
                <a:gd name="connsiteY2" fmla="*/ 83805 h 83804"/>
                <a:gd name="connsiteX3" fmla="*/ 83805 w 83804"/>
                <a:gd name="connsiteY3" fmla="*/ 41902 h 83804"/>
                <a:gd name="connsiteX4" fmla="*/ 41902 w 83804"/>
                <a:gd name="connsiteY4" fmla="*/ 0 h 8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4" h="83804">
                  <a:moveTo>
                    <a:pt x="41902" y="0"/>
                  </a:moveTo>
                  <a:cubicBezTo>
                    <a:pt x="18791" y="0"/>
                    <a:pt x="0" y="18722"/>
                    <a:pt x="0" y="41902"/>
                  </a:cubicBezTo>
                  <a:cubicBezTo>
                    <a:pt x="0" y="65014"/>
                    <a:pt x="18722" y="83805"/>
                    <a:pt x="41902" y="83805"/>
                  </a:cubicBezTo>
                  <a:cubicBezTo>
                    <a:pt x="65014" y="83805"/>
                    <a:pt x="83805" y="65014"/>
                    <a:pt x="83805" y="41902"/>
                  </a:cubicBezTo>
                  <a:cubicBezTo>
                    <a:pt x="83736" y="18791"/>
                    <a:pt x="65014" y="0"/>
                    <a:pt x="41902" y="0"/>
                  </a:cubicBezTo>
                </a:path>
              </a:pathLst>
            </a:custGeom>
            <a:grpFill/>
            <a:ln w="6858" cap="flat">
              <a:noFill/>
              <a:prstDash val="solid"/>
              <a:miter/>
            </a:ln>
          </p:spPr>
          <p:txBody>
            <a:bodyPr rtlCol="0" anchor="ctr"/>
            <a:lstStyle/>
            <a:p>
              <a:endParaRPr lang="en-US"/>
            </a:p>
          </p:txBody>
        </p:sp>
      </p:grpSp>
      <p:sp>
        <p:nvSpPr>
          <p:cNvPr id="51" name="Graphic 24" descr="Tent">
            <a:extLst>
              <a:ext uri="{FF2B5EF4-FFF2-40B4-BE49-F238E27FC236}">
                <a16:creationId xmlns:a16="http://schemas.microsoft.com/office/drawing/2014/main" id="{B50E13B7-1365-43E1-A3CA-4C382330A4E1}"/>
              </a:ext>
            </a:extLst>
          </p:cNvPr>
          <p:cNvSpPr/>
          <p:nvPr/>
        </p:nvSpPr>
        <p:spPr>
          <a:xfrm>
            <a:off x="5822479" y="3088798"/>
            <a:ext cx="551079" cy="382674"/>
          </a:xfrm>
          <a:custGeom>
            <a:avLst/>
            <a:gdLst>
              <a:gd name="connsiteX0" fmla="*/ 259686 w 516166"/>
              <a:gd name="connsiteY0" fmla="*/ 320601 h 358431"/>
              <a:gd name="connsiteX1" fmla="*/ 259686 w 516166"/>
              <a:gd name="connsiteY1" fmla="*/ 149400 h 358431"/>
              <a:gd name="connsiteX2" fmla="*/ 363561 w 516166"/>
              <a:gd name="connsiteY2" fmla="*/ 320601 h 358431"/>
              <a:gd name="connsiteX3" fmla="*/ 259686 w 516166"/>
              <a:gd name="connsiteY3" fmla="*/ 320601 h 358431"/>
              <a:gd name="connsiteX4" fmla="*/ 56426 w 516166"/>
              <a:gd name="connsiteY4" fmla="*/ 320601 h 358431"/>
              <a:gd name="connsiteX5" fmla="*/ 17954 w 516166"/>
              <a:gd name="connsiteY5" fmla="*/ 282128 h 358431"/>
              <a:gd name="connsiteX6" fmla="*/ 0 w 516166"/>
              <a:gd name="connsiteY6" fmla="*/ 300082 h 358431"/>
              <a:gd name="connsiteX7" fmla="*/ 19877 w 516166"/>
              <a:gd name="connsiteY7" fmla="*/ 319959 h 358431"/>
              <a:gd name="connsiteX8" fmla="*/ 3206 w 516166"/>
              <a:gd name="connsiteY8" fmla="*/ 319959 h 358431"/>
              <a:gd name="connsiteX9" fmla="*/ 3206 w 516166"/>
              <a:gd name="connsiteY9" fmla="*/ 358431 h 358431"/>
              <a:gd name="connsiteX10" fmla="*/ 516167 w 516166"/>
              <a:gd name="connsiteY10" fmla="*/ 358431 h 358431"/>
              <a:gd name="connsiteX11" fmla="*/ 516167 w 516166"/>
              <a:gd name="connsiteY11" fmla="*/ 319959 h 358431"/>
              <a:gd name="connsiteX12" fmla="*/ 492442 w 516166"/>
              <a:gd name="connsiteY12" fmla="*/ 319959 h 358431"/>
              <a:gd name="connsiteX13" fmla="*/ 512320 w 516166"/>
              <a:gd name="connsiteY13" fmla="*/ 300082 h 358431"/>
              <a:gd name="connsiteX14" fmla="*/ 494366 w 516166"/>
              <a:gd name="connsiteY14" fmla="*/ 282128 h 358431"/>
              <a:gd name="connsiteX15" fmla="*/ 455894 w 516166"/>
              <a:gd name="connsiteY15" fmla="*/ 320601 h 358431"/>
              <a:gd name="connsiteX16" fmla="*/ 453970 w 516166"/>
              <a:gd name="connsiteY16" fmla="*/ 320601 h 358431"/>
              <a:gd name="connsiteX17" fmla="*/ 259686 w 516166"/>
              <a:gd name="connsiteY17" fmla="*/ 0 h 358431"/>
              <a:gd name="connsiteX18" fmla="*/ 59632 w 516166"/>
              <a:gd name="connsiteY18" fmla="*/ 320601 h 35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166" h="358431">
                <a:moveTo>
                  <a:pt x="259686" y="320601"/>
                </a:moveTo>
                <a:lnTo>
                  <a:pt x="259686" y="149400"/>
                </a:lnTo>
                <a:lnTo>
                  <a:pt x="363561" y="320601"/>
                </a:lnTo>
                <a:lnTo>
                  <a:pt x="259686" y="320601"/>
                </a:lnTo>
                <a:close/>
                <a:moveTo>
                  <a:pt x="56426" y="320601"/>
                </a:moveTo>
                <a:lnTo>
                  <a:pt x="17954" y="282128"/>
                </a:lnTo>
                <a:lnTo>
                  <a:pt x="0" y="300082"/>
                </a:lnTo>
                <a:lnTo>
                  <a:pt x="19877" y="319959"/>
                </a:lnTo>
                <a:lnTo>
                  <a:pt x="3206" y="319959"/>
                </a:lnTo>
                <a:lnTo>
                  <a:pt x="3206" y="358431"/>
                </a:lnTo>
                <a:lnTo>
                  <a:pt x="516167" y="358431"/>
                </a:lnTo>
                <a:lnTo>
                  <a:pt x="516167" y="319959"/>
                </a:lnTo>
                <a:lnTo>
                  <a:pt x="492442" y="319959"/>
                </a:lnTo>
                <a:lnTo>
                  <a:pt x="512320" y="300082"/>
                </a:lnTo>
                <a:lnTo>
                  <a:pt x="494366" y="282128"/>
                </a:lnTo>
                <a:lnTo>
                  <a:pt x="455894" y="320601"/>
                </a:lnTo>
                <a:lnTo>
                  <a:pt x="453970" y="320601"/>
                </a:lnTo>
                <a:lnTo>
                  <a:pt x="259686" y="0"/>
                </a:lnTo>
                <a:lnTo>
                  <a:pt x="59632" y="320601"/>
                </a:lnTo>
              </a:path>
            </a:pathLst>
          </a:custGeom>
          <a:solidFill>
            <a:schemeClr val="bg2"/>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17559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up)">
                                      <p:cBhvr>
                                        <p:cTn id="25" dur="500"/>
                                        <p:tgtEl>
                                          <p:spTgt spid="69"/>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up)">
                                      <p:cBhvr>
                                        <p:cTn id="43" dur="500"/>
                                        <p:tgtEl>
                                          <p:spTgt spid="87"/>
                                        </p:tgtEl>
                                      </p:cBhvr>
                                    </p:animEffect>
                                  </p:childTnLst>
                                </p:cTn>
                              </p:par>
                            </p:childTnLst>
                          </p:cTn>
                        </p:par>
                        <p:par>
                          <p:cTn id="44" fill="hold">
                            <p:stCondLst>
                              <p:cond delay="5500"/>
                            </p:stCondLst>
                            <p:childTnLst>
                              <p:par>
                                <p:cTn id="45" presetID="47" presetClass="entr" presetSubtype="0"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1000"/>
                                        <p:tgtEl>
                                          <p:spTgt spid="80"/>
                                        </p:tgtEl>
                                      </p:cBhvr>
                                    </p:animEffect>
                                    <p:anim calcmode="lin" valueType="num">
                                      <p:cBhvr>
                                        <p:cTn id="48" dur="1000" fill="hold"/>
                                        <p:tgtEl>
                                          <p:spTgt spid="80"/>
                                        </p:tgtEl>
                                        <p:attrNameLst>
                                          <p:attrName>ppt_x</p:attrName>
                                        </p:attrNameLst>
                                      </p:cBhvr>
                                      <p:tavLst>
                                        <p:tav tm="0">
                                          <p:val>
                                            <p:strVal val="#ppt_x"/>
                                          </p:val>
                                        </p:tav>
                                        <p:tav tm="100000">
                                          <p:val>
                                            <p:strVal val="#ppt_x"/>
                                          </p:val>
                                        </p:tav>
                                      </p:tavLst>
                                    </p:anim>
                                    <p:anim calcmode="lin" valueType="num">
                                      <p:cBhvr>
                                        <p:cTn id="49" dur="1000" fill="hold"/>
                                        <p:tgtEl>
                                          <p:spTgt spid="80"/>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10" presetClass="entr" presetSubtype="0"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fade">
                                      <p:cBhvr>
                                        <p:cTn id="53" dur="500"/>
                                        <p:tgtEl>
                                          <p:spTgt spid="79"/>
                                        </p:tgtEl>
                                      </p:cBhvr>
                                    </p:animEffect>
                                  </p:childTnLst>
                                </p:cTn>
                              </p:par>
                            </p:childTnLst>
                          </p:cTn>
                        </p:par>
                        <p:par>
                          <p:cTn id="54" fill="hold">
                            <p:stCondLst>
                              <p:cond delay="70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7500"/>
                            </p:stCondLst>
                            <p:childTnLst>
                              <p:par>
                                <p:cTn id="59" presetID="22" presetClass="entr" presetSubtype="1" fill="hold" grpId="0"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wipe(up)">
                                      <p:cBhvr>
                                        <p:cTn id="61" dur="500"/>
                                        <p:tgtEl>
                                          <p:spTgt spid="90"/>
                                        </p:tgtEl>
                                      </p:cBhvr>
                                    </p:animEffect>
                                  </p:childTnLst>
                                </p:cTn>
                              </p:par>
                            </p:childTnLst>
                          </p:cTn>
                        </p:par>
                        <p:par>
                          <p:cTn id="62" fill="hold">
                            <p:stCondLst>
                              <p:cond delay="8000"/>
                            </p:stCondLst>
                            <p:childTnLst>
                              <p:par>
                                <p:cTn id="63" presetID="47" presetClass="entr" presetSubtype="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1000"/>
                                        <p:tgtEl>
                                          <p:spTgt spid="77"/>
                                        </p:tgtEl>
                                      </p:cBhvr>
                                    </p:animEffect>
                                    <p:anim calcmode="lin" valueType="num">
                                      <p:cBhvr>
                                        <p:cTn id="66" dur="1000" fill="hold"/>
                                        <p:tgtEl>
                                          <p:spTgt spid="77"/>
                                        </p:tgtEl>
                                        <p:attrNameLst>
                                          <p:attrName>ppt_x</p:attrName>
                                        </p:attrNameLst>
                                      </p:cBhvr>
                                      <p:tavLst>
                                        <p:tav tm="0">
                                          <p:val>
                                            <p:strVal val="#ppt_x"/>
                                          </p:val>
                                        </p:tav>
                                        <p:tav tm="100000">
                                          <p:val>
                                            <p:strVal val="#ppt_x"/>
                                          </p:val>
                                        </p:tav>
                                      </p:tavLst>
                                    </p:anim>
                                    <p:anim calcmode="lin" valueType="num">
                                      <p:cBhvr>
                                        <p:cTn id="67" dur="1000" fill="hold"/>
                                        <p:tgtEl>
                                          <p:spTgt spid="77"/>
                                        </p:tgtEl>
                                        <p:attrNameLst>
                                          <p:attrName>ppt_y</p:attrName>
                                        </p:attrNameLst>
                                      </p:cBhvr>
                                      <p:tavLst>
                                        <p:tav tm="0">
                                          <p:val>
                                            <p:strVal val="#ppt_y-.1"/>
                                          </p:val>
                                        </p:tav>
                                        <p:tav tm="100000">
                                          <p:val>
                                            <p:strVal val="#ppt_y"/>
                                          </p:val>
                                        </p:tav>
                                      </p:tavLst>
                                    </p:anim>
                                  </p:childTnLst>
                                </p:cTn>
                              </p:par>
                            </p:childTnLst>
                          </p:cTn>
                        </p:par>
                        <p:par>
                          <p:cTn id="68" fill="hold">
                            <p:stCondLst>
                              <p:cond delay="9000"/>
                            </p:stCondLst>
                            <p:childTnLst>
                              <p:par>
                                <p:cTn id="69" presetID="10" presetClass="entr" presetSubtype="0"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par>
                          <p:cTn id="72" fill="hold">
                            <p:stCondLst>
                              <p:cond delay="9500"/>
                            </p:stCondLst>
                            <p:childTnLst>
                              <p:par>
                                <p:cTn id="73" presetID="10"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childTnLst>
                          </p:cTn>
                        </p:par>
                        <p:par>
                          <p:cTn id="76" fill="hold">
                            <p:stCondLst>
                              <p:cond delay="10000"/>
                            </p:stCondLst>
                            <p:childTnLst>
                              <p:par>
                                <p:cTn id="77" presetID="22" presetClass="entr" presetSubtype="1" fill="hold" grpId="0" nodeType="after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wipe(up)">
                                      <p:cBhvr>
                                        <p:cTn id="79" dur="500"/>
                                        <p:tgtEl>
                                          <p:spTgt spid="93"/>
                                        </p:tgtEl>
                                      </p:cBhvr>
                                    </p:animEffect>
                                  </p:childTnLst>
                                </p:cTn>
                              </p:par>
                            </p:childTnLst>
                          </p:cTn>
                        </p:par>
                        <p:par>
                          <p:cTn id="80" fill="hold">
                            <p:stCondLst>
                              <p:cond delay="10500"/>
                            </p:stCondLst>
                            <p:childTnLst>
                              <p:par>
                                <p:cTn id="81" presetID="47" presetClass="entr" presetSubtype="0" fill="hold" grpId="0"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fade">
                                      <p:cBhvr>
                                        <p:cTn id="83" dur="1000"/>
                                        <p:tgtEl>
                                          <p:spTgt spid="83"/>
                                        </p:tgtEl>
                                      </p:cBhvr>
                                    </p:animEffect>
                                    <p:anim calcmode="lin" valueType="num">
                                      <p:cBhvr>
                                        <p:cTn id="84" dur="1000" fill="hold"/>
                                        <p:tgtEl>
                                          <p:spTgt spid="83"/>
                                        </p:tgtEl>
                                        <p:attrNameLst>
                                          <p:attrName>ppt_x</p:attrName>
                                        </p:attrNameLst>
                                      </p:cBhvr>
                                      <p:tavLst>
                                        <p:tav tm="0">
                                          <p:val>
                                            <p:strVal val="#ppt_x"/>
                                          </p:val>
                                        </p:tav>
                                        <p:tav tm="100000">
                                          <p:val>
                                            <p:strVal val="#ppt_x"/>
                                          </p:val>
                                        </p:tav>
                                      </p:tavLst>
                                    </p:anim>
                                    <p:anim calcmode="lin" valueType="num">
                                      <p:cBhvr>
                                        <p:cTn id="85" dur="1000" fill="hold"/>
                                        <p:tgtEl>
                                          <p:spTgt spid="83"/>
                                        </p:tgtEl>
                                        <p:attrNameLst>
                                          <p:attrName>ppt_y</p:attrName>
                                        </p:attrNameLst>
                                      </p:cBhvr>
                                      <p:tavLst>
                                        <p:tav tm="0">
                                          <p:val>
                                            <p:strVal val="#ppt_y-.1"/>
                                          </p:val>
                                        </p:tav>
                                        <p:tav tm="100000">
                                          <p:val>
                                            <p:strVal val="#ppt_y"/>
                                          </p:val>
                                        </p:tav>
                                      </p:tavLst>
                                    </p:anim>
                                  </p:childTnLst>
                                </p:cTn>
                              </p:par>
                            </p:childTnLst>
                          </p:cTn>
                        </p:par>
                        <p:par>
                          <p:cTn id="86" fill="hold">
                            <p:stCondLst>
                              <p:cond delay="11500"/>
                            </p:stCondLst>
                            <p:childTnLst>
                              <p:par>
                                <p:cTn id="87" presetID="10" presetClass="entr" presetSubtype="0" fill="hold" grpId="0" nodeType="afterEffect">
                                  <p:stCondLst>
                                    <p:cond delay="0"/>
                                  </p:stCondLst>
                                  <p:childTnLst>
                                    <p:set>
                                      <p:cBhvr>
                                        <p:cTn id="88" dur="1" fill="hold">
                                          <p:stCondLst>
                                            <p:cond delay="0"/>
                                          </p:stCondLst>
                                        </p:cTn>
                                        <p:tgtEl>
                                          <p:spTgt spid="82"/>
                                        </p:tgtEl>
                                        <p:attrNameLst>
                                          <p:attrName>style.visibility</p:attrName>
                                        </p:attrNameLst>
                                      </p:cBhvr>
                                      <p:to>
                                        <p:strVal val="visible"/>
                                      </p:to>
                                    </p:set>
                                    <p:animEffect transition="in" filter="fade">
                                      <p:cBhvr>
                                        <p:cTn id="89" dur="500"/>
                                        <p:tgtEl>
                                          <p:spTgt spid="82"/>
                                        </p:tgtEl>
                                      </p:cBhvr>
                                    </p:animEffect>
                                  </p:childTnLst>
                                </p:cTn>
                              </p:par>
                            </p:childTnLst>
                          </p:cTn>
                        </p:par>
                        <p:par>
                          <p:cTn id="90" fill="hold">
                            <p:stCondLst>
                              <p:cond delay="12000"/>
                            </p:stCondLst>
                            <p:childTnLst>
                              <p:par>
                                <p:cTn id="91" presetID="10" presetClass="entr" presetSubtype="0" fill="hold"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childTnLst>
                          </p:cTn>
                        </p:par>
                        <p:par>
                          <p:cTn id="94" fill="hold">
                            <p:stCondLst>
                              <p:cond delay="12500"/>
                            </p:stCondLst>
                            <p:childTnLst>
                              <p:par>
                                <p:cTn id="95" presetID="22" presetClass="entr" presetSubtype="1" fill="hold" grpId="0" nodeType="after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up)">
                                      <p:cBhvr>
                                        <p:cTn id="9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4" grpId="0"/>
      <p:bldP spid="70" grpId="0" animBg="1"/>
      <p:bldP spid="63" grpId="0" animBg="1"/>
      <p:bldP spid="69" grpId="0"/>
      <p:bldP spid="76" grpId="0" animBg="1"/>
      <p:bldP spid="77" grpId="0" animBg="1"/>
      <p:bldP spid="79" grpId="0" animBg="1"/>
      <p:bldP spid="80" grpId="0" animBg="1"/>
      <p:bldP spid="82" grpId="0" animBg="1"/>
      <p:bldP spid="83" grpId="0" animBg="1"/>
      <p:bldP spid="87" grpId="0"/>
      <p:bldP spid="90" grpId="0"/>
      <p:bldP spid="93" grpId="0"/>
      <p:bldP spid="96" grpId="0"/>
      <p:bldP spid="45" grpId="0" animBg="1"/>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830997"/>
          </a:xfrm>
          <a:prstGeom prst="rect">
            <a:avLst/>
          </a:prstGeom>
          <a:noFill/>
        </p:spPr>
        <p:txBody>
          <a:bodyPr wrap="square" rtlCol="0">
            <a:spAutoFit/>
          </a:bodyPr>
          <a:lstStyle/>
          <a:p>
            <a:pPr algn="ctr"/>
            <a:r>
              <a:rPr lang="en-US" sz="4800" dirty="0">
                <a:solidFill>
                  <a:schemeClr val="bg2"/>
                </a:solidFill>
              </a:rPr>
              <a:t>Discussion &amp; Questions</a:t>
            </a:r>
          </a:p>
        </p:txBody>
      </p:sp>
    </p:spTree>
    <p:extLst>
      <p:ext uri="{BB962C8B-B14F-4D97-AF65-F5344CB8AC3E}">
        <p14:creationId xmlns:p14="http://schemas.microsoft.com/office/powerpoint/2010/main" val="652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2308324"/>
          </a:xfrm>
          <a:prstGeom prst="rect">
            <a:avLst/>
          </a:prstGeom>
          <a:noFill/>
        </p:spPr>
        <p:txBody>
          <a:bodyPr wrap="square" rtlCol="0">
            <a:spAutoFit/>
          </a:bodyPr>
          <a:lstStyle/>
          <a:p>
            <a:pPr algn="ctr"/>
            <a:r>
              <a:rPr lang="en-US" sz="4800" dirty="0">
                <a:solidFill>
                  <a:schemeClr val="bg2"/>
                </a:solidFill>
              </a:rPr>
              <a:t>Module 3: Preservation of Analog &amp; Digital Personal Military Records</a:t>
            </a:r>
          </a:p>
        </p:txBody>
      </p:sp>
      <p:pic>
        <p:nvPicPr>
          <p:cNvPr id="9" name="Picture 8" descr="Application&#10;&#10;Description automatically generated with medium confidence">
            <a:extLst>
              <a:ext uri="{FF2B5EF4-FFF2-40B4-BE49-F238E27FC236}">
                <a16:creationId xmlns:a16="http://schemas.microsoft.com/office/drawing/2014/main" id="{A75BD07B-2E5F-B1EA-56DA-1845C0992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763" y="723964"/>
            <a:ext cx="7569960" cy="2490517"/>
          </a:xfrm>
          <a:prstGeom prst="rect">
            <a:avLst/>
          </a:prstGeom>
        </p:spPr>
      </p:pic>
    </p:spTree>
    <p:extLst>
      <p:ext uri="{BB962C8B-B14F-4D97-AF65-F5344CB8AC3E}">
        <p14:creationId xmlns:p14="http://schemas.microsoft.com/office/powerpoint/2010/main" val="95197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86412B-DEAA-498D-B84B-FAFED5A6E492}"/>
              </a:ext>
            </a:extLst>
          </p:cNvPr>
          <p:cNvSpPr>
            <a:spLocks noGrp="1"/>
          </p:cNvSpPr>
          <p:nvPr>
            <p:ph type="pic" sz="quarter" idx="10"/>
          </p:nvPr>
        </p:nvSpPr>
        <p:spPr>
          <a:xfrm>
            <a:off x="5986130" y="1357114"/>
            <a:ext cx="5582092" cy="1376916"/>
          </a:xfrm>
        </p:spPr>
      </p:sp>
      <p:sp>
        <p:nvSpPr>
          <p:cNvPr id="6" name="Picture Placeholder 5">
            <a:extLst>
              <a:ext uri="{FF2B5EF4-FFF2-40B4-BE49-F238E27FC236}">
                <a16:creationId xmlns:a16="http://schemas.microsoft.com/office/drawing/2014/main" id="{867B0278-E449-4FCD-AA6D-0810725518AA}"/>
              </a:ext>
            </a:extLst>
          </p:cNvPr>
          <p:cNvSpPr>
            <a:spLocks noGrp="1"/>
          </p:cNvSpPr>
          <p:nvPr>
            <p:ph type="pic" sz="quarter" idx="11"/>
          </p:nvPr>
        </p:nvSpPr>
        <p:spPr>
          <a:xfrm>
            <a:off x="5986130" y="3078126"/>
            <a:ext cx="5582092" cy="1376916"/>
          </a:xfrm>
        </p:spPr>
      </p:sp>
      <p:sp>
        <p:nvSpPr>
          <p:cNvPr id="8" name="Picture Placeholder 7">
            <a:extLst>
              <a:ext uri="{FF2B5EF4-FFF2-40B4-BE49-F238E27FC236}">
                <a16:creationId xmlns:a16="http://schemas.microsoft.com/office/drawing/2014/main" id="{B07017AC-EB78-4425-A017-6F4D9C2F6D42}"/>
              </a:ext>
            </a:extLst>
          </p:cNvPr>
          <p:cNvSpPr>
            <a:spLocks noGrp="1"/>
          </p:cNvSpPr>
          <p:nvPr>
            <p:ph type="pic" sz="quarter" idx="12"/>
          </p:nvPr>
        </p:nvSpPr>
        <p:spPr>
          <a:xfrm>
            <a:off x="5986130" y="4811232"/>
            <a:ext cx="5582092" cy="1376916"/>
          </a:xfrm>
        </p:spPr>
      </p:sp>
      <p:sp>
        <p:nvSpPr>
          <p:cNvPr id="45" name="Parallelogram 44">
            <a:extLst>
              <a:ext uri="{FF2B5EF4-FFF2-40B4-BE49-F238E27FC236}">
                <a16:creationId xmlns:a16="http://schemas.microsoft.com/office/drawing/2014/main" id="{E770181F-4713-4F91-90D7-5CD8E084481F}"/>
              </a:ext>
            </a:extLst>
          </p:cNvPr>
          <p:cNvSpPr/>
          <p:nvPr/>
        </p:nvSpPr>
        <p:spPr>
          <a:xfrm>
            <a:off x="5986130" y="3078126"/>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4F539F-0395-496A-B9B4-AC3F33039BB4}"/>
              </a:ext>
            </a:extLst>
          </p:cNvPr>
          <p:cNvSpPr txBox="1"/>
          <p:nvPr/>
        </p:nvSpPr>
        <p:spPr>
          <a:xfrm>
            <a:off x="10603274" y="3167871"/>
            <a:ext cx="750526" cy="523220"/>
          </a:xfrm>
          <a:prstGeom prst="rect">
            <a:avLst/>
          </a:prstGeom>
          <a:noFill/>
        </p:spPr>
        <p:txBody>
          <a:bodyPr wrap="none" rtlCol="0">
            <a:spAutoFit/>
          </a:bodyPr>
          <a:lstStyle/>
          <a:p>
            <a:pPr algn="r"/>
            <a:r>
              <a:rPr lang="en-US" sz="2800" dirty="0">
                <a:solidFill>
                  <a:schemeClr val="accent1"/>
                </a:solidFill>
                <a:latin typeface="+mj-lt"/>
              </a:rPr>
              <a:t>MO 2</a:t>
            </a:r>
          </a:p>
        </p:txBody>
      </p:sp>
      <p:sp>
        <p:nvSpPr>
          <p:cNvPr id="47" name="TextBox 46">
            <a:extLst>
              <a:ext uri="{FF2B5EF4-FFF2-40B4-BE49-F238E27FC236}">
                <a16:creationId xmlns:a16="http://schemas.microsoft.com/office/drawing/2014/main" id="{C0E32D32-AC6E-4DC8-991A-371102243E7E}"/>
              </a:ext>
            </a:extLst>
          </p:cNvPr>
          <p:cNvSpPr txBox="1"/>
          <p:nvPr/>
        </p:nvSpPr>
        <p:spPr>
          <a:xfrm>
            <a:off x="6452476" y="3429000"/>
            <a:ext cx="3964815" cy="646331"/>
          </a:xfrm>
          <a:prstGeom prst="rect">
            <a:avLst/>
          </a:prstGeom>
          <a:noFill/>
        </p:spPr>
        <p:txBody>
          <a:bodyPr wrap="square" rtlCol="0">
            <a:spAutoFit/>
          </a:bodyPr>
          <a:lstStyle/>
          <a:p>
            <a:r>
              <a:rPr lang="en-US" dirty="0">
                <a:solidFill>
                  <a:schemeClr val="bg2"/>
                </a:solidFill>
                <a:latin typeface="+mj-lt"/>
              </a:rPr>
              <a:t>Select records that require advanced preservation or conservation applications</a:t>
            </a:r>
          </a:p>
        </p:txBody>
      </p:sp>
      <p:sp>
        <p:nvSpPr>
          <p:cNvPr id="51" name="Parallelogram 50">
            <a:extLst>
              <a:ext uri="{FF2B5EF4-FFF2-40B4-BE49-F238E27FC236}">
                <a16:creationId xmlns:a16="http://schemas.microsoft.com/office/drawing/2014/main" id="{F322F322-7CB6-42BF-9DDC-A15ADBAFDB8E}"/>
              </a:ext>
            </a:extLst>
          </p:cNvPr>
          <p:cNvSpPr/>
          <p:nvPr/>
        </p:nvSpPr>
        <p:spPr>
          <a:xfrm>
            <a:off x="5986130" y="4811232"/>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A50B67-EAF4-499D-A2BC-5E8409D64C7E}"/>
              </a:ext>
            </a:extLst>
          </p:cNvPr>
          <p:cNvSpPr txBox="1"/>
          <p:nvPr/>
        </p:nvSpPr>
        <p:spPr>
          <a:xfrm>
            <a:off x="10601671" y="4900977"/>
            <a:ext cx="752129" cy="523220"/>
          </a:xfrm>
          <a:prstGeom prst="rect">
            <a:avLst/>
          </a:prstGeom>
          <a:noFill/>
        </p:spPr>
        <p:txBody>
          <a:bodyPr wrap="none" rtlCol="0">
            <a:spAutoFit/>
          </a:bodyPr>
          <a:lstStyle/>
          <a:p>
            <a:pPr algn="r"/>
            <a:r>
              <a:rPr lang="en-US" sz="2800" dirty="0">
                <a:solidFill>
                  <a:schemeClr val="accent1"/>
                </a:solidFill>
                <a:latin typeface="+mj-lt"/>
              </a:rPr>
              <a:t>MO 3</a:t>
            </a:r>
          </a:p>
        </p:txBody>
      </p:sp>
      <p:sp>
        <p:nvSpPr>
          <p:cNvPr id="53" name="TextBox 52">
            <a:extLst>
              <a:ext uri="{FF2B5EF4-FFF2-40B4-BE49-F238E27FC236}">
                <a16:creationId xmlns:a16="http://schemas.microsoft.com/office/drawing/2014/main" id="{DD71C1E0-B01C-4F8F-B93B-E478E10F3564}"/>
              </a:ext>
            </a:extLst>
          </p:cNvPr>
          <p:cNvSpPr txBox="1"/>
          <p:nvPr/>
        </p:nvSpPr>
        <p:spPr>
          <a:xfrm>
            <a:off x="6541165" y="5038025"/>
            <a:ext cx="3787435" cy="923330"/>
          </a:xfrm>
          <a:prstGeom prst="rect">
            <a:avLst/>
          </a:prstGeom>
          <a:noFill/>
        </p:spPr>
        <p:txBody>
          <a:bodyPr wrap="square" rtlCol="0">
            <a:spAutoFit/>
          </a:bodyPr>
          <a:lstStyle/>
          <a:p>
            <a:r>
              <a:rPr lang="en-US" dirty="0">
                <a:solidFill>
                  <a:schemeClr val="bg2"/>
                </a:solidFill>
                <a:latin typeface="+mj-lt"/>
              </a:rPr>
              <a:t>Select &amp; apply appropriate preservation strategies for personal military records</a:t>
            </a:r>
          </a:p>
        </p:txBody>
      </p:sp>
      <p:sp>
        <p:nvSpPr>
          <p:cNvPr id="24" name="Parallelogram 23">
            <a:extLst>
              <a:ext uri="{FF2B5EF4-FFF2-40B4-BE49-F238E27FC236}">
                <a16:creationId xmlns:a16="http://schemas.microsoft.com/office/drawing/2014/main" id="{68F1D919-CD7C-40D4-B74F-1748C7282F97}"/>
              </a:ext>
            </a:extLst>
          </p:cNvPr>
          <p:cNvSpPr/>
          <p:nvPr/>
        </p:nvSpPr>
        <p:spPr>
          <a:xfrm>
            <a:off x="5986130" y="1357114"/>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F6222A-2702-42A2-B825-A47E4DABDCFB}"/>
              </a:ext>
            </a:extLst>
          </p:cNvPr>
          <p:cNvSpPr>
            <a:spLocks noGrp="1"/>
          </p:cNvSpPr>
          <p:nvPr>
            <p:ph type="title"/>
          </p:nvPr>
        </p:nvSpPr>
        <p:spPr>
          <a:xfrm>
            <a:off x="203276" y="1851736"/>
            <a:ext cx="5394284" cy="2223595"/>
          </a:xfrm>
        </p:spPr>
        <p:txBody>
          <a:bodyPr/>
          <a:lstStyle/>
          <a:p>
            <a:r>
              <a:rPr lang="en-US" dirty="0"/>
              <a:t>Module 3: </a:t>
            </a:r>
            <a:br>
              <a:rPr lang="en-US" dirty="0"/>
            </a:br>
            <a:r>
              <a:rPr lang="en-US" dirty="0"/>
              <a:t>Preservation of Analog &amp; Digital Records</a:t>
            </a:r>
          </a:p>
        </p:txBody>
      </p:sp>
      <p:sp>
        <p:nvSpPr>
          <p:cNvPr id="42" name="TextBox 41">
            <a:extLst>
              <a:ext uri="{FF2B5EF4-FFF2-40B4-BE49-F238E27FC236}">
                <a16:creationId xmlns:a16="http://schemas.microsoft.com/office/drawing/2014/main" id="{C7E1ECCA-FE20-4018-B4C8-31F41C5A7770}"/>
              </a:ext>
            </a:extLst>
          </p:cNvPr>
          <p:cNvSpPr txBox="1"/>
          <p:nvPr/>
        </p:nvSpPr>
        <p:spPr>
          <a:xfrm>
            <a:off x="10685027" y="1446859"/>
            <a:ext cx="668773" cy="523220"/>
          </a:xfrm>
          <a:prstGeom prst="rect">
            <a:avLst/>
          </a:prstGeom>
          <a:noFill/>
        </p:spPr>
        <p:txBody>
          <a:bodyPr wrap="none" rtlCol="0">
            <a:spAutoFit/>
          </a:bodyPr>
          <a:lstStyle/>
          <a:p>
            <a:pPr algn="r"/>
            <a:r>
              <a:rPr lang="en-US" sz="2800" dirty="0">
                <a:solidFill>
                  <a:schemeClr val="accent1"/>
                </a:solidFill>
                <a:latin typeface="+mj-lt"/>
              </a:rPr>
              <a:t>MO 1</a:t>
            </a:r>
          </a:p>
        </p:txBody>
      </p:sp>
      <p:sp>
        <p:nvSpPr>
          <p:cNvPr id="43" name="TextBox 42">
            <a:extLst>
              <a:ext uri="{FF2B5EF4-FFF2-40B4-BE49-F238E27FC236}">
                <a16:creationId xmlns:a16="http://schemas.microsoft.com/office/drawing/2014/main" id="{06BE7273-9406-447A-97F1-58696B376082}"/>
              </a:ext>
            </a:extLst>
          </p:cNvPr>
          <p:cNvSpPr txBox="1"/>
          <p:nvPr/>
        </p:nvSpPr>
        <p:spPr>
          <a:xfrm>
            <a:off x="6438464" y="1497116"/>
            <a:ext cx="4180840" cy="923330"/>
          </a:xfrm>
          <a:prstGeom prst="rect">
            <a:avLst/>
          </a:prstGeom>
          <a:noFill/>
        </p:spPr>
        <p:txBody>
          <a:bodyPr wrap="square" rtlCol="0">
            <a:spAutoFit/>
          </a:bodyPr>
          <a:lstStyle/>
          <a:p>
            <a:r>
              <a:rPr lang="en-US" dirty="0">
                <a:solidFill>
                  <a:schemeClr val="bg2"/>
                </a:solidFill>
                <a:latin typeface="+mj-lt"/>
              </a:rPr>
              <a:t>Discuss basic preservation strategies &amp; techniques for analog &amp; digital records, and how to prioritize their preservation</a:t>
            </a:r>
          </a:p>
        </p:txBody>
      </p:sp>
      <p:graphicFrame>
        <p:nvGraphicFramePr>
          <p:cNvPr id="65" name="Chart 64">
            <a:extLst>
              <a:ext uri="{FF2B5EF4-FFF2-40B4-BE49-F238E27FC236}">
                <a16:creationId xmlns:a16="http://schemas.microsoft.com/office/drawing/2014/main" id="{FCC9DF88-8323-42C3-ACB3-0D60E5A011B2}"/>
              </a:ext>
            </a:extLst>
          </p:cNvPr>
          <p:cNvGraphicFramePr/>
          <p:nvPr/>
        </p:nvGraphicFramePr>
        <p:xfrm>
          <a:off x="945816" y="4400112"/>
          <a:ext cx="1403978" cy="1522047"/>
        </p:xfrm>
        <a:graphic>
          <a:graphicData uri="http://schemas.openxmlformats.org/drawingml/2006/chart">
            <c:chart xmlns:c="http://schemas.openxmlformats.org/drawingml/2006/chart" xmlns:r="http://schemas.openxmlformats.org/officeDocument/2006/relationships" r:id="rId3"/>
          </a:graphicData>
        </a:graphic>
      </p:graphicFrame>
      <p:sp>
        <p:nvSpPr>
          <p:cNvPr id="67" name="TextBox 66">
            <a:extLst>
              <a:ext uri="{FF2B5EF4-FFF2-40B4-BE49-F238E27FC236}">
                <a16:creationId xmlns:a16="http://schemas.microsoft.com/office/drawing/2014/main" id="{76B833AA-0B28-4147-A06F-D39DE9296B73}"/>
              </a:ext>
            </a:extLst>
          </p:cNvPr>
          <p:cNvSpPr txBox="1"/>
          <p:nvPr/>
        </p:nvSpPr>
        <p:spPr>
          <a:xfrm>
            <a:off x="439838" y="4455042"/>
            <a:ext cx="5299277" cy="646331"/>
          </a:xfrm>
          <a:prstGeom prst="rect">
            <a:avLst/>
          </a:prstGeom>
          <a:noFill/>
        </p:spPr>
        <p:txBody>
          <a:bodyPr wrap="square" rtlCol="0">
            <a:spAutoFit/>
          </a:bodyPr>
          <a:lstStyle/>
          <a:p>
            <a:r>
              <a:rPr lang="en-US">
                <a:latin typeface="+mj-lt"/>
              </a:rPr>
              <a:t>Upon completion of module 2, participants will be able to:</a:t>
            </a:r>
          </a:p>
          <a:p>
            <a:endParaRPr lang="en-US">
              <a:latin typeface="+mj-lt"/>
            </a:endParaRPr>
          </a:p>
        </p:txBody>
      </p:sp>
    </p:spTree>
    <p:extLst>
      <p:ext uri="{BB962C8B-B14F-4D97-AF65-F5344CB8AC3E}">
        <p14:creationId xmlns:p14="http://schemas.microsoft.com/office/powerpoint/2010/main" val="1982478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heel(1)">
                                      <p:cBhvr>
                                        <p:cTn id="11" dur="500"/>
                                        <p:tgtEl>
                                          <p:spTgt spid="6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51" grpId="0" animBg="1"/>
      <p:bldP spid="52" grpId="0"/>
      <p:bldP spid="53" grpId="0"/>
      <p:bldP spid="24" grpId="0" animBg="1"/>
      <p:bldP spid="5" grpId="0"/>
      <p:bldP spid="42" grpId="0"/>
      <p:bldP spid="43" grpId="0"/>
      <p:bldGraphic spid="65" grpId="0">
        <p:bldAsOne/>
      </p:bldGraphic>
      <p:bldP spid="6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800D3E-1CC7-40F1-8C7D-9F354CDD1134}"/>
              </a:ext>
            </a:extLst>
          </p:cNvPr>
          <p:cNvSpPr>
            <a:spLocks noGrp="1"/>
          </p:cNvSpPr>
          <p:nvPr>
            <p:ph type="pic" sz="quarter" idx="10"/>
          </p:nvPr>
        </p:nvSpPr>
        <p:spPr/>
      </p:sp>
      <p:sp>
        <p:nvSpPr>
          <p:cNvPr id="16" name="Rectangle 15">
            <a:extLst>
              <a:ext uri="{FF2B5EF4-FFF2-40B4-BE49-F238E27FC236}">
                <a16:creationId xmlns:a16="http://schemas.microsoft.com/office/drawing/2014/main" id="{17E02619-7510-4790-BF23-8B0BDC8C7B6E}"/>
              </a:ext>
            </a:extLst>
          </p:cNvPr>
          <p:cNvSpPr/>
          <p:nvPr/>
        </p:nvSpPr>
        <p:spPr>
          <a:xfrm>
            <a:off x="0" y="0"/>
            <a:ext cx="12191122"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A7EB61F-3715-4698-ABEB-42999D15B13B}"/>
              </a:ext>
            </a:extLst>
          </p:cNvPr>
          <p:cNvGrpSpPr/>
          <p:nvPr/>
        </p:nvGrpSpPr>
        <p:grpSpPr>
          <a:xfrm>
            <a:off x="-878" y="633046"/>
            <a:ext cx="12192878" cy="6858000"/>
            <a:chOff x="-878" y="0"/>
            <a:chExt cx="12192878" cy="6858000"/>
          </a:xfrm>
        </p:grpSpPr>
        <p:cxnSp>
          <p:nvCxnSpPr>
            <p:cNvPr id="18" name="Straight Connector 17">
              <a:extLst>
                <a:ext uri="{FF2B5EF4-FFF2-40B4-BE49-F238E27FC236}">
                  <a16:creationId xmlns:a16="http://schemas.microsoft.com/office/drawing/2014/main" id="{4DA07AC2-F35C-4F36-A11E-1263B6B3F579}"/>
                </a:ext>
              </a:extLst>
            </p:cNvPr>
            <p:cNvCxnSpPr/>
            <p:nvPr/>
          </p:nvCxnSpPr>
          <p:spPr>
            <a:xfrm>
              <a:off x="3402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FF84AD-508D-4BF2-BACB-B3083ECE72A0}"/>
                </a:ext>
              </a:extLst>
            </p:cNvPr>
            <p:cNvCxnSpPr/>
            <p:nvPr/>
          </p:nvCxnSpPr>
          <p:spPr>
            <a:xfrm>
              <a:off x="105960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29B531-6C7E-4C8E-8DA3-C35413FB1313}"/>
                </a:ext>
              </a:extLst>
            </p:cNvPr>
            <p:cNvCxnSpPr/>
            <p:nvPr/>
          </p:nvCxnSpPr>
          <p:spPr>
            <a:xfrm>
              <a:off x="177896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B0C5CF-601E-481A-B564-B2FE1CE94EA3}"/>
                </a:ext>
              </a:extLst>
            </p:cNvPr>
            <p:cNvCxnSpPr/>
            <p:nvPr/>
          </p:nvCxnSpPr>
          <p:spPr>
            <a:xfrm>
              <a:off x="11850001"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6A8334-9423-4E45-B80C-C51EF7A33FF7}"/>
                </a:ext>
              </a:extLst>
            </p:cNvPr>
            <p:cNvCxnSpPr/>
            <p:nvPr/>
          </p:nvCxnSpPr>
          <p:spPr>
            <a:xfrm>
              <a:off x="111306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88E342F-9BF5-4B8B-8748-B57B35ACE52E}"/>
                </a:ext>
              </a:extLst>
            </p:cNvPr>
            <p:cNvCxnSpPr/>
            <p:nvPr/>
          </p:nvCxnSpPr>
          <p:spPr>
            <a:xfrm>
              <a:off x="1041128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62AAC7-74E8-44AF-8458-F4CBE16F19EA}"/>
                </a:ext>
              </a:extLst>
            </p:cNvPr>
            <p:cNvCxnSpPr/>
            <p:nvPr/>
          </p:nvCxnSpPr>
          <p:spPr>
            <a:xfrm>
              <a:off x="969192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DFEEBF2-B5B6-4EE9-980B-611544C2D2BD}"/>
                </a:ext>
              </a:extLst>
            </p:cNvPr>
            <p:cNvCxnSpPr/>
            <p:nvPr/>
          </p:nvCxnSpPr>
          <p:spPr>
            <a:xfrm>
              <a:off x="897256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84CCE9-6C1C-4306-8F21-96245133A9F1}"/>
                </a:ext>
              </a:extLst>
            </p:cNvPr>
            <p:cNvCxnSpPr/>
            <p:nvPr/>
          </p:nvCxnSpPr>
          <p:spPr>
            <a:xfrm>
              <a:off x="825320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B12FC7-A825-4320-817C-4ADC852FA4BD}"/>
                </a:ext>
              </a:extLst>
            </p:cNvPr>
            <p:cNvCxnSpPr/>
            <p:nvPr/>
          </p:nvCxnSpPr>
          <p:spPr>
            <a:xfrm>
              <a:off x="75338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64281F0-522E-40EA-9D03-665810E52B9F}"/>
                </a:ext>
              </a:extLst>
            </p:cNvPr>
            <p:cNvCxnSpPr/>
            <p:nvPr/>
          </p:nvCxnSpPr>
          <p:spPr>
            <a:xfrm>
              <a:off x="681448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EC20979-667F-4CFA-BA7D-B563A3D9D702}"/>
                </a:ext>
              </a:extLst>
            </p:cNvPr>
            <p:cNvCxnSpPr/>
            <p:nvPr/>
          </p:nvCxnSpPr>
          <p:spPr>
            <a:xfrm>
              <a:off x="609512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F7BA7B-77D4-44E8-B26C-0A285E58ED2E}"/>
                </a:ext>
              </a:extLst>
            </p:cNvPr>
            <p:cNvCxnSpPr/>
            <p:nvPr/>
          </p:nvCxnSpPr>
          <p:spPr>
            <a:xfrm>
              <a:off x="537576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92CA18-78CD-47EF-9651-6D29EE729286}"/>
                </a:ext>
              </a:extLst>
            </p:cNvPr>
            <p:cNvCxnSpPr/>
            <p:nvPr/>
          </p:nvCxnSpPr>
          <p:spPr>
            <a:xfrm>
              <a:off x="465640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1AF8BC-F6C0-46E8-9644-1CABFE15FE8D}"/>
                </a:ext>
              </a:extLst>
            </p:cNvPr>
            <p:cNvCxnSpPr/>
            <p:nvPr/>
          </p:nvCxnSpPr>
          <p:spPr>
            <a:xfrm>
              <a:off x="39370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8F3545-0DED-474C-BAA5-75DBA1F0E772}"/>
                </a:ext>
              </a:extLst>
            </p:cNvPr>
            <p:cNvCxnSpPr/>
            <p:nvPr/>
          </p:nvCxnSpPr>
          <p:spPr>
            <a:xfrm>
              <a:off x="321768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C0ECE9-B7E3-4C20-A694-E0D0F971CC50}"/>
                </a:ext>
              </a:extLst>
            </p:cNvPr>
            <p:cNvCxnSpPr/>
            <p:nvPr/>
          </p:nvCxnSpPr>
          <p:spPr>
            <a:xfrm>
              <a:off x="249832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B66071A-D4E2-42C9-80FE-F9CDA773BBBE}"/>
                </a:ext>
              </a:extLst>
            </p:cNvPr>
            <p:cNvCxnSpPr/>
            <p:nvPr/>
          </p:nvCxnSpPr>
          <p:spPr>
            <a:xfrm>
              <a:off x="0" y="552892"/>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16E240-024F-4895-B2E4-689A9F90BE87}"/>
                </a:ext>
              </a:extLst>
            </p:cNvPr>
            <p:cNvCxnSpPr/>
            <p:nvPr/>
          </p:nvCxnSpPr>
          <p:spPr>
            <a:xfrm>
              <a:off x="0" y="1271919"/>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FB908B-EA16-4CA8-815E-225EEBA03FC4}"/>
                </a:ext>
              </a:extLst>
            </p:cNvPr>
            <p:cNvCxnSpPr/>
            <p:nvPr/>
          </p:nvCxnSpPr>
          <p:spPr>
            <a:xfrm>
              <a:off x="0" y="1990946"/>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31FDED8-77ED-4235-B867-CAA4FA72BEE2}"/>
                </a:ext>
              </a:extLst>
            </p:cNvPr>
            <p:cNvCxnSpPr/>
            <p:nvPr/>
          </p:nvCxnSpPr>
          <p:spPr>
            <a:xfrm>
              <a:off x="-878" y="2709973"/>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01A71F4-1C8D-4AAE-8331-7F2D77A8BF00}"/>
                </a:ext>
              </a:extLst>
            </p:cNvPr>
            <p:cNvCxnSpPr/>
            <p:nvPr/>
          </p:nvCxnSpPr>
          <p:spPr>
            <a:xfrm>
              <a:off x="0" y="3429000"/>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2C4FBC-A590-4E5A-9EDD-E89461705631}"/>
                </a:ext>
              </a:extLst>
            </p:cNvPr>
            <p:cNvCxnSpPr/>
            <p:nvPr/>
          </p:nvCxnSpPr>
          <p:spPr>
            <a:xfrm>
              <a:off x="-878" y="4148027"/>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B98E78-0F74-4CAF-85B2-10183025EFDE}"/>
                </a:ext>
              </a:extLst>
            </p:cNvPr>
            <p:cNvCxnSpPr/>
            <p:nvPr/>
          </p:nvCxnSpPr>
          <p:spPr>
            <a:xfrm>
              <a:off x="0" y="4867054"/>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A4C4EF4-0F58-4653-8146-B16903AD6692}"/>
                </a:ext>
              </a:extLst>
            </p:cNvPr>
            <p:cNvCxnSpPr/>
            <p:nvPr/>
          </p:nvCxnSpPr>
          <p:spPr>
            <a:xfrm>
              <a:off x="0" y="5586081"/>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4AFCD37-EAD7-4B44-A21C-1BDEFC1098A2}"/>
                </a:ext>
              </a:extLst>
            </p:cNvPr>
            <p:cNvCxnSpPr/>
            <p:nvPr/>
          </p:nvCxnSpPr>
          <p:spPr>
            <a:xfrm>
              <a:off x="0" y="6305109"/>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30B3439-E59D-4B9D-AD51-B3CEB91083D8}"/>
              </a:ext>
            </a:extLst>
          </p:cNvPr>
          <p:cNvSpPr txBox="1"/>
          <p:nvPr/>
        </p:nvSpPr>
        <p:spPr>
          <a:xfrm>
            <a:off x="526337" y="1128772"/>
            <a:ext cx="10981666" cy="707886"/>
          </a:xfrm>
          <a:prstGeom prst="rect">
            <a:avLst/>
          </a:prstGeom>
          <a:noFill/>
        </p:spPr>
        <p:txBody>
          <a:bodyPr wrap="square" rtlCol="0">
            <a:spAutoFit/>
          </a:bodyPr>
          <a:lstStyle/>
          <a:p>
            <a:r>
              <a:rPr lang="en-US" sz="4000" b="1" i="1" dirty="0">
                <a:solidFill>
                  <a:schemeClr val="accent1"/>
                </a:solidFill>
                <a:latin typeface="+mj-lt"/>
              </a:rPr>
              <a:t>Ideal Storage Temperatures &amp; RH for Different formats</a:t>
            </a:r>
          </a:p>
        </p:txBody>
      </p:sp>
      <p:grpSp>
        <p:nvGrpSpPr>
          <p:cNvPr id="44" name="Group 43">
            <a:extLst>
              <a:ext uri="{FF2B5EF4-FFF2-40B4-BE49-F238E27FC236}">
                <a16:creationId xmlns:a16="http://schemas.microsoft.com/office/drawing/2014/main" id="{80D0C6E4-A2D3-4182-8B72-23237D7177B2}"/>
              </a:ext>
            </a:extLst>
          </p:cNvPr>
          <p:cNvGrpSpPr/>
          <p:nvPr/>
        </p:nvGrpSpPr>
        <p:grpSpPr>
          <a:xfrm>
            <a:off x="10583849" y="341121"/>
            <a:ext cx="1265274" cy="483782"/>
            <a:chOff x="10333200" y="318977"/>
            <a:chExt cx="1265274" cy="483782"/>
          </a:xfrm>
        </p:grpSpPr>
        <p:cxnSp>
          <p:nvCxnSpPr>
            <p:cNvPr id="45" name="Straight Connector 44">
              <a:extLst>
                <a:ext uri="{FF2B5EF4-FFF2-40B4-BE49-F238E27FC236}">
                  <a16:creationId xmlns:a16="http://schemas.microsoft.com/office/drawing/2014/main" id="{0702BFA8-5871-4A12-8EB6-693419637BB7}"/>
                </a:ext>
              </a:extLst>
            </p:cNvPr>
            <p:cNvCxnSpPr>
              <a:cxnSpLocks/>
            </p:cNvCxnSpPr>
            <p:nvPr/>
          </p:nvCxnSpPr>
          <p:spPr>
            <a:xfrm>
              <a:off x="10333200" y="318977"/>
              <a:ext cx="126527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5BED88C-FEBA-4E2D-AA05-5ACD10238943}"/>
                </a:ext>
              </a:extLst>
            </p:cNvPr>
            <p:cNvCxnSpPr>
              <a:cxnSpLocks/>
            </p:cNvCxnSpPr>
            <p:nvPr/>
          </p:nvCxnSpPr>
          <p:spPr>
            <a:xfrm>
              <a:off x="11598474" y="318977"/>
              <a:ext cx="0" cy="483782"/>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803A6FB-E4B6-47C8-87F4-D496C6D3C04D}"/>
              </a:ext>
            </a:extLst>
          </p:cNvPr>
          <p:cNvGrpSpPr/>
          <p:nvPr/>
        </p:nvGrpSpPr>
        <p:grpSpPr>
          <a:xfrm flipH="1" flipV="1">
            <a:off x="334445" y="6033098"/>
            <a:ext cx="1265274" cy="483782"/>
            <a:chOff x="10333200" y="318977"/>
            <a:chExt cx="1265274" cy="483782"/>
          </a:xfrm>
        </p:grpSpPr>
        <p:cxnSp>
          <p:nvCxnSpPr>
            <p:cNvPr id="48" name="Straight Connector 47">
              <a:extLst>
                <a:ext uri="{FF2B5EF4-FFF2-40B4-BE49-F238E27FC236}">
                  <a16:creationId xmlns:a16="http://schemas.microsoft.com/office/drawing/2014/main" id="{E3CDFFE1-6D40-4755-9276-7911E8D94DBE}"/>
                </a:ext>
              </a:extLst>
            </p:cNvPr>
            <p:cNvCxnSpPr>
              <a:cxnSpLocks/>
            </p:cNvCxnSpPr>
            <p:nvPr/>
          </p:nvCxnSpPr>
          <p:spPr>
            <a:xfrm>
              <a:off x="10333200" y="318977"/>
              <a:ext cx="126527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375C45E-C312-4063-A8F6-7EC721B9EF23}"/>
                </a:ext>
              </a:extLst>
            </p:cNvPr>
            <p:cNvCxnSpPr>
              <a:cxnSpLocks/>
            </p:cNvCxnSpPr>
            <p:nvPr/>
          </p:nvCxnSpPr>
          <p:spPr>
            <a:xfrm>
              <a:off x="11598474" y="318977"/>
              <a:ext cx="0" cy="483782"/>
            </a:xfrm>
            <a:prstGeom prst="line">
              <a:avLst/>
            </a:prstGeom>
            <a:ln w="19050"/>
          </p:spPr>
          <p:style>
            <a:lnRef idx="1">
              <a:schemeClr val="accent1"/>
            </a:lnRef>
            <a:fillRef idx="0">
              <a:schemeClr val="accent1"/>
            </a:fillRef>
            <a:effectRef idx="0">
              <a:schemeClr val="accent1"/>
            </a:effectRef>
            <a:fontRef idx="minor">
              <a:schemeClr val="tx1"/>
            </a:fontRef>
          </p:style>
        </p:cxnSp>
      </p:grpSp>
      <p:graphicFrame>
        <p:nvGraphicFramePr>
          <p:cNvPr id="2" name="Table 3">
            <a:extLst>
              <a:ext uri="{FF2B5EF4-FFF2-40B4-BE49-F238E27FC236}">
                <a16:creationId xmlns:a16="http://schemas.microsoft.com/office/drawing/2014/main" id="{EFE5344C-452A-0B78-1F3A-F29A6AA66697}"/>
              </a:ext>
            </a:extLst>
          </p:cNvPr>
          <p:cNvGraphicFramePr>
            <a:graphicFrameLocks noGrp="1"/>
          </p:cNvGraphicFramePr>
          <p:nvPr>
            <p:extLst>
              <p:ext uri="{D42A27DB-BD31-4B8C-83A1-F6EECF244321}">
                <p14:modId xmlns:p14="http://schemas.microsoft.com/office/powerpoint/2010/main" val="3020427641"/>
              </p:ext>
            </p:extLst>
          </p:nvPr>
        </p:nvGraphicFramePr>
        <p:xfrm>
          <a:off x="1778084" y="2836811"/>
          <a:ext cx="8944542" cy="2639879"/>
        </p:xfrm>
        <a:graphic>
          <a:graphicData uri="http://schemas.openxmlformats.org/drawingml/2006/table">
            <a:tbl>
              <a:tblPr firstRow="1" bandRow="1">
                <a:tableStyleId>{5C22544A-7EE6-4342-B048-85BDC9FD1C3A}</a:tableStyleId>
              </a:tblPr>
              <a:tblGrid>
                <a:gridCol w="2981514">
                  <a:extLst>
                    <a:ext uri="{9D8B030D-6E8A-4147-A177-3AD203B41FA5}">
                      <a16:colId xmlns:a16="http://schemas.microsoft.com/office/drawing/2014/main" val="1757898607"/>
                    </a:ext>
                  </a:extLst>
                </a:gridCol>
                <a:gridCol w="2981514">
                  <a:extLst>
                    <a:ext uri="{9D8B030D-6E8A-4147-A177-3AD203B41FA5}">
                      <a16:colId xmlns:a16="http://schemas.microsoft.com/office/drawing/2014/main" val="2213260181"/>
                    </a:ext>
                  </a:extLst>
                </a:gridCol>
                <a:gridCol w="2981514">
                  <a:extLst>
                    <a:ext uri="{9D8B030D-6E8A-4147-A177-3AD203B41FA5}">
                      <a16:colId xmlns:a16="http://schemas.microsoft.com/office/drawing/2014/main" val="2287247809"/>
                    </a:ext>
                  </a:extLst>
                </a:gridCol>
              </a:tblGrid>
              <a:tr h="503183">
                <a:tc>
                  <a:txBody>
                    <a:bodyPr/>
                    <a:lstStyle/>
                    <a:p>
                      <a:pPr algn="ctr"/>
                      <a:r>
                        <a:rPr lang="en-US" dirty="0"/>
                        <a:t>Format</a:t>
                      </a:r>
                    </a:p>
                  </a:txBody>
                  <a:tcPr/>
                </a:tc>
                <a:tc>
                  <a:txBody>
                    <a:bodyPr/>
                    <a:lstStyle/>
                    <a:p>
                      <a:pPr algn="ctr"/>
                      <a:r>
                        <a:rPr lang="en-US" dirty="0"/>
                        <a:t>Temperature</a:t>
                      </a:r>
                    </a:p>
                  </a:txBody>
                  <a:tcPr/>
                </a:tc>
                <a:tc>
                  <a:txBody>
                    <a:bodyPr/>
                    <a:lstStyle/>
                    <a:p>
                      <a:pPr algn="ctr"/>
                      <a:r>
                        <a:rPr lang="en-US" dirty="0"/>
                        <a:t>Relative Humidity (RH)</a:t>
                      </a:r>
                    </a:p>
                  </a:txBody>
                  <a:tcPr/>
                </a:tc>
                <a:extLst>
                  <a:ext uri="{0D108BD9-81ED-4DB2-BD59-A6C34878D82A}">
                    <a16:rowId xmlns:a16="http://schemas.microsoft.com/office/drawing/2014/main" val="2127977191"/>
                  </a:ext>
                </a:extLst>
              </a:tr>
              <a:tr h="374154">
                <a:tc>
                  <a:txBody>
                    <a:bodyPr/>
                    <a:lstStyle/>
                    <a:p>
                      <a:r>
                        <a:rPr lang="en-US" dirty="0">
                          <a:solidFill>
                            <a:schemeClr val="tx2"/>
                          </a:solidFill>
                        </a:rPr>
                        <a:t>Paper-based</a:t>
                      </a:r>
                    </a:p>
                  </a:txBody>
                  <a:tcPr/>
                </a:tc>
                <a:tc>
                  <a:txBody>
                    <a:bodyPr/>
                    <a:lstStyle/>
                    <a:p>
                      <a:r>
                        <a:rPr lang="en-US" sz="1800" b="0" i="0" u="none" strike="noStrike" kern="1200" dirty="0">
                          <a:solidFill>
                            <a:schemeClr val="tx2"/>
                          </a:solidFill>
                          <a:effectLst/>
                          <a:latin typeface="+mn-lt"/>
                          <a:ea typeface="+mn-ea"/>
                          <a:cs typeface="+mn-cs"/>
                        </a:rPr>
                        <a:t>60-65°F</a:t>
                      </a:r>
                      <a:endParaRPr lang="en-US" dirty="0">
                        <a:solidFill>
                          <a:schemeClr val="tx2"/>
                        </a:solidFill>
                      </a:endParaRPr>
                    </a:p>
                  </a:txBody>
                  <a:tcPr/>
                </a:tc>
                <a:tc>
                  <a:txBody>
                    <a:bodyPr/>
                    <a:lstStyle/>
                    <a:p>
                      <a:r>
                        <a:rPr lang="en-US" sz="1800" b="0" i="0" u="none" strike="noStrike" kern="1200" dirty="0">
                          <a:solidFill>
                            <a:schemeClr val="tx2"/>
                          </a:solidFill>
                          <a:effectLst/>
                          <a:latin typeface="+mn-lt"/>
                          <a:ea typeface="+mn-ea"/>
                          <a:cs typeface="+mn-cs"/>
                        </a:rPr>
                        <a:t>45-60%</a:t>
                      </a:r>
                      <a:endParaRPr lang="en-US" dirty="0">
                        <a:solidFill>
                          <a:schemeClr val="tx2"/>
                        </a:solidFill>
                      </a:endParaRPr>
                    </a:p>
                  </a:txBody>
                  <a:tcPr/>
                </a:tc>
                <a:extLst>
                  <a:ext uri="{0D108BD9-81ED-4DB2-BD59-A6C34878D82A}">
                    <a16:rowId xmlns:a16="http://schemas.microsoft.com/office/drawing/2014/main" val="1833207128"/>
                  </a:ext>
                </a:extLst>
              </a:tr>
              <a:tr h="374154">
                <a:tc>
                  <a:txBody>
                    <a:bodyPr/>
                    <a:lstStyle/>
                    <a:p>
                      <a:r>
                        <a:rPr lang="en-US" dirty="0">
                          <a:solidFill>
                            <a:schemeClr val="tx2"/>
                          </a:solidFill>
                        </a:rPr>
                        <a:t>Photographs</a:t>
                      </a:r>
                    </a:p>
                  </a:txBody>
                  <a:tcPr/>
                </a:tc>
                <a:tc>
                  <a:txBody>
                    <a:bodyPr/>
                    <a:lstStyle/>
                    <a:p>
                      <a:r>
                        <a:rPr lang="en-US" sz="1800" b="0" i="0" u="none" strike="noStrike" kern="1200" dirty="0">
                          <a:solidFill>
                            <a:schemeClr val="tx2"/>
                          </a:solidFill>
                          <a:effectLst/>
                          <a:latin typeface="+mn-lt"/>
                          <a:ea typeface="+mn-ea"/>
                          <a:cs typeface="+mn-cs"/>
                        </a:rPr>
                        <a:t>60-65°F</a:t>
                      </a:r>
                      <a:endParaRPr lang="en-US" dirty="0">
                        <a:solidFill>
                          <a:schemeClr val="tx2"/>
                        </a:solidFill>
                      </a:endParaRPr>
                    </a:p>
                  </a:txBody>
                  <a:tcPr/>
                </a:tc>
                <a:tc>
                  <a:txBody>
                    <a:bodyPr/>
                    <a:lstStyle/>
                    <a:p>
                      <a:r>
                        <a:rPr lang="en-US" sz="1800" b="0" i="0" u="none" strike="noStrike" kern="1200" dirty="0">
                          <a:solidFill>
                            <a:schemeClr val="tx2"/>
                          </a:solidFill>
                          <a:effectLst/>
                          <a:latin typeface="+mn-lt"/>
                          <a:ea typeface="+mn-ea"/>
                          <a:cs typeface="+mn-cs"/>
                        </a:rPr>
                        <a:t>30-40%</a:t>
                      </a:r>
                      <a:endParaRPr lang="en-US" dirty="0">
                        <a:solidFill>
                          <a:schemeClr val="tx2"/>
                        </a:solidFill>
                      </a:endParaRPr>
                    </a:p>
                  </a:txBody>
                  <a:tcPr/>
                </a:tc>
                <a:extLst>
                  <a:ext uri="{0D108BD9-81ED-4DB2-BD59-A6C34878D82A}">
                    <a16:rowId xmlns:a16="http://schemas.microsoft.com/office/drawing/2014/main" val="3673635573"/>
                  </a:ext>
                </a:extLst>
              </a:tr>
              <a:tr h="374154">
                <a:tc>
                  <a:txBody>
                    <a:bodyPr/>
                    <a:lstStyle/>
                    <a:p>
                      <a:r>
                        <a:rPr lang="en-US" dirty="0">
                          <a:solidFill>
                            <a:schemeClr val="tx2"/>
                          </a:solidFill>
                        </a:rPr>
                        <a:t>Magnetic tape (e.g., VHS, cassette tapes)</a:t>
                      </a:r>
                    </a:p>
                  </a:txBody>
                  <a:tcPr/>
                </a:tc>
                <a:tc>
                  <a:txBody>
                    <a:bodyPr/>
                    <a:lstStyle/>
                    <a:p>
                      <a:r>
                        <a:rPr lang="en-US" sz="1800" b="0" i="0" u="none" strike="noStrike" kern="1200" dirty="0">
                          <a:solidFill>
                            <a:schemeClr val="tx2"/>
                          </a:solidFill>
                          <a:effectLst/>
                          <a:latin typeface="+mn-lt"/>
                          <a:ea typeface="+mn-ea"/>
                          <a:cs typeface="+mn-cs"/>
                        </a:rPr>
                        <a:t>65-70°F</a:t>
                      </a:r>
                      <a:endParaRPr lang="en-US" dirty="0">
                        <a:solidFill>
                          <a:schemeClr val="tx2"/>
                        </a:solidFill>
                      </a:endParaRPr>
                    </a:p>
                  </a:txBody>
                  <a:tcPr/>
                </a:tc>
                <a:tc>
                  <a:txBody>
                    <a:bodyPr/>
                    <a:lstStyle/>
                    <a:p>
                      <a:r>
                        <a:rPr lang="en-US" sz="1800" b="0" i="0" u="none" strike="noStrike" kern="1200" dirty="0">
                          <a:solidFill>
                            <a:schemeClr val="tx2"/>
                          </a:solidFill>
                          <a:effectLst/>
                          <a:latin typeface="+mn-lt"/>
                          <a:ea typeface="+mn-ea"/>
                          <a:cs typeface="+mn-cs"/>
                        </a:rPr>
                        <a:t>35-45%</a:t>
                      </a:r>
                      <a:endParaRPr lang="en-US" dirty="0">
                        <a:solidFill>
                          <a:schemeClr val="tx2"/>
                        </a:solidFill>
                      </a:endParaRPr>
                    </a:p>
                  </a:txBody>
                  <a:tcPr/>
                </a:tc>
                <a:extLst>
                  <a:ext uri="{0D108BD9-81ED-4DB2-BD59-A6C34878D82A}">
                    <a16:rowId xmlns:a16="http://schemas.microsoft.com/office/drawing/2014/main" val="1812981811"/>
                  </a:ext>
                </a:extLst>
              </a:tr>
              <a:tr h="374154">
                <a:tc>
                  <a:txBody>
                    <a:bodyPr/>
                    <a:lstStyle/>
                    <a:p>
                      <a:r>
                        <a:rPr lang="en-US" dirty="0">
                          <a:solidFill>
                            <a:schemeClr val="tx2"/>
                          </a:solidFill>
                        </a:rPr>
                        <a:t>CD/DVDs</a:t>
                      </a:r>
                    </a:p>
                  </a:txBody>
                  <a:tcPr/>
                </a:tc>
                <a:tc>
                  <a:txBody>
                    <a:bodyPr/>
                    <a:lstStyle/>
                    <a:p>
                      <a:r>
                        <a:rPr lang="en-US" sz="1800" b="0" i="0" u="none" strike="noStrike" kern="1200" dirty="0">
                          <a:solidFill>
                            <a:schemeClr val="tx2"/>
                          </a:solidFill>
                          <a:effectLst/>
                          <a:latin typeface="+mn-lt"/>
                          <a:ea typeface="+mn-ea"/>
                          <a:cs typeface="+mn-cs"/>
                        </a:rPr>
                        <a:t>65-70°F</a:t>
                      </a:r>
                      <a:endParaRPr lang="en-US" dirty="0">
                        <a:solidFill>
                          <a:schemeClr val="tx2"/>
                        </a:solidFill>
                      </a:endParaRPr>
                    </a:p>
                  </a:txBody>
                  <a:tcPr/>
                </a:tc>
                <a:tc>
                  <a:txBody>
                    <a:bodyPr/>
                    <a:lstStyle/>
                    <a:p>
                      <a:r>
                        <a:rPr lang="en-US" sz="1800" b="0" i="0" u="none" strike="noStrike" kern="1200" dirty="0">
                          <a:solidFill>
                            <a:schemeClr val="tx2"/>
                          </a:solidFill>
                          <a:effectLst/>
                          <a:latin typeface="+mn-lt"/>
                          <a:ea typeface="+mn-ea"/>
                          <a:cs typeface="+mn-cs"/>
                        </a:rPr>
                        <a:t>35-45%</a:t>
                      </a:r>
                      <a:endParaRPr lang="en-US" dirty="0">
                        <a:solidFill>
                          <a:schemeClr val="tx2"/>
                        </a:solidFill>
                      </a:endParaRPr>
                    </a:p>
                  </a:txBody>
                  <a:tcPr/>
                </a:tc>
                <a:extLst>
                  <a:ext uri="{0D108BD9-81ED-4DB2-BD59-A6C34878D82A}">
                    <a16:rowId xmlns:a16="http://schemas.microsoft.com/office/drawing/2014/main" val="2803373862"/>
                  </a:ext>
                </a:extLst>
              </a:tr>
              <a:tr h="374154">
                <a:tc>
                  <a:txBody>
                    <a:bodyPr/>
                    <a:lstStyle/>
                    <a:p>
                      <a:r>
                        <a:rPr lang="en-US" dirty="0">
                          <a:solidFill>
                            <a:schemeClr val="tx2"/>
                          </a:solidFill>
                        </a:rPr>
                        <a:t>Textiles</a:t>
                      </a:r>
                    </a:p>
                  </a:txBody>
                  <a:tcPr/>
                </a:tc>
                <a:tc>
                  <a:txBody>
                    <a:bodyPr/>
                    <a:lstStyle/>
                    <a:p>
                      <a:r>
                        <a:rPr lang="en-US" sz="1800" b="0" i="0" u="none" strike="noStrike" kern="1200" dirty="0">
                          <a:solidFill>
                            <a:schemeClr val="tx2"/>
                          </a:solidFill>
                          <a:effectLst/>
                          <a:latin typeface="+mn-lt"/>
                          <a:ea typeface="+mn-ea"/>
                          <a:cs typeface="+mn-cs"/>
                        </a:rPr>
                        <a:t>65-70°F</a:t>
                      </a:r>
                      <a:endParaRPr lang="en-US" dirty="0">
                        <a:solidFill>
                          <a:schemeClr val="tx2"/>
                        </a:solidFill>
                      </a:endParaRPr>
                    </a:p>
                  </a:txBody>
                  <a:tcPr/>
                </a:tc>
                <a:tc>
                  <a:txBody>
                    <a:bodyPr/>
                    <a:lstStyle/>
                    <a:p>
                      <a:r>
                        <a:rPr lang="en-US" sz="1800" b="0" i="0" u="none" strike="noStrike" kern="1200" dirty="0">
                          <a:solidFill>
                            <a:schemeClr val="tx2"/>
                          </a:solidFill>
                          <a:effectLst/>
                          <a:latin typeface="+mn-lt"/>
                          <a:ea typeface="+mn-ea"/>
                          <a:cs typeface="+mn-cs"/>
                        </a:rPr>
                        <a:t>45-50%</a:t>
                      </a:r>
                      <a:endParaRPr lang="en-US" dirty="0">
                        <a:solidFill>
                          <a:schemeClr val="tx2"/>
                        </a:solidFill>
                      </a:endParaRPr>
                    </a:p>
                  </a:txBody>
                  <a:tcPr/>
                </a:tc>
                <a:extLst>
                  <a:ext uri="{0D108BD9-81ED-4DB2-BD59-A6C34878D82A}">
                    <a16:rowId xmlns:a16="http://schemas.microsoft.com/office/drawing/2014/main" val="4066337560"/>
                  </a:ext>
                </a:extLst>
              </a:tr>
            </a:tbl>
          </a:graphicData>
        </a:graphic>
      </p:graphicFrame>
    </p:spTree>
    <p:extLst>
      <p:ext uri="{BB962C8B-B14F-4D97-AF65-F5344CB8AC3E}">
        <p14:creationId xmlns:p14="http://schemas.microsoft.com/office/powerpoint/2010/main" val="4497432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50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Shape 93">
            <a:extLst>
              <a:ext uri="{FF2B5EF4-FFF2-40B4-BE49-F238E27FC236}">
                <a16:creationId xmlns:a16="http://schemas.microsoft.com/office/drawing/2014/main" id="{B695E169-DDBE-4E1B-BB30-3DFD29CB0AAB}"/>
              </a:ext>
            </a:extLst>
          </p:cNvPr>
          <p:cNvSpPr/>
          <p:nvPr/>
        </p:nvSpPr>
        <p:spPr>
          <a:xfrm>
            <a:off x="8559484" y="0"/>
            <a:ext cx="3632516" cy="6858000"/>
          </a:xfrm>
          <a:custGeom>
            <a:avLst/>
            <a:gdLst>
              <a:gd name="connsiteX0" fmla="*/ 0 w 3753854"/>
              <a:gd name="connsiteY0" fmla="*/ 0 h 6858000"/>
              <a:gd name="connsiteX1" fmla="*/ 3753854 w 3753854"/>
              <a:gd name="connsiteY1" fmla="*/ 0 h 6858000"/>
              <a:gd name="connsiteX2" fmla="*/ 3753854 w 3753854"/>
              <a:gd name="connsiteY2" fmla="*/ 6858000 h 6858000"/>
              <a:gd name="connsiteX3" fmla="*/ 1714500 w 37538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53854" h="6858000">
                <a:moveTo>
                  <a:pt x="0" y="0"/>
                </a:moveTo>
                <a:lnTo>
                  <a:pt x="3753854" y="0"/>
                </a:lnTo>
                <a:lnTo>
                  <a:pt x="3753854" y="6858000"/>
                </a:lnTo>
                <a:lnTo>
                  <a:pt x="171450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AAD4B29-02E3-426C-A427-1C619B8774CD}"/>
              </a:ext>
            </a:extLst>
          </p:cNvPr>
          <p:cNvSpPr>
            <a:spLocks noGrp="1"/>
          </p:cNvSpPr>
          <p:nvPr>
            <p:ph type="title"/>
          </p:nvPr>
        </p:nvSpPr>
        <p:spPr>
          <a:xfrm>
            <a:off x="967081" y="562361"/>
            <a:ext cx="8303527" cy="1558797"/>
          </a:xfrm>
        </p:spPr>
        <p:txBody>
          <a:bodyPr/>
          <a:lstStyle/>
          <a:p>
            <a:r>
              <a:rPr lang="en-US" dirty="0"/>
              <a:t>Basic preservation techniques</a:t>
            </a:r>
          </a:p>
        </p:txBody>
      </p:sp>
      <p:grpSp>
        <p:nvGrpSpPr>
          <p:cNvPr id="20" name="Group 19">
            <a:extLst>
              <a:ext uri="{FF2B5EF4-FFF2-40B4-BE49-F238E27FC236}">
                <a16:creationId xmlns:a16="http://schemas.microsoft.com/office/drawing/2014/main" id="{FDFE0AC3-2EBC-43EF-BCD0-701BD07ECF56}"/>
              </a:ext>
            </a:extLst>
          </p:cNvPr>
          <p:cNvGrpSpPr/>
          <p:nvPr/>
        </p:nvGrpSpPr>
        <p:grpSpPr>
          <a:xfrm>
            <a:off x="4513843" y="3988039"/>
            <a:ext cx="654909" cy="654938"/>
            <a:chOff x="4322727" y="495428"/>
            <a:chExt cx="274313" cy="274325"/>
          </a:xfrm>
          <a:solidFill>
            <a:schemeClr val="accent1"/>
          </a:solidFill>
        </p:grpSpPr>
        <p:sp>
          <p:nvSpPr>
            <p:cNvPr id="21" name="Freeform: Shape 20">
              <a:extLst>
                <a:ext uri="{FF2B5EF4-FFF2-40B4-BE49-F238E27FC236}">
                  <a16:creationId xmlns:a16="http://schemas.microsoft.com/office/drawing/2014/main" id="{B541F1F9-A460-4491-A3E4-B92812D1F079}"/>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4A97F6F-D09C-4304-A0BC-80EE0010F16E}"/>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42AAED9-0F3C-451B-ABFE-5D7759DF15E1}"/>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F7D3622-D216-4168-A67A-B776BE5F1853}"/>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2D8EF04-2EDA-4035-9E02-6640990E367E}"/>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F9E085F-66FA-4A9F-995B-AB878CE0CE51}"/>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986CBB4-A0BC-4FC6-8DF9-7A2720AE492F}"/>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000BD41-9716-4899-AA4C-F27E3B18F64F}"/>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70124E2-03EF-4CF0-A2A2-B4A5E24F13FF}"/>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4D44DD-6F42-4B52-91D1-7322B30FDD5C}"/>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0FF3F03-DD65-41C2-9D67-F774EB68021B}"/>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32" name="TextBox 31">
            <a:extLst>
              <a:ext uri="{FF2B5EF4-FFF2-40B4-BE49-F238E27FC236}">
                <a16:creationId xmlns:a16="http://schemas.microsoft.com/office/drawing/2014/main" id="{B57B9DCA-F31D-4ED9-A008-B18680EFE120}"/>
              </a:ext>
            </a:extLst>
          </p:cNvPr>
          <p:cNvSpPr txBox="1"/>
          <p:nvPr/>
        </p:nvSpPr>
        <p:spPr>
          <a:xfrm>
            <a:off x="5277695" y="3904461"/>
            <a:ext cx="774571" cy="323165"/>
          </a:xfrm>
          <a:prstGeom prst="rect">
            <a:avLst/>
          </a:prstGeom>
          <a:noFill/>
        </p:spPr>
        <p:txBody>
          <a:bodyPr wrap="none" rtlCol="0">
            <a:spAutoFit/>
          </a:bodyPr>
          <a:lstStyle/>
          <a:p>
            <a:r>
              <a:rPr lang="en-US" sz="1500" dirty="0">
                <a:latin typeface="+mj-lt"/>
              </a:rPr>
              <a:t>Storage</a:t>
            </a:r>
          </a:p>
        </p:txBody>
      </p:sp>
      <p:sp>
        <p:nvSpPr>
          <p:cNvPr id="33" name="TextBox 32">
            <a:extLst>
              <a:ext uri="{FF2B5EF4-FFF2-40B4-BE49-F238E27FC236}">
                <a16:creationId xmlns:a16="http://schemas.microsoft.com/office/drawing/2014/main" id="{042B6FAC-1B7F-40A6-91A5-5324D29D1560}"/>
              </a:ext>
            </a:extLst>
          </p:cNvPr>
          <p:cNvSpPr txBox="1"/>
          <p:nvPr/>
        </p:nvSpPr>
        <p:spPr>
          <a:xfrm>
            <a:off x="5277663" y="4120352"/>
            <a:ext cx="2406541" cy="616836"/>
          </a:xfrm>
          <a:prstGeom prst="rect">
            <a:avLst/>
          </a:prstGeom>
          <a:noFill/>
        </p:spPr>
        <p:txBody>
          <a:bodyPr wrap="square" rtlCol="0">
            <a:spAutoFit/>
          </a:bodyPr>
          <a:lstStyle/>
          <a:p>
            <a:pPr>
              <a:lnSpc>
                <a:spcPct val="150000"/>
              </a:lnSpc>
            </a:pPr>
            <a:r>
              <a:rPr lang="en-US" sz="1200" dirty="0"/>
              <a:t>Store items in boxes and keep in the dark.</a:t>
            </a:r>
            <a:endParaRPr lang="en-GB" sz="1000" dirty="0"/>
          </a:p>
        </p:txBody>
      </p:sp>
      <p:grpSp>
        <p:nvGrpSpPr>
          <p:cNvPr id="34" name="Group 33">
            <a:extLst>
              <a:ext uri="{FF2B5EF4-FFF2-40B4-BE49-F238E27FC236}">
                <a16:creationId xmlns:a16="http://schemas.microsoft.com/office/drawing/2014/main" id="{151845B0-794C-4C64-B7B3-8B62D4A47E8A}"/>
              </a:ext>
            </a:extLst>
          </p:cNvPr>
          <p:cNvGrpSpPr/>
          <p:nvPr/>
        </p:nvGrpSpPr>
        <p:grpSpPr>
          <a:xfrm>
            <a:off x="4513843" y="5214092"/>
            <a:ext cx="654909" cy="654938"/>
            <a:chOff x="4322727" y="495428"/>
            <a:chExt cx="274313" cy="274325"/>
          </a:xfrm>
          <a:solidFill>
            <a:schemeClr val="accent1"/>
          </a:solidFill>
        </p:grpSpPr>
        <p:sp>
          <p:nvSpPr>
            <p:cNvPr id="35" name="Freeform: Shape 34">
              <a:extLst>
                <a:ext uri="{FF2B5EF4-FFF2-40B4-BE49-F238E27FC236}">
                  <a16:creationId xmlns:a16="http://schemas.microsoft.com/office/drawing/2014/main" id="{E293D21D-6361-469F-9125-3A4AA7D15FD3}"/>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6AC570-B071-43A1-AC20-8D31A6872DAA}"/>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FA0C39D-55E9-4C40-ADFB-B6279D01CD87}"/>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C2F2E7B-6E56-42DC-9231-0CFA5F888062}"/>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1B856C4-8C5C-4F89-A5A3-26DBC95A9355}"/>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A9A64B1-1577-4300-8407-33F2885EFB2C}"/>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884672-B9FA-418A-93F7-806A24954F88}"/>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49A4CA9-0AF3-438E-B55D-B6D629B55BF9}"/>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305B601-E79A-4A87-996F-53024F1F5C12}"/>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E79FE79-99E5-40FC-B246-A7C06C096921}"/>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B90F19-D35F-4AA5-9DAF-A1D4C7C2D0E0}"/>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46" name="TextBox 45">
            <a:extLst>
              <a:ext uri="{FF2B5EF4-FFF2-40B4-BE49-F238E27FC236}">
                <a16:creationId xmlns:a16="http://schemas.microsoft.com/office/drawing/2014/main" id="{4F2871C9-8F98-4BD2-894B-4CF958C93A7B}"/>
              </a:ext>
            </a:extLst>
          </p:cNvPr>
          <p:cNvSpPr txBox="1"/>
          <p:nvPr/>
        </p:nvSpPr>
        <p:spPr>
          <a:xfrm>
            <a:off x="5277695" y="5130514"/>
            <a:ext cx="777777" cy="323165"/>
          </a:xfrm>
          <a:prstGeom prst="rect">
            <a:avLst/>
          </a:prstGeom>
          <a:noFill/>
        </p:spPr>
        <p:txBody>
          <a:bodyPr wrap="none" rtlCol="0">
            <a:spAutoFit/>
          </a:bodyPr>
          <a:lstStyle/>
          <a:p>
            <a:r>
              <a:rPr lang="en-US" sz="1500" dirty="0">
                <a:latin typeface="+mj-lt"/>
              </a:rPr>
              <a:t>prevent</a:t>
            </a:r>
          </a:p>
        </p:txBody>
      </p:sp>
      <p:sp>
        <p:nvSpPr>
          <p:cNvPr id="47" name="TextBox 46">
            <a:extLst>
              <a:ext uri="{FF2B5EF4-FFF2-40B4-BE49-F238E27FC236}">
                <a16:creationId xmlns:a16="http://schemas.microsoft.com/office/drawing/2014/main" id="{D2E9C15C-9C19-48E8-9967-41042B979797}"/>
              </a:ext>
            </a:extLst>
          </p:cNvPr>
          <p:cNvSpPr txBox="1"/>
          <p:nvPr/>
        </p:nvSpPr>
        <p:spPr>
          <a:xfrm>
            <a:off x="5277663" y="5346405"/>
            <a:ext cx="2406541" cy="893834"/>
          </a:xfrm>
          <a:prstGeom prst="rect">
            <a:avLst/>
          </a:prstGeom>
          <a:noFill/>
        </p:spPr>
        <p:txBody>
          <a:bodyPr wrap="square" rtlCol="0">
            <a:spAutoFit/>
          </a:bodyPr>
          <a:lstStyle/>
          <a:p>
            <a:pPr>
              <a:lnSpc>
                <a:spcPct val="150000"/>
              </a:lnSpc>
            </a:pPr>
            <a:r>
              <a:rPr lang="en-US" sz="1200" dirty="0"/>
              <a:t>Change HVAC filters, clean air ducts, consider air filtration devices. Pest control experts.</a:t>
            </a:r>
            <a:endParaRPr lang="en-GB" sz="1000" dirty="0"/>
          </a:p>
        </p:txBody>
      </p:sp>
      <p:grpSp>
        <p:nvGrpSpPr>
          <p:cNvPr id="48" name="Group 47">
            <a:extLst>
              <a:ext uri="{FF2B5EF4-FFF2-40B4-BE49-F238E27FC236}">
                <a16:creationId xmlns:a16="http://schemas.microsoft.com/office/drawing/2014/main" id="{2439F5E8-7D46-4EDE-8AF1-D3F797B87D82}"/>
              </a:ext>
            </a:extLst>
          </p:cNvPr>
          <p:cNvGrpSpPr/>
          <p:nvPr/>
        </p:nvGrpSpPr>
        <p:grpSpPr>
          <a:xfrm>
            <a:off x="1009614" y="3988039"/>
            <a:ext cx="654909" cy="654938"/>
            <a:chOff x="4322727" y="495428"/>
            <a:chExt cx="274313" cy="274325"/>
          </a:xfrm>
          <a:solidFill>
            <a:schemeClr val="accent1"/>
          </a:solidFill>
        </p:grpSpPr>
        <p:sp>
          <p:nvSpPr>
            <p:cNvPr id="49" name="Freeform: Shape 48">
              <a:extLst>
                <a:ext uri="{FF2B5EF4-FFF2-40B4-BE49-F238E27FC236}">
                  <a16:creationId xmlns:a16="http://schemas.microsoft.com/office/drawing/2014/main" id="{0B17C45E-94AB-4BC3-AF65-DED5D3238845}"/>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5884809-E74B-41F7-B372-FAEC6041C1CA}"/>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9429F1D-810A-487A-B2A7-47EB08FC8E91}"/>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FB02325-37A1-4BC8-8D22-451784E5AB8C}"/>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0A916B7-CA20-416A-902E-69B3411F1FF4}"/>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5BB1FB7-3771-4223-8D5A-ABCDFFE632DA}"/>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CF9C858-5E8A-4E39-84D6-2D4D847E7578}"/>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9D6E29A-5B25-44F2-AB14-7CA8A711D8A6}"/>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D63EC50-F6B1-41FB-91D0-6E44F17575B3}"/>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07C3931-7A8E-41B8-89A3-F71ACC398CB0}"/>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FDF25FE-7367-4E73-A691-D6117E8DFF35}"/>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60" name="TextBox 59">
            <a:extLst>
              <a:ext uri="{FF2B5EF4-FFF2-40B4-BE49-F238E27FC236}">
                <a16:creationId xmlns:a16="http://schemas.microsoft.com/office/drawing/2014/main" id="{FA5E9687-7AA5-4FE1-9947-20A7347EE541}"/>
              </a:ext>
            </a:extLst>
          </p:cNvPr>
          <p:cNvSpPr txBox="1"/>
          <p:nvPr/>
        </p:nvSpPr>
        <p:spPr>
          <a:xfrm>
            <a:off x="1773466" y="3904461"/>
            <a:ext cx="2149948" cy="323165"/>
          </a:xfrm>
          <a:prstGeom prst="rect">
            <a:avLst/>
          </a:prstGeom>
          <a:noFill/>
        </p:spPr>
        <p:txBody>
          <a:bodyPr wrap="none" rtlCol="0">
            <a:spAutoFit/>
          </a:bodyPr>
          <a:lstStyle/>
          <a:p>
            <a:r>
              <a:rPr lang="en-US" sz="1500" dirty="0">
                <a:latin typeface="+mj-lt"/>
              </a:rPr>
              <a:t>Avoid Ultraviolet (UV) Rays</a:t>
            </a:r>
          </a:p>
        </p:txBody>
      </p:sp>
      <p:sp>
        <p:nvSpPr>
          <p:cNvPr id="61" name="TextBox 60">
            <a:extLst>
              <a:ext uri="{FF2B5EF4-FFF2-40B4-BE49-F238E27FC236}">
                <a16:creationId xmlns:a16="http://schemas.microsoft.com/office/drawing/2014/main" id="{3D8C6BD7-A112-49E1-9267-E867AFEB31A6}"/>
              </a:ext>
            </a:extLst>
          </p:cNvPr>
          <p:cNvSpPr txBox="1"/>
          <p:nvPr/>
        </p:nvSpPr>
        <p:spPr>
          <a:xfrm>
            <a:off x="1773434" y="4120352"/>
            <a:ext cx="2406541" cy="616836"/>
          </a:xfrm>
          <a:prstGeom prst="rect">
            <a:avLst/>
          </a:prstGeom>
          <a:noFill/>
        </p:spPr>
        <p:txBody>
          <a:bodyPr wrap="square" rtlCol="0">
            <a:spAutoFit/>
          </a:bodyPr>
          <a:lstStyle/>
          <a:p>
            <a:pPr>
              <a:lnSpc>
                <a:spcPct val="150000"/>
              </a:lnSpc>
            </a:pPr>
            <a:r>
              <a:rPr lang="en-US" sz="1200" dirty="0"/>
              <a:t>Causes yellowing, fading, and make items brittle</a:t>
            </a:r>
            <a:endParaRPr lang="en-GB" sz="1000" dirty="0"/>
          </a:p>
        </p:txBody>
      </p:sp>
      <p:grpSp>
        <p:nvGrpSpPr>
          <p:cNvPr id="62" name="Group 61">
            <a:extLst>
              <a:ext uri="{FF2B5EF4-FFF2-40B4-BE49-F238E27FC236}">
                <a16:creationId xmlns:a16="http://schemas.microsoft.com/office/drawing/2014/main" id="{6501DA5B-9B1E-4442-A179-2C04AF6297F9}"/>
              </a:ext>
            </a:extLst>
          </p:cNvPr>
          <p:cNvGrpSpPr/>
          <p:nvPr/>
        </p:nvGrpSpPr>
        <p:grpSpPr>
          <a:xfrm>
            <a:off x="1009614" y="5214092"/>
            <a:ext cx="654909" cy="654938"/>
            <a:chOff x="4322727" y="495428"/>
            <a:chExt cx="274313" cy="274325"/>
          </a:xfrm>
          <a:solidFill>
            <a:schemeClr val="accent1"/>
          </a:solidFill>
        </p:grpSpPr>
        <p:sp>
          <p:nvSpPr>
            <p:cNvPr id="63" name="Freeform: Shape 62">
              <a:extLst>
                <a:ext uri="{FF2B5EF4-FFF2-40B4-BE49-F238E27FC236}">
                  <a16:creationId xmlns:a16="http://schemas.microsoft.com/office/drawing/2014/main" id="{A5F33862-019A-48D6-BFE1-B0B54BE8AD14}"/>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8BB10E4-5716-4B44-83F0-4CDF1C9789A4}"/>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D16B533-9B11-43BA-BCC4-42036686BAC4}"/>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F1DE485-D49E-47D6-853C-07EE2F620883}"/>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44401E9-30F0-4516-97F6-93EAE411014D}"/>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42C3452-A408-4C1D-BCF8-18E0C6EA4EF0}"/>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644C8E3-6933-427D-9639-C2BC2E1296E0}"/>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228B28C-2884-41B3-8195-F08685754603}"/>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0C54394-ECC4-41E6-9FAE-C7263CC08903}"/>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616509E-47CC-40B0-820E-81395A82C813}"/>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DEAD0C5-8B35-4D99-BDBB-C15C64BE9C03}"/>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74" name="TextBox 73">
            <a:extLst>
              <a:ext uri="{FF2B5EF4-FFF2-40B4-BE49-F238E27FC236}">
                <a16:creationId xmlns:a16="http://schemas.microsoft.com/office/drawing/2014/main" id="{7A3B07F8-5850-47B0-931B-DD6F0F32BFC5}"/>
              </a:ext>
            </a:extLst>
          </p:cNvPr>
          <p:cNvSpPr txBox="1"/>
          <p:nvPr/>
        </p:nvSpPr>
        <p:spPr>
          <a:xfrm>
            <a:off x="1773466" y="5130514"/>
            <a:ext cx="1810111" cy="323165"/>
          </a:xfrm>
          <a:prstGeom prst="rect">
            <a:avLst/>
          </a:prstGeom>
          <a:noFill/>
        </p:spPr>
        <p:txBody>
          <a:bodyPr wrap="none" rtlCol="0">
            <a:spAutoFit/>
          </a:bodyPr>
          <a:lstStyle/>
          <a:p>
            <a:r>
              <a:rPr lang="en-US" sz="1500" dirty="0">
                <a:latin typeface="+mj-lt"/>
              </a:rPr>
              <a:t>environmental damage</a:t>
            </a:r>
          </a:p>
        </p:txBody>
      </p:sp>
      <p:sp>
        <p:nvSpPr>
          <p:cNvPr id="75" name="TextBox 74">
            <a:extLst>
              <a:ext uri="{FF2B5EF4-FFF2-40B4-BE49-F238E27FC236}">
                <a16:creationId xmlns:a16="http://schemas.microsoft.com/office/drawing/2014/main" id="{DDBAC066-E72B-453E-8D7C-739473DC45FB}"/>
              </a:ext>
            </a:extLst>
          </p:cNvPr>
          <p:cNvSpPr txBox="1"/>
          <p:nvPr/>
        </p:nvSpPr>
        <p:spPr>
          <a:xfrm>
            <a:off x="1773434" y="5346405"/>
            <a:ext cx="2406541" cy="616836"/>
          </a:xfrm>
          <a:prstGeom prst="rect">
            <a:avLst/>
          </a:prstGeom>
          <a:noFill/>
        </p:spPr>
        <p:txBody>
          <a:bodyPr wrap="square" rtlCol="0">
            <a:spAutoFit/>
          </a:bodyPr>
          <a:lstStyle/>
          <a:p>
            <a:pPr>
              <a:lnSpc>
                <a:spcPct val="150000"/>
              </a:lnSpc>
            </a:pPr>
            <a:r>
              <a:rPr lang="en-US" sz="1200" dirty="0"/>
              <a:t>Protect your collections from dust, pollution, and pests.</a:t>
            </a:r>
          </a:p>
        </p:txBody>
      </p:sp>
      <p:sp>
        <p:nvSpPr>
          <p:cNvPr id="92" name="TextBox 91">
            <a:extLst>
              <a:ext uri="{FF2B5EF4-FFF2-40B4-BE49-F238E27FC236}">
                <a16:creationId xmlns:a16="http://schemas.microsoft.com/office/drawing/2014/main" id="{4273FC00-FA02-4DA2-B23B-F81D0B6278F3}"/>
              </a:ext>
            </a:extLst>
          </p:cNvPr>
          <p:cNvSpPr txBox="1"/>
          <p:nvPr/>
        </p:nvSpPr>
        <p:spPr>
          <a:xfrm>
            <a:off x="826405" y="2921425"/>
            <a:ext cx="2294218" cy="430887"/>
          </a:xfrm>
          <a:prstGeom prst="rect">
            <a:avLst/>
          </a:prstGeom>
          <a:noFill/>
        </p:spPr>
        <p:txBody>
          <a:bodyPr wrap="none" rtlCol="0">
            <a:spAutoFit/>
          </a:bodyPr>
          <a:lstStyle/>
          <a:p>
            <a:r>
              <a:rPr lang="en-US" sz="2200" dirty="0">
                <a:latin typeface="+mj-lt"/>
              </a:rPr>
              <a:t>PASSIVE approaches</a:t>
            </a:r>
          </a:p>
        </p:txBody>
      </p:sp>
      <p:sp>
        <p:nvSpPr>
          <p:cNvPr id="98" name="Rectangle 97">
            <a:extLst>
              <a:ext uri="{FF2B5EF4-FFF2-40B4-BE49-F238E27FC236}">
                <a16:creationId xmlns:a16="http://schemas.microsoft.com/office/drawing/2014/main" id="{DDE804EA-2090-45B1-A66D-1CFA77F73D24}"/>
              </a:ext>
            </a:extLst>
          </p:cNvPr>
          <p:cNvSpPr/>
          <p:nvPr/>
        </p:nvSpPr>
        <p:spPr>
          <a:xfrm>
            <a:off x="11375085" y="6282231"/>
            <a:ext cx="948075" cy="523220"/>
          </a:xfrm>
          <a:prstGeom prst="rect">
            <a:avLst/>
          </a:prstGeom>
        </p:spPr>
        <p:txBody>
          <a:bodyPr wrap="square" anchor="ctr">
            <a:spAutoFit/>
          </a:bodyPr>
          <a:lstStyle/>
          <a:p>
            <a:pPr algn="ctr"/>
            <a:fld id="{C465B14E-B547-4612-956C-EF65EF6DEB60}" type="slidenum">
              <a:rPr lang="en-US" sz="2800" b="1" smtClean="0">
                <a:solidFill>
                  <a:schemeClr val="bg2"/>
                </a:solidFill>
                <a:latin typeface="+mj-lt"/>
              </a:rPr>
              <a:pPr algn="ctr"/>
              <a:t>38</a:t>
            </a:fld>
            <a:endParaRPr lang="en-US" sz="2800" b="1">
              <a:solidFill>
                <a:schemeClr val="bg2"/>
              </a:solidFill>
              <a:latin typeface="+mj-lt"/>
            </a:endParaRPr>
          </a:p>
        </p:txBody>
      </p:sp>
      <p:sp>
        <p:nvSpPr>
          <p:cNvPr id="99" name="Freeform: Shape 98">
            <a:extLst>
              <a:ext uri="{FF2B5EF4-FFF2-40B4-BE49-F238E27FC236}">
                <a16:creationId xmlns:a16="http://schemas.microsoft.com/office/drawing/2014/main" id="{1460A18E-194F-42BA-AD31-9CBACFD3623A}"/>
              </a:ext>
            </a:extLst>
          </p:cNvPr>
          <p:cNvSpPr/>
          <p:nvPr/>
        </p:nvSpPr>
        <p:spPr>
          <a:xfrm>
            <a:off x="1165694" y="4146395"/>
            <a:ext cx="342748" cy="338226"/>
          </a:xfrm>
          <a:custGeom>
            <a:avLst/>
            <a:gdLst>
              <a:gd name="connsiteX0" fmla="*/ 1011333 w 1029369"/>
              <a:gd name="connsiteY0" fmla="*/ 908873 h 1015789"/>
              <a:gd name="connsiteX1" fmla="*/ 964492 w 1029369"/>
              <a:gd name="connsiteY1" fmla="*/ 908873 h 1015789"/>
              <a:gd name="connsiteX2" fmla="*/ 963258 w 1029369"/>
              <a:gd name="connsiteY2" fmla="*/ 902976 h 1015789"/>
              <a:gd name="connsiteX3" fmla="*/ 727205 w 1029369"/>
              <a:gd name="connsiteY3" fmla="*/ 411189 h 1015789"/>
              <a:gd name="connsiteX4" fmla="*/ 808953 w 1029369"/>
              <a:gd name="connsiteY4" fmla="*/ 93115 h 1015789"/>
              <a:gd name="connsiteX5" fmla="*/ 804564 w 1029369"/>
              <a:gd name="connsiteY5" fmla="*/ 77204 h 1015789"/>
              <a:gd name="connsiteX6" fmla="*/ 732555 w 1029369"/>
              <a:gd name="connsiteY6" fmla="*/ 5195 h 1015789"/>
              <a:gd name="connsiteX7" fmla="*/ 707454 w 1029369"/>
              <a:gd name="connsiteY7" fmla="*/ 5195 h 1015789"/>
              <a:gd name="connsiteX8" fmla="*/ 392261 w 1029369"/>
              <a:gd name="connsiteY8" fmla="*/ 320388 h 1015789"/>
              <a:gd name="connsiteX9" fmla="*/ 356325 w 1029369"/>
              <a:gd name="connsiteY9" fmla="*/ 284453 h 1015789"/>
              <a:gd name="connsiteX10" fmla="*/ 284453 w 1029369"/>
              <a:gd name="connsiteY10" fmla="*/ 284453 h 1015789"/>
              <a:gd name="connsiteX11" fmla="*/ 284453 w 1029369"/>
              <a:gd name="connsiteY11" fmla="*/ 356325 h 1015789"/>
              <a:gd name="connsiteX12" fmla="*/ 320389 w 1029369"/>
              <a:gd name="connsiteY12" fmla="*/ 392261 h 1015789"/>
              <a:gd name="connsiteX13" fmla="*/ 5195 w 1029369"/>
              <a:gd name="connsiteY13" fmla="*/ 707454 h 1015789"/>
              <a:gd name="connsiteX14" fmla="*/ 5195 w 1029369"/>
              <a:gd name="connsiteY14" fmla="*/ 732554 h 1015789"/>
              <a:gd name="connsiteX15" fmla="*/ 77204 w 1029369"/>
              <a:gd name="connsiteY15" fmla="*/ 804563 h 1015789"/>
              <a:gd name="connsiteX16" fmla="*/ 93115 w 1029369"/>
              <a:gd name="connsiteY16" fmla="*/ 808953 h 1015789"/>
              <a:gd name="connsiteX17" fmla="*/ 418116 w 1029369"/>
              <a:gd name="connsiteY17" fmla="*/ 725422 h 1015789"/>
              <a:gd name="connsiteX18" fmla="*/ 418116 w 1029369"/>
              <a:gd name="connsiteY18" fmla="*/ 908873 h 1015789"/>
              <a:gd name="connsiteX19" fmla="*/ 404125 w 1029369"/>
              <a:gd name="connsiteY19" fmla="*/ 908873 h 1015789"/>
              <a:gd name="connsiteX20" fmla="*/ 386020 w 1029369"/>
              <a:gd name="connsiteY20" fmla="*/ 926979 h 1015789"/>
              <a:gd name="connsiteX21" fmla="*/ 386020 w 1029369"/>
              <a:gd name="connsiteY21" fmla="*/ 997685 h 1015789"/>
              <a:gd name="connsiteX22" fmla="*/ 404125 w 1029369"/>
              <a:gd name="connsiteY22" fmla="*/ 1015790 h 1015789"/>
              <a:gd name="connsiteX23" fmla="*/ 1011264 w 1029369"/>
              <a:gd name="connsiteY23" fmla="*/ 1015790 h 1015789"/>
              <a:gd name="connsiteX24" fmla="*/ 1029369 w 1029369"/>
              <a:gd name="connsiteY24" fmla="*/ 997685 h 1015789"/>
              <a:gd name="connsiteX25" fmla="*/ 1029369 w 1029369"/>
              <a:gd name="connsiteY25" fmla="*/ 926979 h 1015789"/>
              <a:gd name="connsiteX26" fmla="*/ 1011333 w 1029369"/>
              <a:gd name="connsiteY26" fmla="*/ 908873 h 1015789"/>
              <a:gd name="connsiteX27" fmla="*/ 466464 w 1029369"/>
              <a:gd name="connsiteY27" fmla="*/ 687291 h 1015789"/>
              <a:gd name="connsiteX28" fmla="*/ 472705 w 1029369"/>
              <a:gd name="connsiteY28" fmla="*/ 690995 h 1015789"/>
              <a:gd name="connsiteX29" fmla="*/ 597247 w 1029369"/>
              <a:gd name="connsiteY29" fmla="*/ 722542 h 1015789"/>
              <a:gd name="connsiteX30" fmla="*/ 445616 w 1029369"/>
              <a:gd name="connsiteY30" fmla="*/ 764719 h 1015789"/>
              <a:gd name="connsiteX31" fmla="*/ 445616 w 1029369"/>
              <a:gd name="connsiteY31" fmla="*/ 708140 h 1015789"/>
              <a:gd name="connsiteX32" fmla="*/ 466464 w 1029369"/>
              <a:gd name="connsiteY32" fmla="*/ 687291 h 1015789"/>
              <a:gd name="connsiteX33" fmla="*/ 548143 w 1029369"/>
              <a:gd name="connsiteY33" fmla="*/ 605613 h 1015789"/>
              <a:gd name="connsiteX34" fmla="*/ 548554 w 1029369"/>
              <a:gd name="connsiteY34" fmla="*/ 605818 h 1015789"/>
              <a:gd name="connsiteX35" fmla="*/ 610963 w 1029369"/>
              <a:gd name="connsiteY35" fmla="*/ 622895 h 1015789"/>
              <a:gd name="connsiteX36" fmla="*/ 496571 w 1029369"/>
              <a:gd name="connsiteY36" fmla="*/ 657253 h 1015789"/>
              <a:gd name="connsiteX37" fmla="*/ 548143 w 1029369"/>
              <a:gd name="connsiteY37" fmla="*/ 605613 h 1015789"/>
              <a:gd name="connsiteX38" fmla="*/ 615009 w 1029369"/>
              <a:gd name="connsiteY38" fmla="*/ 538816 h 1015789"/>
              <a:gd name="connsiteX39" fmla="*/ 635925 w 1029369"/>
              <a:gd name="connsiteY39" fmla="*/ 545537 h 1015789"/>
              <a:gd name="connsiteX40" fmla="*/ 590868 w 1029369"/>
              <a:gd name="connsiteY40" fmla="*/ 562956 h 1015789"/>
              <a:gd name="connsiteX41" fmla="*/ 615009 w 1029369"/>
              <a:gd name="connsiteY41" fmla="*/ 538816 h 1015789"/>
              <a:gd name="connsiteX42" fmla="*/ 711706 w 1029369"/>
              <a:gd name="connsiteY42" fmla="*/ 442118 h 1015789"/>
              <a:gd name="connsiteX43" fmla="*/ 741744 w 1029369"/>
              <a:gd name="connsiteY43" fmla="*/ 504663 h 1015789"/>
              <a:gd name="connsiteX44" fmla="*/ 676593 w 1029369"/>
              <a:gd name="connsiteY44" fmla="*/ 529832 h 1015789"/>
              <a:gd name="connsiteX45" fmla="*/ 636817 w 1029369"/>
              <a:gd name="connsiteY45" fmla="*/ 517008 h 1015789"/>
              <a:gd name="connsiteX46" fmla="*/ 711706 w 1029369"/>
              <a:gd name="connsiteY46" fmla="*/ 442118 h 1015789"/>
              <a:gd name="connsiteX47" fmla="*/ 865326 w 1029369"/>
              <a:gd name="connsiteY47" fmla="*/ 762249 h 1015789"/>
              <a:gd name="connsiteX48" fmla="*/ 704025 w 1029369"/>
              <a:gd name="connsiteY48" fmla="*/ 721307 h 1015789"/>
              <a:gd name="connsiteX49" fmla="*/ 828978 w 1029369"/>
              <a:gd name="connsiteY49" fmla="*/ 686606 h 1015789"/>
              <a:gd name="connsiteX50" fmla="*/ 865326 w 1029369"/>
              <a:gd name="connsiteY50" fmla="*/ 762249 h 1015789"/>
              <a:gd name="connsiteX51" fmla="*/ 650465 w 1029369"/>
              <a:gd name="connsiteY51" fmla="*/ 707797 h 1015789"/>
              <a:gd name="connsiteX52" fmla="*/ 527432 w 1029369"/>
              <a:gd name="connsiteY52" fmla="*/ 676593 h 1015789"/>
              <a:gd name="connsiteX53" fmla="*/ 660820 w 1029369"/>
              <a:gd name="connsiteY53" fmla="*/ 636542 h 1015789"/>
              <a:gd name="connsiteX54" fmla="*/ 784813 w 1029369"/>
              <a:gd name="connsiteY54" fmla="*/ 670490 h 1015789"/>
              <a:gd name="connsiteX55" fmla="*/ 650465 w 1029369"/>
              <a:gd name="connsiteY55" fmla="*/ 707797 h 1015789"/>
              <a:gd name="connsiteX56" fmla="*/ 710404 w 1029369"/>
              <a:gd name="connsiteY56" fmla="*/ 621660 h 1015789"/>
              <a:gd name="connsiteX57" fmla="*/ 786870 w 1029369"/>
              <a:gd name="connsiteY57" fmla="*/ 598686 h 1015789"/>
              <a:gd name="connsiteX58" fmla="*/ 811079 w 1029369"/>
              <a:gd name="connsiteY58" fmla="*/ 649161 h 1015789"/>
              <a:gd name="connsiteX59" fmla="*/ 710404 w 1029369"/>
              <a:gd name="connsiteY59" fmla="*/ 621660 h 1015789"/>
              <a:gd name="connsiteX60" fmla="*/ 660477 w 1029369"/>
              <a:gd name="connsiteY60" fmla="*/ 608013 h 1015789"/>
              <a:gd name="connsiteX61" fmla="*/ 595943 w 1029369"/>
              <a:gd name="connsiteY61" fmla="*/ 590388 h 1015789"/>
              <a:gd name="connsiteX62" fmla="*/ 677348 w 1029369"/>
              <a:gd name="connsiteY62" fmla="*/ 558979 h 1015789"/>
              <a:gd name="connsiteX63" fmla="*/ 747985 w 1029369"/>
              <a:gd name="connsiteY63" fmla="*/ 581747 h 1015789"/>
              <a:gd name="connsiteX64" fmla="*/ 660477 w 1029369"/>
              <a:gd name="connsiteY64" fmla="*/ 608013 h 1015789"/>
              <a:gd name="connsiteX65" fmla="*/ 767942 w 1029369"/>
              <a:gd name="connsiteY65" fmla="*/ 559321 h 1015789"/>
              <a:gd name="connsiteX66" fmla="*/ 718016 w 1029369"/>
              <a:gd name="connsiteY66" fmla="*/ 543205 h 1015789"/>
              <a:gd name="connsiteX67" fmla="*/ 753609 w 1029369"/>
              <a:gd name="connsiteY67" fmla="*/ 529489 h 1015789"/>
              <a:gd name="connsiteX68" fmla="*/ 767942 w 1029369"/>
              <a:gd name="connsiteY68" fmla="*/ 559321 h 1015789"/>
              <a:gd name="connsiteX69" fmla="*/ 445616 w 1029369"/>
              <a:gd name="connsiteY69" fmla="*/ 800243 h 1015789"/>
              <a:gd name="connsiteX70" fmla="*/ 620632 w 1029369"/>
              <a:gd name="connsiteY70" fmla="*/ 842763 h 1015789"/>
              <a:gd name="connsiteX71" fmla="*/ 445616 w 1029369"/>
              <a:gd name="connsiteY71" fmla="*/ 890905 h 1015789"/>
              <a:gd name="connsiteX72" fmla="*/ 445616 w 1029369"/>
              <a:gd name="connsiteY72" fmla="*/ 800243 h 1015789"/>
              <a:gd name="connsiteX73" fmla="*/ 486284 w 1029369"/>
              <a:gd name="connsiteY73" fmla="*/ 781864 h 1015789"/>
              <a:gd name="connsiteX74" fmla="*/ 650807 w 1029369"/>
              <a:gd name="connsiteY74" fmla="*/ 736120 h 1015789"/>
              <a:gd name="connsiteX75" fmla="*/ 836728 w 1029369"/>
              <a:gd name="connsiteY75" fmla="*/ 783303 h 1015789"/>
              <a:gd name="connsiteX76" fmla="*/ 675153 w 1029369"/>
              <a:gd name="connsiteY76" fmla="*/ 827744 h 1015789"/>
              <a:gd name="connsiteX77" fmla="*/ 486284 w 1029369"/>
              <a:gd name="connsiteY77" fmla="*/ 781864 h 1015789"/>
              <a:gd name="connsiteX78" fmla="*/ 882950 w 1029369"/>
              <a:gd name="connsiteY78" fmla="*/ 799009 h 1015789"/>
              <a:gd name="connsiteX79" fmla="*/ 926019 w 1029369"/>
              <a:gd name="connsiteY79" fmla="*/ 888643 h 1015789"/>
              <a:gd name="connsiteX80" fmla="*/ 730017 w 1029369"/>
              <a:gd name="connsiteY80" fmla="*/ 841048 h 1015789"/>
              <a:gd name="connsiteX81" fmla="*/ 882950 w 1029369"/>
              <a:gd name="connsiteY81" fmla="*/ 799009 h 1015789"/>
              <a:gd name="connsiteX82" fmla="*/ 675565 w 1029369"/>
              <a:gd name="connsiteY82" fmla="*/ 856067 h 1015789"/>
              <a:gd name="connsiteX83" fmla="*/ 892826 w 1029369"/>
              <a:gd name="connsiteY83" fmla="*/ 908873 h 1015789"/>
              <a:gd name="connsiteX84" fmla="*/ 483609 w 1029369"/>
              <a:gd name="connsiteY84" fmla="*/ 908873 h 1015789"/>
              <a:gd name="connsiteX85" fmla="*/ 675565 w 1029369"/>
              <a:gd name="connsiteY85" fmla="*/ 856067 h 1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029369" h="1015789">
                <a:moveTo>
                  <a:pt x="1011333" y="908873"/>
                </a:moveTo>
                <a:lnTo>
                  <a:pt x="964492" y="908873"/>
                </a:lnTo>
                <a:cubicBezTo>
                  <a:pt x="964492" y="906885"/>
                  <a:pt x="964150" y="904827"/>
                  <a:pt x="963258" y="902976"/>
                </a:cubicBezTo>
                <a:lnTo>
                  <a:pt x="727205" y="411189"/>
                </a:lnTo>
                <a:lnTo>
                  <a:pt x="808953" y="93115"/>
                </a:lnTo>
                <a:cubicBezTo>
                  <a:pt x="810393" y="87422"/>
                  <a:pt x="808747" y="81319"/>
                  <a:pt x="804564" y="77204"/>
                </a:cubicBezTo>
                <a:lnTo>
                  <a:pt x="732555" y="5195"/>
                </a:lnTo>
                <a:cubicBezTo>
                  <a:pt x="725628" y="-1732"/>
                  <a:pt x="714381" y="-1732"/>
                  <a:pt x="707454" y="5195"/>
                </a:cubicBezTo>
                <a:lnTo>
                  <a:pt x="392261" y="320388"/>
                </a:lnTo>
                <a:lnTo>
                  <a:pt x="356325" y="284453"/>
                </a:lnTo>
                <a:cubicBezTo>
                  <a:pt x="336437" y="264633"/>
                  <a:pt x="304272" y="264633"/>
                  <a:pt x="284453" y="284453"/>
                </a:cubicBezTo>
                <a:cubicBezTo>
                  <a:pt x="264634" y="304341"/>
                  <a:pt x="264634" y="336505"/>
                  <a:pt x="284453" y="356325"/>
                </a:cubicBezTo>
                <a:lnTo>
                  <a:pt x="320389" y="392261"/>
                </a:lnTo>
                <a:lnTo>
                  <a:pt x="5195" y="707454"/>
                </a:lnTo>
                <a:cubicBezTo>
                  <a:pt x="-1732" y="714381"/>
                  <a:pt x="-1732" y="725628"/>
                  <a:pt x="5195" y="732554"/>
                </a:cubicBezTo>
                <a:lnTo>
                  <a:pt x="77204" y="804563"/>
                </a:lnTo>
                <a:cubicBezTo>
                  <a:pt x="81387" y="808747"/>
                  <a:pt x="87422" y="810393"/>
                  <a:pt x="93115" y="808953"/>
                </a:cubicBezTo>
                <a:lnTo>
                  <a:pt x="418116" y="725422"/>
                </a:lnTo>
                <a:lnTo>
                  <a:pt x="418116" y="908873"/>
                </a:lnTo>
                <a:lnTo>
                  <a:pt x="404125" y="908873"/>
                </a:lnTo>
                <a:cubicBezTo>
                  <a:pt x="394113" y="908873"/>
                  <a:pt x="386020" y="916966"/>
                  <a:pt x="386020" y="926979"/>
                </a:cubicBezTo>
                <a:lnTo>
                  <a:pt x="386020" y="997685"/>
                </a:lnTo>
                <a:cubicBezTo>
                  <a:pt x="386020" y="1007697"/>
                  <a:pt x="394113" y="1015790"/>
                  <a:pt x="404125" y="1015790"/>
                </a:cubicBezTo>
                <a:lnTo>
                  <a:pt x="1011264" y="1015790"/>
                </a:lnTo>
                <a:cubicBezTo>
                  <a:pt x="1021277" y="1015790"/>
                  <a:pt x="1029369" y="1007697"/>
                  <a:pt x="1029369" y="997685"/>
                </a:cubicBezTo>
                <a:lnTo>
                  <a:pt x="1029369" y="926979"/>
                </a:lnTo>
                <a:cubicBezTo>
                  <a:pt x="1029369" y="916966"/>
                  <a:pt x="1021277" y="908873"/>
                  <a:pt x="1011333" y="908873"/>
                </a:cubicBezTo>
                <a:moveTo>
                  <a:pt x="466464" y="687291"/>
                </a:moveTo>
                <a:cubicBezTo>
                  <a:pt x="468179" y="689006"/>
                  <a:pt x="470236" y="690378"/>
                  <a:pt x="472705" y="690995"/>
                </a:cubicBezTo>
                <a:lnTo>
                  <a:pt x="597247" y="722542"/>
                </a:lnTo>
                <a:lnTo>
                  <a:pt x="445616" y="764719"/>
                </a:lnTo>
                <a:lnTo>
                  <a:pt x="445616" y="708140"/>
                </a:lnTo>
                <a:lnTo>
                  <a:pt x="466464" y="687291"/>
                </a:lnTo>
                <a:close/>
                <a:moveTo>
                  <a:pt x="548143" y="605613"/>
                </a:moveTo>
                <a:cubicBezTo>
                  <a:pt x="548280" y="605681"/>
                  <a:pt x="548418" y="605750"/>
                  <a:pt x="548554" y="605818"/>
                </a:cubicBezTo>
                <a:lnTo>
                  <a:pt x="610963" y="622895"/>
                </a:lnTo>
                <a:lnTo>
                  <a:pt x="496571" y="657253"/>
                </a:lnTo>
                <a:lnTo>
                  <a:pt x="548143" y="605613"/>
                </a:lnTo>
                <a:close/>
                <a:moveTo>
                  <a:pt x="615009" y="538816"/>
                </a:moveTo>
                <a:lnTo>
                  <a:pt x="635925" y="545537"/>
                </a:lnTo>
                <a:lnTo>
                  <a:pt x="590868" y="562956"/>
                </a:lnTo>
                <a:lnTo>
                  <a:pt x="615009" y="538816"/>
                </a:lnTo>
                <a:close/>
                <a:moveTo>
                  <a:pt x="711706" y="442118"/>
                </a:moveTo>
                <a:lnTo>
                  <a:pt x="741744" y="504663"/>
                </a:lnTo>
                <a:lnTo>
                  <a:pt x="676593" y="529832"/>
                </a:lnTo>
                <a:lnTo>
                  <a:pt x="636817" y="517008"/>
                </a:lnTo>
                <a:lnTo>
                  <a:pt x="711706" y="442118"/>
                </a:lnTo>
                <a:close/>
                <a:moveTo>
                  <a:pt x="865326" y="762249"/>
                </a:moveTo>
                <a:lnTo>
                  <a:pt x="704025" y="721307"/>
                </a:lnTo>
                <a:lnTo>
                  <a:pt x="828978" y="686606"/>
                </a:lnTo>
                <a:lnTo>
                  <a:pt x="865326" y="762249"/>
                </a:lnTo>
                <a:close/>
                <a:moveTo>
                  <a:pt x="650465" y="707797"/>
                </a:moveTo>
                <a:lnTo>
                  <a:pt x="527432" y="676593"/>
                </a:lnTo>
                <a:lnTo>
                  <a:pt x="660820" y="636542"/>
                </a:lnTo>
                <a:lnTo>
                  <a:pt x="784813" y="670490"/>
                </a:lnTo>
                <a:lnTo>
                  <a:pt x="650465" y="707797"/>
                </a:lnTo>
                <a:close/>
                <a:moveTo>
                  <a:pt x="710404" y="621660"/>
                </a:moveTo>
                <a:lnTo>
                  <a:pt x="786870" y="598686"/>
                </a:lnTo>
                <a:lnTo>
                  <a:pt x="811079" y="649161"/>
                </a:lnTo>
                <a:lnTo>
                  <a:pt x="710404" y="621660"/>
                </a:lnTo>
                <a:close/>
                <a:moveTo>
                  <a:pt x="660477" y="608013"/>
                </a:moveTo>
                <a:lnTo>
                  <a:pt x="595943" y="590388"/>
                </a:lnTo>
                <a:lnTo>
                  <a:pt x="677348" y="558979"/>
                </a:lnTo>
                <a:lnTo>
                  <a:pt x="747985" y="581747"/>
                </a:lnTo>
                <a:lnTo>
                  <a:pt x="660477" y="608013"/>
                </a:lnTo>
                <a:close/>
                <a:moveTo>
                  <a:pt x="767942" y="559321"/>
                </a:moveTo>
                <a:lnTo>
                  <a:pt x="718016" y="543205"/>
                </a:lnTo>
                <a:lnTo>
                  <a:pt x="753609" y="529489"/>
                </a:lnTo>
                <a:lnTo>
                  <a:pt x="767942" y="559321"/>
                </a:lnTo>
                <a:close/>
                <a:moveTo>
                  <a:pt x="445616" y="800243"/>
                </a:moveTo>
                <a:lnTo>
                  <a:pt x="620632" y="842763"/>
                </a:lnTo>
                <a:lnTo>
                  <a:pt x="445616" y="890905"/>
                </a:lnTo>
                <a:lnTo>
                  <a:pt x="445616" y="800243"/>
                </a:lnTo>
                <a:close/>
                <a:moveTo>
                  <a:pt x="486284" y="781864"/>
                </a:moveTo>
                <a:lnTo>
                  <a:pt x="650807" y="736120"/>
                </a:lnTo>
                <a:lnTo>
                  <a:pt x="836728" y="783303"/>
                </a:lnTo>
                <a:lnTo>
                  <a:pt x="675153" y="827744"/>
                </a:lnTo>
                <a:lnTo>
                  <a:pt x="486284" y="781864"/>
                </a:lnTo>
                <a:close/>
                <a:moveTo>
                  <a:pt x="882950" y="799009"/>
                </a:moveTo>
                <a:lnTo>
                  <a:pt x="926019" y="888643"/>
                </a:lnTo>
                <a:lnTo>
                  <a:pt x="730017" y="841048"/>
                </a:lnTo>
                <a:lnTo>
                  <a:pt x="882950" y="799009"/>
                </a:lnTo>
                <a:close/>
                <a:moveTo>
                  <a:pt x="675565" y="856067"/>
                </a:moveTo>
                <a:lnTo>
                  <a:pt x="892826" y="908873"/>
                </a:lnTo>
                <a:lnTo>
                  <a:pt x="483609" y="908873"/>
                </a:lnTo>
                <a:lnTo>
                  <a:pt x="675565" y="856067"/>
                </a:lnTo>
                <a:close/>
              </a:path>
            </a:pathLst>
          </a:custGeom>
          <a:solidFill>
            <a:schemeClr val="tx1"/>
          </a:solidFill>
          <a:ln w="6858" cap="flat">
            <a:noFill/>
            <a:prstDash val="solid"/>
            <a:miter/>
          </a:ln>
        </p:spPr>
        <p:txBody>
          <a:bodyPr rtlCol="0" anchor="ctr"/>
          <a:lstStyle/>
          <a:p>
            <a:endParaRPr lang="en-US"/>
          </a:p>
        </p:txBody>
      </p:sp>
      <p:grpSp>
        <p:nvGrpSpPr>
          <p:cNvPr id="100" name="Group 99">
            <a:extLst>
              <a:ext uri="{FF2B5EF4-FFF2-40B4-BE49-F238E27FC236}">
                <a16:creationId xmlns:a16="http://schemas.microsoft.com/office/drawing/2014/main" id="{B7C58603-2F89-4A6C-A7DD-3053DF6B0C14}"/>
              </a:ext>
            </a:extLst>
          </p:cNvPr>
          <p:cNvGrpSpPr/>
          <p:nvPr/>
        </p:nvGrpSpPr>
        <p:grpSpPr>
          <a:xfrm>
            <a:off x="4642716" y="4116914"/>
            <a:ext cx="397162" cy="397189"/>
            <a:chOff x="3755090" y="1058257"/>
            <a:chExt cx="1028631" cy="1028700"/>
          </a:xfrm>
          <a:solidFill>
            <a:schemeClr val="tx1"/>
          </a:solidFill>
        </p:grpSpPr>
        <p:sp>
          <p:nvSpPr>
            <p:cNvPr id="101" name="Freeform: Shape 100">
              <a:extLst>
                <a:ext uri="{FF2B5EF4-FFF2-40B4-BE49-F238E27FC236}">
                  <a16:creationId xmlns:a16="http://schemas.microsoft.com/office/drawing/2014/main" id="{0243F6E2-D028-4898-8ECB-8DF3E2A7446E}"/>
                </a:ext>
              </a:extLst>
            </p:cNvPr>
            <p:cNvSpPr/>
            <p:nvPr/>
          </p:nvSpPr>
          <p:spPr>
            <a:xfrm>
              <a:off x="3951229" y="1254328"/>
              <a:ext cx="636422" cy="636422"/>
            </a:xfrm>
            <a:custGeom>
              <a:avLst/>
              <a:gdLst>
                <a:gd name="connsiteX0" fmla="*/ 318211 w 636422"/>
                <a:gd name="connsiteY0" fmla="*/ 0 h 636422"/>
                <a:gd name="connsiteX1" fmla="*/ 0 w 636422"/>
                <a:gd name="connsiteY1" fmla="*/ 318211 h 636422"/>
                <a:gd name="connsiteX2" fmla="*/ 318211 w 636422"/>
                <a:gd name="connsiteY2" fmla="*/ 636423 h 636422"/>
                <a:gd name="connsiteX3" fmla="*/ 636422 w 636422"/>
                <a:gd name="connsiteY3" fmla="*/ 318211 h 636422"/>
                <a:gd name="connsiteX4" fmla="*/ 318211 w 636422"/>
                <a:gd name="connsiteY4" fmla="*/ 0 h 636422"/>
                <a:gd name="connsiteX5" fmla="*/ 318211 w 636422"/>
                <a:gd name="connsiteY5" fmla="*/ 566128 h 636422"/>
                <a:gd name="connsiteX6" fmla="*/ 70295 w 636422"/>
                <a:gd name="connsiteY6" fmla="*/ 318211 h 636422"/>
                <a:gd name="connsiteX7" fmla="*/ 318211 w 636422"/>
                <a:gd name="connsiteY7" fmla="*/ 70295 h 636422"/>
                <a:gd name="connsiteX8" fmla="*/ 566128 w 636422"/>
                <a:gd name="connsiteY8" fmla="*/ 318211 h 636422"/>
                <a:gd name="connsiteX9" fmla="*/ 318211 w 636422"/>
                <a:gd name="connsiteY9" fmla="*/ 566128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22" h="636422">
                  <a:moveTo>
                    <a:pt x="318211" y="0"/>
                  </a:moveTo>
                  <a:cubicBezTo>
                    <a:pt x="142783" y="0"/>
                    <a:pt x="0" y="142784"/>
                    <a:pt x="0" y="318211"/>
                  </a:cubicBezTo>
                  <a:cubicBezTo>
                    <a:pt x="0" y="493707"/>
                    <a:pt x="142783" y="636423"/>
                    <a:pt x="318211" y="636423"/>
                  </a:cubicBezTo>
                  <a:cubicBezTo>
                    <a:pt x="493639" y="636423"/>
                    <a:pt x="636422" y="493639"/>
                    <a:pt x="636422" y="318211"/>
                  </a:cubicBezTo>
                  <a:cubicBezTo>
                    <a:pt x="636422" y="142784"/>
                    <a:pt x="493639" y="0"/>
                    <a:pt x="318211" y="0"/>
                  </a:cubicBezTo>
                  <a:moveTo>
                    <a:pt x="318211" y="566128"/>
                  </a:moveTo>
                  <a:cubicBezTo>
                    <a:pt x="181531" y="566128"/>
                    <a:pt x="70295" y="454891"/>
                    <a:pt x="70295" y="318211"/>
                  </a:cubicBezTo>
                  <a:cubicBezTo>
                    <a:pt x="70295" y="181531"/>
                    <a:pt x="181531" y="70295"/>
                    <a:pt x="318211" y="70295"/>
                  </a:cubicBezTo>
                  <a:cubicBezTo>
                    <a:pt x="454891" y="70295"/>
                    <a:pt x="566128" y="181531"/>
                    <a:pt x="566128" y="318211"/>
                  </a:cubicBezTo>
                  <a:cubicBezTo>
                    <a:pt x="566128" y="454960"/>
                    <a:pt x="454891" y="566128"/>
                    <a:pt x="318211" y="566128"/>
                  </a:cubicBezTo>
                </a:path>
              </a:pathLst>
            </a:custGeom>
            <a:grpFill/>
            <a:ln w="685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3D87223-BD98-4B5F-A59C-6639AFBA2AB8}"/>
                </a:ext>
              </a:extLst>
            </p:cNvPr>
            <p:cNvSpPr/>
            <p:nvPr/>
          </p:nvSpPr>
          <p:spPr>
            <a:xfrm>
              <a:off x="4064591" y="1367690"/>
              <a:ext cx="409696" cy="409697"/>
            </a:xfrm>
            <a:custGeom>
              <a:avLst/>
              <a:gdLst>
                <a:gd name="connsiteX0" fmla="*/ 204848 w 409696"/>
                <a:gd name="connsiteY0" fmla="*/ 0 h 409697"/>
                <a:gd name="connsiteX1" fmla="*/ 0 w 409696"/>
                <a:gd name="connsiteY1" fmla="*/ 204849 h 409697"/>
                <a:gd name="connsiteX2" fmla="*/ 204848 w 409696"/>
                <a:gd name="connsiteY2" fmla="*/ 409697 h 409697"/>
                <a:gd name="connsiteX3" fmla="*/ 409697 w 409696"/>
                <a:gd name="connsiteY3" fmla="*/ 204849 h 409697"/>
                <a:gd name="connsiteX4" fmla="*/ 204848 w 409696"/>
                <a:gd name="connsiteY4" fmla="*/ 0 h 409697"/>
                <a:gd name="connsiteX5" fmla="*/ 204848 w 409696"/>
                <a:gd name="connsiteY5" fmla="*/ 339471 h 409697"/>
                <a:gd name="connsiteX6" fmla="*/ 70295 w 409696"/>
                <a:gd name="connsiteY6" fmla="*/ 204917 h 409697"/>
                <a:gd name="connsiteX7" fmla="*/ 204848 w 409696"/>
                <a:gd name="connsiteY7" fmla="*/ 70363 h 409697"/>
                <a:gd name="connsiteX8" fmla="*/ 339471 w 409696"/>
                <a:gd name="connsiteY8" fmla="*/ 204917 h 409697"/>
                <a:gd name="connsiteX9" fmla="*/ 204848 w 409696"/>
                <a:gd name="connsiteY9" fmla="*/ 339471 h 4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696" h="409697">
                  <a:moveTo>
                    <a:pt x="204848" y="0"/>
                  </a:moveTo>
                  <a:cubicBezTo>
                    <a:pt x="91897" y="0"/>
                    <a:pt x="0" y="91897"/>
                    <a:pt x="0" y="204849"/>
                  </a:cubicBezTo>
                  <a:cubicBezTo>
                    <a:pt x="0" y="317800"/>
                    <a:pt x="91897" y="409697"/>
                    <a:pt x="204848" y="409697"/>
                  </a:cubicBezTo>
                  <a:cubicBezTo>
                    <a:pt x="317800" y="409697"/>
                    <a:pt x="409697" y="317800"/>
                    <a:pt x="409697" y="204849"/>
                  </a:cubicBezTo>
                  <a:cubicBezTo>
                    <a:pt x="409697" y="91897"/>
                    <a:pt x="317800" y="0"/>
                    <a:pt x="204848" y="0"/>
                  </a:cubicBezTo>
                  <a:moveTo>
                    <a:pt x="204848" y="339471"/>
                  </a:moveTo>
                  <a:cubicBezTo>
                    <a:pt x="130645" y="339471"/>
                    <a:pt x="70295" y="279121"/>
                    <a:pt x="70295" y="204917"/>
                  </a:cubicBezTo>
                  <a:cubicBezTo>
                    <a:pt x="70295" y="130714"/>
                    <a:pt x="130645" y="70363"/>
                    <a:pt x="204848" y="70363"/>
                  </a:cubicBezTo>
                  <a:cubicBezTo>
                    <a:pt x="279052" y="70363"/>
                    <a:pt x="339471" y="130714"/>
                    <a:pt x="339471" y="204917"/>
                  </a:cubicBezTo>
                  <a:cubicBezTo>
                    <a:pt x="339471" y="279121"/>
                    <a:pt x="279052" y="339471"/>
                    <a:pt x="204848" y="339471"/>
                  </a:cubicBezTo>
                </a:path>
              </a:pathLst>
            </a:custGeom>
            <a:grpFill/>
            <a:ln w="685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93918B0-6E62-41CF-A95C-795CB28AE02D}"/>
                </a:ext>
              </a:extLst>
            </p:cNvPr>
            <p:cNvSpPr/>
            <p:nvPr/>
          </p:nvSpPr>
          <p:spPr>
            <a:xfrm>
              <a:off x="3755090" y="1058257"/>
              <a:ext cx="1028631" cy="1028700"/>
            </a:xfrm>
            <a:custGeom>
              <a:avLst/>
              <a:gdLst>
                <a:gd name="connsiteX0" fmla="*/ 993518 w 1028631"/>
                <a:gd name="connsiteY0" fmla="*/ 479168 h 1028700"/>
                <a:gd name="connsiteX1" fmla="*/ 940712 w 1028631"/>
                <a:gd name="connsiteY1" fmla="*/ 479168 h 1028700"/>
                <a:gd name="connsiteX2" fmla="*/ 549463 w 1028631"/>
                <a:gd name="connsiteY2" fmla="*/ 87920 h 1028700"/>
                <a:gd name="connsiteX3" fmla="*/ 549463 w 1028631"/>
                <a:gd name="connsiteY3" fmla="*/ 35113 h 1028700"/>
                <a:gd name="connsiteX4" fmla="*/ 514281 w 1028631"/>
                <a:gd name="connsiteY4" fmla="*/ 0 h 1028700"/>
                <a:gd name="connsiteX5" fmla="*/ 479168 w 1028631"/>
                <a:gd name="connsiteY5" fmla="*/ 35113 h 1028700"/>
                <a:gd name="connsiteX6" fmla="*/ 479168 w 1028631"/>
                <a:gd name="connsiteY6" fmla="*/ 87920 h 1028700"/>
                <a:gd name="connsiteX7" fmla="*/ 87920 w 1028631"/>
                <a:gd name="connsiteY7" fmla="*/ 479168 h 1028700"/>
                <a:gd name="connsiteX8" fmla="*/ 35113 w 1028631"/>
                <a:gd name="connsiteY8" fmla="*/ 479168 h 1028700"/>
                <a:gd name="connsiteX9" fmla="*/ 0 w 1028631"/>
                <a:gd name="connsiteY9" fmla="*/ 514350 h 1028700"/>
                <a:gd name="connsiteX10" fmla="*/ 35113 w 1028631"/>
                <a:gd name="connsiteY10" fmla="*/ 549463 h 1028700"/>
                <a:gd name="connsiteX11" fmla="*/ 87920 w 1028631"/>
                <a:gd name="connsiteY11" fmla="*/ 549463 h 1028700"/>
                <a:gd name="connsiteX12" fmla="*/ 479168 w 1028631"/>
                <a:gd name="connsiteY12" fmla="*/ 940712 h 1028700"/>
                <a:gd name="connsiteX13" fmla="*/ 479168 w 1028631"/>
                <a:gd name="connsiteY13" fmla="*/ 993518 h 1028700"/>
                <a:gd name="connsiteX14" fmla="*/ 514281 w 1028631"/>
                <a:gd name="connsiteY14" fmla="*/ 1028700 h 1028700"/>
                <a:gd name="connsiteX15" fmla="*/ 549463 w 1028631"/>
                <a:gd name="connsiteY15" fmla="*/ 993518 h 1028700"/>
                <a:gd name="connsiteX16" fmla="*/ 549463 w 1028631"/>
                <a:gd name="connsiteY16" fmla="*/ 940712 h 1028700"/>
                <a:gd name="connsiteX17" fmla="*/ 940712 w 1028631"/>
                <a:gd name="connsiteY17" fmla="*/ 549463 h 1028700"/>
                <a:gd name="connsiteX18" fmla="*/ 993518 w 1028631"/>
                <a:gd name="connsiteY18" fmla="*/ 549463 h 1028700"/>
                <a:gd name="connsiteX19" fmla="*/ 1028631 w 1028631"/>
                <a:gd name="connsiteY19" fmla="*/ 514350 h 1028700"/>
                <a:gd name="connsiteX20" fmla="*/ 993518 w 1028631"/>
                <a:gd name="connsiteY20" fmla="*/ 479168 h 1028700"/>
                <a:gd name="connsiteX21" fmla="*/ 514350 w 1028631"/>
                <a:gd name="connsiteY21" fmla="*/ 871995 h 1028700"/>
                <a:gd name="connsiteX22" fmla="*/ 156637 w 1028631"/>
                <a:gd name="connsiteY22" fmla="*/ 514281 h 1028700"/>
                <a:gd name="connsiteX23" fmla="*/ 514350 w 1028631"/>
                <a:gd name="connsiteY23" fmla="*/ 156568 h 1028700"/>
                <a:gd name="connsiteX24" fmla="*/ 872063 w 1028631"/>
                <a:gd name="connsiteY24" fmla="*/ 514281 h 1028700"/>
                <a:gd name="connsiteX25" fmla="*/ 514350 w 1028631"/>
                <a:gd name="connsiteY25" fmla="*/ 87199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631" h="1028700">
                  <a:moveTo>
                    <a:pt x="993518" y="479168"/>
                  </a:moveTo>
                  <a:lnTo>
                    <a:pt x="940712" y="479168"/>
                  </a:lnTo>
                  <a:cubicBezTo>
                    <a:pt x="923704" y="271165"/>
                    <a:pt x="757398" y="104927"/>
                    <a:pt x="549463" y="87920"/>
                  </a:cubicBezTo>
                  <a:lnTo>
                    <a:pt x="549463" y="35113"/>
                  </a:lnTo>
                  <a:cubicBezTo>
                    <a:pt x="549463" y="15705"/>
                    <a:pt x="533690" y="0"/>
                    <a:pt x="514281" y="0"/>
                  </a:cubicBezTo>
                  <a:cubicBezTo>
                    <a:pt x="494873" y="0"/>
                    <a:pt x="479168" y="15705"/>
                    <a:pt x="479168" y="35113"/>
                  </a:cubicBezTo>
                  <a:lnTo>
                    <a:pt x="479168" y="87920"/>
                  </a:lnTo>
                  <a:cubicBezTo>
                    <a:pt x="271165" y="104927"/>
                    <a:pt x="104927" y="271165"/>
                    <a:pt x="87920" y="479168"/>
                  </a:cubicBezTo>
                  <a:lnTo>
                    <a:pt x="35113" y="479168"/>
                  </a:lnTo>
                  <a:cubicBezTo>
                    <a:pt x="15705" y="479168"/>
                    <a:pt x="0" y="494873"/>
                    <a:pt x="0" y="514350"/>
                  </a:cubicBezTo>
                  <a:cubicBezTo>
                    <a:pt x="0" y="533758"/>
                    <a:pt x="15705" y="549463"/>
                    <a:pt x="35113" y="549463"/>
                  </a:cubicBezTo>
                  <a:lnTo>
                    <a:pt x="87920" y="549463"/>
                  </a:lnTo>
                  <a:cubicBezTo>
                    <a:pt x="104927" y="757466"/>
                    <a:pt x="271165" y="923704"/>
                    <a:pt x="479168" y="940712"/>
                  </a:cubicBezTo>
                  <a:lnTo>
                    <a:pt x="479168" y="993518"/>
                  </a:lnTo>
                  <a:cubicBezTo>
                    <a:pt x="479168" y="1012927"/>
                    <a:pt x="494873" y="1028700"/>
                    <a:pt x="514281" y="1028700"/>
                  </a:cubicBezTo>
                  <a:cubicBezTo>
                    <a:pt x="533690" y="1028700"/>
                    <a:pt x="549463" y="1012927"/>
                    <a:pt x="549463" y="993518"/>
                  </a:cubicBezTo>
                  <a:lnTo>
                    <a:pt x="549463" y="940712"/>
                  </a:lnTo>
                  <a:cubicBezTo>
                    <a:pt x="757466" y="923704"/>
                    <a:pt x="923704" y="757398"/>
                    <a:pt x="940712" y="549463"/>
                  </a:cubicBezTo>
                  <a:lnTo>
                    <a:pt x="993518" y="549463"/>
                  </a:lnTo>
                  <a:cubicBezTo>
                    <a:pt x="1012927" y="549463"/>
                    <a:pt x="1028631" y="533758"/>
                    <a:pt x="1028631" y="514350"/>
                  </a:cubicBezTo>
                  <a:cubicBezTo>
                    <a:pt x="1028700" y="494873"/>
                    <a:pt x="1012927" y="479168"/>
                    <a:pt x="993518" y="479168"/>
                  </a:cubicBezTo>
                  <a:moveTo>
                    <a:pt x="514350" y="871995"/>
                  </a:moveTo>
                  <a:cubicBezTo>
                    <a:pt x="317114" y="871995"/>
                    <a:pt x="156637" y="711518"/>
                    <a:pt x="156637" y="514281"/>
                  </a:cubicBezTo>
                  <a:cubicBezTo>
                    <a:pt x="156637" y="317045"/>
                    <a:pt x="317114" y="156568"/>
                    <a:pt x="514350" y="156568"/>
                  </a:cubicBezTo>
                  <a:cubicBezTo>
                    <a:pt x="711586" y="156568"/>
                    <a:pt x="872063" y="317045"/>
                    <a:pt x="872063" y="514281"/>
                  </a:cubicBezTo>
                  <a:cubicBezTo>
                    <a:pt x="871995" y="711518"/>
                    <a:pt x="711586" y="871995"/>
                    <a:pt x="514350" y="871995"/>
                  </a:cubicBezTo>
                </a:path>
              </a:pathLst>
            </a:custGeom>
            <a:grpFill/>
            <a:ln w="685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4A82FAD-ACA0-4497-9BB8-E2B4B9133A8B}"/>
                </a:ext>
              </a:extLst>
            </p:cNvPr>
            <p:cNvSpPr/>
            <p:nvPr/>
          </p:nvSpPr>
          <p:spPr>
            <a:xfrm>
              <a:off x="4227537" y="1530637"/>
              <a:ext cx="83804" cy="83804"/>
            </a:xfrm>
            <a:custGeom>
              <a:avLst/>
              <a:gdLst>
                <a:gd name="connsiteX0" fmla="*/ 41902 w 83804"/>
                <a:gd name="connsiteY0" fmla="*/ 0 h 83804"/>
                <a:gd name="connsiteX1" fmla="*/ 0 w 83804"/>
                <a:gd name="connsiteY1" fmla="*/ 41902 h 83804"/>
                <a:gd name="connsiteX2" fmla="*/ 41902 w 83804"/>
                <a:gd name="connsiteY2" fmla="*/ 83805 h 83804"/>
                <a:gd name="connsiteX3" fmla="*/ 83805 w 83804"/>
                <a:gd name="connsiteY3" fmla="*/ 41902 h 83804"/>
                <a:gd name="connsiteX4" fmla="*/ 41902 w 83804"/>
                <a:gd name="connsiteY4" fmla="*/ 0 h 8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4" h="83804">
                  <a:moveTo>
                    <a:pt x="41902" y="0"/>
                  </a:moveTo>
                  <a:cubicBezTo>
                    <a:pt x="18791" y="0"/>
                    <a:pt x="0" y="18722"/>
                    <a:pt x="0" y="41902"/>
                  </a:cubicBezTo>
                  <a:cubicBezTo>
                    <a:pt x="0" y="65014"/>
                    <a:pt x="18722" y="83805"/>
                    <a:pt x="41902" y="83805"/>
                  </a:cubicBezTo>
                  <a:cubicBezTo>
                    <a:pt x="65014" y="83805"/>
                    <a:pt x="83805" y="65014"/>
                    <a:pt x="83805" y="41902"/>
                  </a:cubicBezTo>
                  <a:cubicBezTo>
                    <a:pt x="83736" y="18791"/>
                    <a:pt x="65014" y="0"/>
                    <a:pt x="41902" y="0"/>
                  </a:cubicBezTo>
                </a:path>
              </a:pathLst>
            </a:custGeom>
            <a:grpFill/>
            <a:ln w="6858" cap="flat">
              <a:noFill/>
              <a:prstDash val="solid"/>
              <a:miter/>
            </a:ln>
          </p:spPr>
          <p:txBody>
            <a:bodyPr rtlCol="0" anchor="ctr"/>
            <a:lstStyle/>
            <a:p>
              <a:endParaRPr lang="en-US"/>
            </a:p>
          </p:txBody>
        </p:sp>
      </p:grpSp>
      <p:grpSp>
        <p:nvGrpSpPr>
          <p:cNvPr id="105" name="Group 104">
            <a:extLst>
              <a:ext uri="{FF2B5EF4-FFF2-40B4-BE49-F238E27FC236}">
                <a16:creationId xmlns:a16="http://schemas.microsoft.com/office/drawing/2014/main" id="{B6E7E03B-28EC-4F63-8B36-B9EC0E5A6296}"/>
              </a:ext>
            </a:extLst>
          </p:cNvPr>
          <p:cNvGrpSpPr/>
          <p:nvPr/>
        </p:nvGrpSpPr>
        <p:grpSpPr>
          <a:xfrm>
            <a:off x="1146798" y="5351291"/>
            <a:ext cx="380541" cy="380541"/>
            <a:chOff x="5176753" y="3639952"/>
            <a:chExt cx="1014161" cy="1014161"/>
          </a:xfrm>
          <a:solidFill>
            <a:schemeClr val="tx1"/>
          </a:solidFill>
        </p:grpSpPr>
        <p:sp>
          <p:nvSpPr>
            <p:cNvPr id="106" name="Freeform: Shape 105">
              <a:extLst>
                <a:ext uri="{FF2B5EF4-FFF2-40B4-BE49-F238E27FC236}">
                  <a16:creationId xmlns:a16="http://schemas.microsoft.com/office/drawing/2014/main" id="{F420E64F-6D2C-4A68-BEF4-FC6AF2B872C8}"/>
                </a:ext>
              </a:extLst>
            </p:cNvPr>
            <p:cNvSpPr/>
            <p:nvPr/>
          </p:nvSpPr>
          <p:spPr>
            <a:xfrm>
              <a:off x="5176753" y="3639952"/>
              <a:ext cx="1014161" cy="1014161"/>
            </a:xfrm>
            <a:custGeom>
              <a:avLst/>
              <a:gdLst>
                <a:gd name="connsiteX0" fmla="*/ 507081 w 1014161"/>
                <a:gd name="connsiteY0" fmla="*/ 1014161 h 1014161"/>
                <a:gd name="connsiteX1" fmla="*/ 0 w 1014161"/>
                <a:gd name="connsiteY1" fmla="*/ 507081 h 1014161"/>
                <a:gd name="connsiteX2" fmla="*/ 507081 w 1014161"/>
                <a:gd name="connsiteY2" fmla="*/ 0 h 1014161"/>
                <a:gd name="connsiteX3" fmla="*/ 1014161 w 1014161"/>
                <a:gd name="connsiteY3" fmla="*/ 507081 h 1014161"/>
                <a:gd name="connsiteX4" fmla="*/ 507081 w 1014161"/>
                <a:gd name="connsiteY4" fmla="*/ 1014161 h 1014161"/>
                <a:gd name="connsiteX5" fmla="*/ 507081 w 1014161"/>
                <a:gd name="connsiteY5" fmla="*/ 27432 h 1014161"/>
                <a:gd name="connsiteX6" fmla="*/ 27432 w 1014161"/>
                <a:gd name="connsiteY6" fmla="*/ 507081 h 1014161"/>
                <a:gd name="connsiteX7" fmla="*/ 507081 w 1014161"/>
                <a:gd name="connsiteY7" fmla="*/ 986729 h 1014161"/>
                <a:gd name="connsiteX8" fmla="*/ 986729 w 1014161"/>
                <a:gd name="connsiteY8" fmla="*/ 507081 h 1014161"/>
                <a:gd name="connsiteX9" fmla="*/ 507081 w 1014161"/>
                <a:gd name="connsiteY9" fmla="*/ 27432 h 101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161" h="1014161">
                  <a:moveTo>
                    <a:pt x="507081" y="1014161"/>
                  </a:moveTo>
                  <a:cubicBezTo>
                    <a:pt x="227480" y="1014161"/>
                    <a:pt x="0" y="786681"/>
                    <a:pt x="0" y="507081"/>
                  </a:cubicBezTo>
                  <a:cubicBezTo>
                    <a:pt x="0" y="227480"/>
                    <a:pt x="227480" y="0"/>
                    <a:pt x="507081" y="0"/>
                  </a:cubicBezTo>
                  <a:cubicBezTo>
                    <a:pt x="786681" y="0"/>
                    <a:pt x="1014161" y="227480"/>
                    <a:pt x="1014161" y="507081"/>
                  </a:cubicBezTo>
                  <a:cubicBezTo>
                    <a:pt x="1014092" y="786681"/>
                    <a:pt x="786681" y="1014161"/>
                    <a:pt x="507081" y="1014161"/>
                  </a:cubicBezTo>
                  <a:moveTo>
                    <a:pt x="507081" y="27432"/>
                  </a:moveTo>
                  <a:cubicBezTo>
                    <a:pt x="242636" y="27432"/>
                    <a:pt x="27432" y="242567"/>
                    <a:pt x="27432" y="507081"/>
                  </a:cubicBezTo>
                  <a:cubicBezTo>
                    <a:pt x="27432" y="771594"/>
                    <a:pt x="242636" y="986729"/>
                    <a:pt x="507081" y="986729"/>
                  </a:cubicBezTo>
                  <a:cubicBezTo>
                    <a:pt x="771525" y="986729"/>
                    <a:pt x="986729" y="771594"/>
                    <a:pt x="986729" y="507081"/>
                  </a:cubicBezTo>
                  <a:cubicBezTo>
                    <a:pt x="986660" y="242636"/>
                    <a:pt x="771525" y="27432"/>
                    <a:pt x="507081" y="27432"/>
                  </a:cubicBezTo>
                </a:path>
              </a:pathLst>
            </a:custGeom>
            <a:grpFill/>
            <a:ln w="685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208D803-6F86-429A-9E99-828DC815C419}"/>
                </a:ext>
              </a:extLst>
            </p:cNvPr>
            <p:cNvSpPr/>
            <p:nvPr/>
          </p:nvSpPr>
          <p:spPr>
            <a:xfrm>
              <a:off x="5274411" y="3737610"/>
              <a:ext cx="818844" cy="818845"/>
            </a:xfrm>
            <a:custGeom>
              <a:avLst/>
              <a:gdLst>
                <a:gd name="connsiteX0" fmla="*/ 409423 w 818844"/>
                <a:gd name="connsiteY0" fmla="*/ 0 h 818845"/>
                <a:gd name="connsiteX1" fmla="*/ 0 w 818844"/>
                <a:gd name="connsiteY1" fmla="*/ 409423 h 818845"/>
                <a:gd name="connsiteX2" fmla="*/ 409423 w 818844"/>
                <a:gd name="connsiteY2" fmla="*/ 818845 h 818845"/>
                <a:gd name="connsiteX3" fmla="*/ 818845 w 818844"/>
                <a:gd name="connsiteY3" fmla="*/ 409423 h 818845"/>
                <a:gd name="connsiteX4" fmla="*/ 409423 w 818844"/>
                <a:gd name="connsiteY4" fmla="*/ 0 h 818845"/>
                <a:gd name="connsiteX5" fmla="*/ 459760 w 818844"/>
                <a:gd name="connsiteY5" fmla="*/ 459829 h 818845"/>
                <a:gd name="connsiteX6" fmla="*/ 193739 w 818844"/>
                <a:gd name="connsiteY6" fmla="*/ 625107 h 818845"/>
                <a:gd name="connsiteX7" fmla="*/ 359016 w 818844"/>
                <a:gd name="connsiteY7" fmla="*/ 359085 h 818845"/>
                <a:gd name="connsiteX8" fmla="*/ 625038 w 818844"/>
                <a:gd name="connsiteY8" fmla="*/ 193807 h 818845"/>
                <a:gd name="connsiteX9" fmla="*/ 459760 w 818844"/>
                <a:gd name="connsiteY9" fmla="*/ 459829 h 81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844" h="818845">
                  <a:moveTo>
                    <a:pt x="409423" y="0"/>
                  </a:moveTo>
                  <a:cubicBezTo>
                    <a:pt x="183657" y="0"/>
                    <a:pt x="0" y="183657"/>
                    <a:pt x="0" y="409423"/>
                  </a:cubicBezTo>
                  <a:cubicBezTo>
                    <a:pt x="0" y="635188"/>
                    <a:pt x="183657" y="818845"/>
                    <a:pt x="409423" y="818845"/>
                  </a:cubicBezTo>
                  <a:cubicBezTo>
                    <a:pt x="635188" y="818845"/>
                    <a:pt x="818845" y="635188"/>
                    <a:pt x="818845" y="409423"/>
                  </a:cubicBezTo>
                  <a:cubicBezTo>
                    <a:pt x="818845" y="183657"/>
                    <a:pt x="635188" y="0"/>
                    <a:pt x="409423" y="0"/>
                  </a:cubicBezTo>
                  <a:moveTo>
                    <a:pt x="459760" y="459829"/>
                  </a:moveTo>
                  <a:lnTo>
                    <a:pt x="193739" y="625107"/>
                  </a:lnTo>
                  <a:lnTo>
                    <a:pt x="359016" y="359085"/>
                  </a:lnTo>
                  <a:lnTo>
                    <a:pt x="625038" y="193807"/>
                  </a:lnTo>
                  <a:lnTo>
                    <a:pt x="459760" y="459829"/>
                  </a:lnTo>
                  <a:close/>
                </a:path>
              </a:pathLst>
            </a:custGeom>
            <a:grpFill/>
            <a:ln w="685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EA64D52-C72A-4448-A3EC-4FA54A169A86}"/>
                </a:ext>
              </a:extLst>
            </p:cNvPr>
            <p:cNvSpPr/>
            <p:nvPr/>
          </p:nvSpPr>
          <p:spPr>
            <a:xfrm>
              <a:off x="5643303" y="4106501"/>
              <a:ext cx="81061" cy="81061"/>
            </a:xfrm>
            <a:custGeom>
              <a:avLst/>
              <a:gdLst>
                <a:gd name="connsiteX0" fmla="*/ 40531 w 81061"/>
                <a:gd name="connsiteY0" fmla="*/ 0 h 81061"/>
                <a:gd name="connsiteX1" fmla="*/ 0 w 81061"/>
                <a:gd name="connsiteY1" fmla="*/ 40531 h 81061"/>
                <a:gd name="connsiteX2" fmla="*/ 40531 w 81061"/>
                <a:gd name="connsiteY2" fmla="*/ 81062 h 81061"/>
                <a:gd name="connsiteX3" fmla="*/ 81062 w 81061"/>
                <a:gd name="connsiteY3" fmla="*/ 40531 h 81061"/>
                <a:gd name="connsiteX4" fmla="*/ 40531 w 81061"/>
                <a:gd name="connsiteY4" fmla="*/ 0 h 81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1" h="81061">
                  <a:moveTo>
                    <a:pt x="40531" y="0"/>
                  </a:moveTo>
                  <a:cubicBezTo>
                    <a:pt x="18174" y="0"/>
                    <a:pt x="0" y="18174"/>
                    <a:pt x="0" y="40531"/>
                  </a:cubicBezTo>
                  <a:cubicBezTo>
                    <a:pt x="0" y="62888"/>
                    <a:pt x="18174" y="81062"/>
                    <a:pt x="40531" y="81062"/>
                  </a:cubicBezTo>
                  <a:cubicBezTo>
                    <a:pt x="62888" y="81062"/>
                    <a:pt x="81062" y="62888"/>
                    <a:pt x="81062" y="40531"/>
                  </a:cubicBezTo>
                  <a:cubicBezTo>
                    <a:pt x="80993" y="18174"/>
                    <a:pt x="62820" y="0"/>
                    <a:pt x="40531" y="0"/>
                  </a:cubicBezTo>
                </a:path>
              </a:pathLst>
            </a:custGeom>
            <a:grpFill/>
            <a:ln w="6858" cap="flat">
              <a:noFill/>
              <a:prstDash val="solid"/>
              <a:miter/>
            </a:ln>
          </p:spPr>
          <p:txBody>
            <a:bodyPr rtlCol="0" anchor="ctr"/>
            <a:lstStyle/>
            <a:p>
              <a:endParaRPr lang="en-US"/>
            </a:p>
          </p:txBody>
        </p:sp>
      </p:grpSp>
      <p:sp>
        <p:nvSpPr>
          <p:cNvPr id="109" name="Freeform: Shape 108">
            <a:extLst>
              <a:ext uri="{FF2B5EF4-FFF2-40B4-BE49-F238E27FC236}">
                <a16:creationId xmlns:a16="http://schemas.microsoft.com/office/drawing/2014/main" id="{8E31A2B4-6901-4BA9-AEE6-DC35F48D014D}"/>
              </a:ext>
            </a:extLst>
          </p:cNvPr>
          <p:cNvSpPr/>
          <p:nvPr/>
        </p:nvSpPr>
        <p:spPr>
          <a:xfrm>
            <a:off x="4715435" y="5353384"/>
            <a:ext cx="251725" cy="376354"/>
          </a:xfrm>
          <a:custGeom>
            <a:avLst/>
            <a:gdLst>
              <a:gd name="connsiteX0" fmla="*/ 647601 w 706442"/>
              <a:gd name="connsiteY0" fmla="*/ 257518 h 1056200"/>
              <a:gd name="connsiteX1" fmla="*/ 634914 w 706442"/>
              <a:gd name="connsiteY1" fmla="*/ 13030 h 1056200"/>
              <a:gd name="connsiteX2" fmla="*/ 621198 w 706442"/>
              <a:gd name="connsiteY2" fmla="*/ 0 h 1056200"/>
              <a:gd name="connsiteX3" fmla="*/ 541302 w 706442"/>
              <a:gd name="connsiteY3" fmla="*/ 0 h 1056200"/>
              <a:gd name="connsiteX4" fmla="*/ 527586 w 706442"/>
              <a:gd name="connsiteY4" fmla="*/ 13030 h 1056200"/>
              <a:gd name="connsiteX5" fmla="*/ 515036 w 706442"/>
              <a:gd name="connsiteY5" fmla="*/ 257244 h 1056200"/>
              <a:gd name="connsiteX6" fmla="*/ 401056 w 706442"/>
              <a:gd name="connsiteY6" fmla="*/ 257244 h 1056200"/>
              <a:gd name="connsiteX7" fmla="*/ 401056 w 706442"/>
              <a:gd name="connsiteY7" fmla="*/ 208209 h 1056200"/>
              <a:gd name="connsiteX8" fmla="*/ 343586 w 706442"/>
              <a:gd name="connsiteY8" fmla="*/ 150739 h 1056200"/>
              <a:gd name="connsiteX9" fmla="*/ 324589 w 706442"/>
              <a:gd name="connsiteY9" fmla="*/ 150739 h 1056200"/>
              <a:gd name="connsiteX10" fmla="*/ 267119 w 706442"/>
              <a:gd name="connsiteY10" fmla="*/ 208209 h 1056200"/>
              <a:gd name="connsiteX11" fmla="*/ 267119 w 706442"/>
              <a:gd name="connsiteY11" fmla="*/ 257244 h 1056200"/>
              <a:gd name="connsiteX12" fmla="*/ 221994 w 706442"/>
              <a:gd name="connsiteY12" fmla="*/ 257244 h 1056200"/>
              <a:gd name="connsiteX13" fmla="*/ 221994 w 706442"/>
              <a:gd name="connsiteY13" fmla="*/ 164386 h 1056200"/>
              <a:gd name="connsiteX14" fmla="*/ 208278 w 706442"/>
              <a:gd name="connsiteY14" fmla="*/ 150670 h 1056200"/>
              <a:gd name="connsiteX15" fmla="*/ 101704 w 706442"/>
              <a:gd name="connsiteY15" fmla="*/ 150670 h 1056200"/>
              <a:gd name="connsiteX16" fmla="*/ 87988 w 706442"/>
              <a:gd name="connsiteY16" fmla="*/ 164386 h 1056200"/>
              <a:gd name="connsiteX17" fmla="*/ 87988 w 706442"/>
              <a:gd name="connsiteY17" fmla="*/ 257244 h 1056200"/>
              <a:gd name="connsiteX18" fmla="*/ 80924 w 706442"/>
              <a:gd name="connsiteY18" fmla="*/ 257244 h 1056200"/>
              <a:gd name="connsiteX19" fmla="*/ 0 w 706442"/>
              <a:gd name="connsiteY19" fmla="*/ 338099 h 1056200"/>
              <a:gd name="connsiteX20" fmla="*/ 0 w 706442"/>
              <a:gd name="connsiteY20" fmla="*/ 975276 h 1056200"/>
              <a:gd name="connsiteX21" fmla="*/ 80924 w 706442"/>
              <a:gd name="connsiteY21" fmla="*/ 1056201 h 1056200"/>
              <a:gd name="connsiteX22" fmla="*/ 567431 w 706442"/>
              <a:gd name="connsiteY22" fmla="*/ 1056201 h 1056200"/>
              <a:gd name="connsiteX23" fmla="*/ 648355 w 706442"/>
              <a:gd name="connsiteY23" fmla="*/ 975276 h 1056200"/>
              <a:gd name="connsiteX24" fmla="*/ 648355 w 706442"/>
              <a:gd name="connsiteY24" fmla="*/ 722970 h 1056200"/>
              <a:gd name="connsiteX25" fmla="*/ 706443 w 706442"/>
              <a:gd name="connsiteY25" fmla="*/ 659260 h 1056200"/>
              <a:gd name="connsiteX26" fmla="*/ 706443 w 706442"/>
              <a:gd name="connsiteY26" fmla="*/ 321229 h 1056200"/>
              <a:gd name="connsiteX27" fmla="*/ 647601 w 706442"/>
              <a:gd name="connsiteY27" fmla="*/ 257518 h 1056200"/>
              <a:gd name="connsiteX28" fmla="*/ 180708 w 706442"/>
              <a:gd name="connsiteY28" fmla="*/ 963000 h 1056200"/>
              <a:gd name="connsiteX29" fmla="*/ 164798 w 706442"/>
              <a:gd name="connsiteY29" fmla="*/ 978911 h 1056200"/>
              <a:gd name="connsiteX30" fmla="*/ 136131 w 706442"/>
              <a:gd name="connsiteY30" fmla="*/ 978911 h 1056200"/>
              <a:gd name="connsiteX31" fmla="*/ 120221 w 706442"/>
              <a:gd name="connsiteY31" fmla="*/ 963000 h 1056200"/>
              <a:gd name="connsiteX32" fmla="*/ 120221 w 706442"/>
              <a:gd name="connsiteY32" fmla="*/ 934334 h 1056200"/>
              <a:gd name="connsiteX33" fmla="*/ 136131 w 706442"/>
              <a:gd name="connsiteY33" fmla="*/ 918423 h 1056200"/>
              <a:gd name="connsiteX34" fmla="*/ 164798 w 706442"/>
              <a:gd name="connsiteY34" fmla="*/ 918423 h 1056200"/>
              <a:gd name="connsiteX35" fmla="*/ 180708 w 706442"/>
              <a:gd name="connsiteY35" fmla="*/ 934334 h 1056200"/>
              <a:gd name="connsiteX36" fmla="*/ 180708 w 706442"/>
              <a:gd name="connsiteY36" fmla="*/ 963000 h 1056200"/>
              <a:gd name="connsiteX37" fmla="*/ 180708 w 706442"/>
              <a:gd name="connsiteY37" fmla="*/ 866234 h 1056200"/>
              <a:gd name="connsiteX38" fmla="*/ 164798 w 706442"/>
              <a:gd name="connsiteY38" fmla="*/ 882145 h 1056200"/>
              <a:gd name="connsiteX39" fmla="*/ 136131 w 706442"/>
              <a:gd name="connsiteY39" fmla="*/ 882145 h 1056200"/>
              <a:gd name="connsiteX40" fmla="*/ 120221 w 706442"/>
              <a:gd name="connsiteY40" fmla="*/ 866234 h 1056200"/>
              <a:gd name="connsiteX41" fmla="*/ 120221 w 706442"/>
              <a:gd name="connsiteY41" fmla="*/ 837568 h 1056200"/>
              <a:gd name="connsiteX42" fmla="*/ 136131 w 706442"/>
              <a:gd name="connsiteY42" fmla="*/ 821657 h 1056200"/>
              <a:gd name="connsiteX43" fmla="*/ 164798 w 706442"/>
              <a:gd name="connsiteY43" fmla="*/ 821657 h 1056200"/>
              <a:gd name="connsiteX44" fmla="*/ 180708 w 706442"/>
              <a:gd name="connsiteY44" fmla="*/ 837568 h 1056200"/>
              <a:gd name="connsiteX45" fmla="*/ 180708 w 706442"/>
              <a:gd name="connsiteY45" fmla="*/ 866234 h 1056200"/>
              <a:gd name="connsiteX46" fmla="*/ 180708 w 706442"/>
              <a:gd name="connsiteY46" fmla="*/ 769399 h 1056200"/>
              <a:gd name="connsiteX47" fmla="*/ 164798 w 706442"/>
              <a:gd name="connsiteY47" fmla="*/ 785310 h 1056200"/>
              <a:gd name="connsiteX48" fmla="*/ 136131 w 706442"/>
              <a:gd name="connsiteY48" fmla="*/ 785310 h 1056200"/>
              <a:gd name="connsiteX49" fmla="*/ 120221 w 706442"/>
              <a:gd name="connsiteY49" fmla="*/ 769399 h 1056200"/>
              <a:gd name="connsiteX50" fmla="*/ 120221 w 706442"/>
              <a:gd name="connsiteY50" fmla="*/ 740733 h 1056200"/>
              <a:gd name="connsiteX51" fmla="*/ 136131 w 706442"/>
              <a:gd name="connsiteY51" fmla="*/ 724822 h 1056200"/>
              <a:gd name="connsiteX52" fmla="*/ 164798 w 706442"/>
              <a:gd name="connsiteY52" fmla="*/ 724822 h 1056200"/>
              <a:gd name="connsiteX53" fmla="*/ 180708 w 706442"/>
              <a:gd name="connsiteY53" fmla="*/ 740733 h 1056200"/>
              <a:gd name="connsiteX54" fmla="*/ 180708 w 706442"/>
              <a:gd name="connsiteY54" fmla="*/ 769399 h 1056200"/>
              <a:gd name="connsiteX55" fmla="*/ 364297 w 706442"/>
              <a:gd name="connsiteY55" fmla="*/ 963000 h 1056200"/>
              <a:gd name="connsiteX56" fmla="*/ 348386 w 706442"/>
              <a:gd name="connsiteY56" fmla="*/ 978911 h 1056200"/>
              <a:gd name="connsiteX57" fmla="*/ 319720 w 706442"/>
              <a:gd name="connsiteY57" fmla="*/ 978911 h 1056200"/>
              <a:gd name="connsiteX58" fmla="*/ 303809 w 706442"/>
              <a:gd name="connsiteY58" fmla="*/ 963000 h 1056200"/>
              <a:gd name="connsiteX59" fmla="*/ 303809 w 706442"/>
              <a:gd name="connsiteY59" fmla="*/ 934334 h 1056200"/>
              <a:gd name="connsiteX60" fmla="*/ 319720 w 706442"/>
              <a:gd name="connsiteY60" fmla="*/ 918423 h 1056200"/>
              <a:gd name="connsiteX61" fmla="*/ 348386 w 706442"/>
              <a:gd name="connsiteY61" fmla="*/ 918423 h 1056200"/>
              <a:gd name="connsiteX62" fmla="*/ 364297 w 706442"/>
              <a:gd name="connsiteY62" fmla="*/ 934334 h 1056200"/>
              <a:gd name="connsiteX63" fmla="*/ 364297 w 706442"/>
              <a:gd name="connsiteY63" fmla="*/ 963000 h 1056200"/>
              <a:gd name="connsiteX64" fmla="*/ 364297 w 706442"/>
              <a:gd name="connsiteY64" fmla="*/ 866234 h 1056200"/>
              <a:gd name="connsiteX65" fmla="*/ 348386 w 706442"/>
              <a:gd name="connsiteY65" fmla="*/ 882145 h 1056200"/>
              <a:gd name="connsiteX66" fmla="*/ 319720 w 706442"/>
              <a:gd name="connsiteY66" fmla="*/ 882145 h 1056200"/>
              <a:gd name="connsiteX67" fmla="*/ 303809 w 706442"/>
              <a:gd name="connsiteY67" fmla="*/ 866234 h 1056200"/>
              <a:gd name="connsiteX68" fmla="*/ 303809 w 706442"/>
              <a:gd name="connsiteY68" fmla="*/ 837568 h 1056200"/>
              <a:gd name="connsiteX69" fmla="*/ 319720 w 706442"/>
              <a:gd name="connsiteY69" fmla="*/ 821657 h 1056200"/>
              <a:gd name="connsiteX70" fmla="*/ 348386 w 706442"/>
              <a:gd name="connsiteY70" fmla="*/ 821657 h 1056200"/>
              <a:gd name="connsiteX71" fmla="*/ 364297 w 706442"/>
              <a:gd name="connsiteY71" fmla="*/ 837568 h 1056200"/>
              <a:gd name="connsiteX72" fmla="*/ 364297 w 706442"/>
              <a:gd name="connsiteY72" fmla="*/ 866234 h 1056200"/>
              <a:gd name="connsiteX73" fmla="*/ 364297 w 706442"/>
              <a:gd name="connsiteY73" fmla="*/ 769399 h 1056200"/>
              <a:gd name="connsiteX74" fmla="*/ 348386 w 706442"/>
              <a:gd name="connsiteY74" fmla="*/ 785310 h 1056200"/>
              <a:gd name="connsiteX75" fmla="*/ 319720 w 706442"/>
              <a:gd name="connsiteY75" fmla="*/ 785310 h 1056200"/>
              <a:gd name="connsiteX76" fmla="*/ 303809 w 706442"/>
              <a:gd name="connsiteY76" fmla="*/ 769399 h 1056200"/>
              <a:gd name="connsiteX77" fmla="*/ 303809 w 706442"/>
              <a:gd name="connsiteY77" fmla="*/ 740733 h 1056200"/>
              <a:gd name="connsiteX78" fmla="*/ 319720 w 706442"/>
              <a:gd name="connsiteY78" fmla="*/ 724822 h 1056200"/>
              <a:gd name="connsiteX79" fmla="*/ 348386 w 706442"/>
              <a:gd name="connsiteY79" fmla="*/ 724822 h 1056200"/>
              <a:gd name="connsiteX80" fmla="*/ 364297 w 706442"/>
              <a:gd name="connsiteY80" fmla="*/ 740733 h 1056200"/>
              <a:gd name="connsiteX81" fmla="*/ 364297 w 706442"/>
              <a:gd name="connsiteY81" fmla="*/ 769399 h 1056200"/>
              <a:gd name="connsiteX82" fmla="*/ 547886 w 706442"/>
              <a:gd name="connsiteY82" fmla="*/ 963000 h 1056200"/>
              <a:gd name="connsiteX83" fmla="*/ 531975 w 706442"/>
              <a:gd name="connsiteY83" fmla="*/ 978911 h 1056200"/>
              <a:gd name="connsiteX84" fmla="*/ 503309 w 706442"/>
              <a:gd name="connsiteY84" fmla="*/ 978911 h 1056200"/>
              <a:gd name="connsiteX85" fmla="*/ 487398 w 706442"/>
              <a:gd name="connsiteY85" fmla="*/ 963000 h 1056200"/>
              <a:gd name="connsiteX86" fmla="*/ 487398 w 706442"/>
              <a:gd name="connsiteY86" fmla="*/ 934334 h 1056200"/>
              <a:gd name="connsiteX87" fmla="*/ 503309 w 706442"/>
              <a:gd name="connsiteY87" fmla="*/ 918423 h 1056200"/>
              <a:gd name="connsiteX88" fmla="*/ 531975 w 706442"/>
              <a:gd name="connsiteY88" fmla="*/ 918423 h 1056200"/>
              <a:gd name="connsiteX89" fmla="*/ 547886 w 706442"/>
              <a:gd name="connsiteY89" fmla="*/ 934334 h 1056200"/>
              <a:gd name="connsiteX90" fmla="*/ 547886 w 706442"/>
              <a:gd name="connsiteY90" fmla="*/ 963000 h 1056200"/>
              <a:gd name="connsiteX91" fmla="*/ 547886 w 706442"/>
              <a:gd name="connsiteY91" fmla="*/ 866234 h 1056200"/>
              <a:gd name="connsiteX92" fmla="*/ 531975 w 706442"/>
              <a:gd name="connsiteY92" fmla="*/ 882145 h 1056200"/>
              <a:gd name="connsiteX93" fmla="*/ 503309 w 706442"/>
              <a:gd name="connsiteY93" fmla="*/ 882145 h 1056200"/>
              <a:gd name="connsiteX94" fmla="*/ 487398 w 706442"/>
              <a:gd name="connsiteY94" fmla="*/ 866234 h 1056200"/>
              <a:gd name="connsiteX95" fmla="*/ 487398 w 706442"/>
              <a:gd name="connsiteY95" fmla="*/ 837568 h 1056200"/>
              <a:gd name="connsiteX96" fmla="*/ 503309 w 706442"/>
              <a:gd name="connsiteY96" fmla="*/ 821657 h 1056200"/>
              <a:gd name="connsiteX97" fmla="*/ 531975 w 706442"/>
              <a:gd name="connsiteY97" fmla="*/ 821657 h 1056200"/>
              <a:gd name="connsiteX98" fmla="*/ 547886 w 706442"/>
              <a:gd name="connsiteY98" fmla="*/ 837568 h 1056200"/>
              <a:gd name="connsiteX99" fmla="*/ 547886 w 706442"/>
              <a:gd name="connsiteY99" fmla="*/ 866234 h 1056200"/>
              <a:gd name="connsiteX100" fmla="*/ 547886 w 706442"/>
              <a:gd name="connsiteY100" fmla="*/ 769399 h 1056200"/>
              <a:gd name="connsiteX101" fmla="*/ 531975 w 706442"/>
              <a:gd name="connsiteY101" fmla="*/ 785310 h 1056200"/>
              <a:gd name="connsiteX102" fmla="*/ 503309 w 706442"/>
              <a:gd name="connsiteY102" fmla="*/ 785310 h 1056200"/>
              <a:gd name="connsiteX103" fmla="*/ 487398 w 706442"/>
              <a:gd name="connsiteY103" fmla="*/ 769399 h 1056200"/>
              <a:gd name="connsiteX104" fmla="*/ 487398 w 706442"/>
              <a:gd name="connsiteY104" fmla="*/ 740733 h 1056200"/>
              <a:gd name="connsiteX105" fmla="*/ 503309 w 706442"/>
              <a:gd name="connsiteY105" fmla="*/ 724822 h 1056200"/>
              <a:gd name="connsiteX106" fmla="*/ 531975 w 706442"/>
              <a:gd name="connsiteY106" fmla="*/ 724822 h 1056200"/>
              <a:gd name="connsiteX107" fmla="*/ 547886 w 706442"/>
              <a:gd name="connsiteY107" fmla="*/ 740733 h 1056200"/>
              <a:gd name="connsiteX108" fmla="*/ 547886 w 706442"/>
              <a:gd name="connsiteY108" fmla="*/ 769399 h 1056200"/>
              <a:gd name="connsiteX109" fmla="*/ 547886 w 706442"/>
              <a:gd name="connsiteY109" fmla="*/ 623872 h 1056200"/>
              <a:gd name="connsiteX110" fmla="*/ 515036 w 706442"/>
              <a:gd name="connsiteY110" fmla="*/ 656722 h 1056200"/>
              <a:gd name="connsiteX111" fmla="*/ 153139 w 706442"/>
              <a:gd name="connsiteY111" fmla="*/ 656722 h 1056200"/>
              <a:gd name="connsiteX112" fmla="*/ 120289 w 706442"/>
              <a:gd name="connsiteY112" fmla="*/ 623872 h 1056200"/>
              <a:gd name="connsiteX113" fmla="*/ 120289 w 706442"/>
              <a:gd name="connsiteY113" fmla="*/ 560916 h 1056200"/>
              <a:gd name="connsiteX114" fmla="*/ 153139 w 706442"/>
              <a:gd name="connsiteY114" fmla="*/ 528066 h 1056200"/>
              <a:gd name="connsiteX115" fmla="*/ 515036 w 706442"/>
              <a:gd name="connsiteY115" fmla="*/ 528066 h 1056200"/>
              <a:gd name="connsiteX116" fmla="*/ 547886 w 706442"/>
              <a:gd name="connsiteY116" fmla="*/ 560916 h 1056200"/>
              <a:gd name="connsiteX117" fmla="*/ 547886 w 706442"/>
              <a:gd name="connsiteY117" fmla="*/ 623872 h 1056200"/>
              <a:gd name="connsiteX118" fmla="*/ 547886 w 706442"/>
              <a:gd name="connsiteY118" fmla="*/ 463601 h 1056200"/>
              <a:gd name="connsiteX119" fmla="*/ 120289 w 706442"/>
              <a:gd name="connsiteY119" fmla="*/ 463601 h 1056200"/>
              <a:gd name="connsiteX120" fmla="*/ 106573 w 706442"/>
              <a:gd name="connsiteY120" fmla="*/ 449885 h 1056200"/>
              <a:gd name="connsiteX121" fmla="*/ 120289 w 706442"/>
              <a:gd name="connsiteY121" fmla="*/ 436169 h 1056200"/>
              <a:gd name="connsiteX122" fmla="*/ 547886 w 706442"/>
              <a:gd name="connsiteY122" fmla="*/ 436169 h 1056200"/>
              <a:gd name="connsiteX123" fmla="*/ 561602 w 706442"/>
              <a:gd name="connsiteY123" fmla="*/ 449885 h 1056200"/>
              <a:gd name="connsiteX124" fmla="*/ 547886 w 706442"/>
              <a:gd name="connsiteY124" fmla="*/ 463601 h 1056200"/>
              <a:gd name="connsiteX125" fmla="*/ 547886 w 706442"/>
              <a:gd name="connsiteY125" fmla="*/ 385351 h 1056200"/>
              <a:gd name="connsiteX126" fmla="*/ 120289 w 706442"/>
              <a:gd name="connsiteY126" fmla="*/ 385351 h 1056200"/>
              <a:gd name="connsiteX127" fmla="*/ 106573 w 706442"/>
              <a:gd name="connsiteY127" fmla="*/ 371635 h 1056200"/>
              <a:gd name="connsiteX128" fmla="*/ 120289 w 706442"/>
              <a:gd name="connsiteY128" fmla="*/ 357919 h 1056200"/>
              <a:gd name="connsiteX129" fmla="*/ 547886 w 706442"/>
              <a:gd name="connsiteY129" fmla="*/ 357919 h 1056200"/>
              <a:gd name="connsiteX130" fmla="*/ 561602 w 706442"/>
              <a:gd name="connsiteY130" fmla="*/ 371635 h 1056200"/>
              <a:gd name="connsiteX131" fmla="*/ 547886 w 706442"/>
              <a:gd name="connsiteY131" fmla="*/ 385351 h 10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06442" h="1056200">
                <a:moveTo>
                  <a:pt x="647601" y="257518"/>
                </a:moveTo>
                <a:lnTo>
                  <a:pt x="634914" y="13030"/>
                </a:lnTo>
                <a:cubicBezTo>
                  <a:pt x="634571" y="5760"/>
                  <a:pt x="628536" y="0"/>
                  <a:pt x="621198" y="0"/>
                </a:cubicBezTo>
                <a:lnTo>
                  <a:pt x="541302" y="0"/>
                </a:lnTo>
                <a:cubicBezTo>
                  <a:pt x="533964" y="0"/>
                  <a:pt x="527997" y="5692"/>
                  <a:pt x="527586" y="13030"/>
                </a:cubicBezTo>
                <a:lnTo>
                  <a:pt x="515036" y="257244"/>
                </a:lnTo>
                <a:lnTo>
                  <a:pt x="401056" y="257244"/>
                </a:lnTo>
                <a:lnTo>
                  <a:pt x="401056" y="208209"/>
                </a:lnTo>
                <a:cubicBezTo>
                  <a:pt x="401056" y="176525"/>
                  <a:pt x="375270" y="150739"/>
                  <a:pt x="343586" y="150739"/>
                </a:cubicBezTo>
                <a:lnTo>
                  <a:pt x="324589" y="150739"/>
                </a:lnTo>
                <a:cubicBezTo>
                  <a:pt x="292905" y="150739"/>
                  <a:pt x="267119" y="176525"/>
                  <a:pt x="267119" y="208209"/>
                </a:cubicBezTo>
                <a:lnTo>
                  <a:pt x="267119" y="257244"/>
                </a:lnTo>
                <a:lnTo>
                  <a:pt x="221994" y="257244"/>
                </a:lnTo>
                <a:lnTo>
                  <a:pt x="221994" y="164386"/>
                </a:lnTo>
                <a:cubicBezTo>
                  <a:pt x="221994" y="156842"/>
                  <a:pt x="215821" y="150670"/>
                  <a:pt x="208278" y="150670"/>
                </a:cubicBezTo>
                <a:lnTo>
                  <a:pt x="101704" y="150670"/>
                </a:lnTo>
                <a:cubicBezTo>
                  <a:pt x="94160" y="150670"/>
                  <a:pt x="87988" y="156842"/>
                  <a:pt x="87988" y="164386"/>
                </a:cubicBezTo>
                <a:lnTo>
                  <a:pt x="87988" y="257244"/>
                </a:lnTo>
                <a:lnTo>
                  <a:pt x="80924" y="257244"/>
                </a:lnTo>
                <a:cubicBezTo>
                  <a:pt x="36279" y="257244"/>
                  <a:pt x="0" y="293522"/>
                  <a:pt x="0" y="338099"/>
                </a:cubicBezTo>
                <a:lnTo>
                  <a:pt x="0" y="975276"/>
                </a:lnTo>
                <a:cubicBezTo>
                  <a:pt x="0" y="1019922"/>
                  <a:pt x="36279" y="1056201"/>
                  <a:pt x="80924" y="1056201"/>
                </a:cubicBezTo>
                <a:lnTo>
                  <a:pt x="567431" y="1056201"/>
                </a:lnTo>
                <a:cubicBezTo>
                  <a:pt x="612008" y="1056201"/>
                  <a:pt x="648355" y="1019922"/>
                  <a:pt x="648355" y="975276"/>
                </a:cubicBezTo>
                <a:lnTo>
                  <a:pt x="648355" y="722970"/>
                </a:lnTo>
                <a:cubicBezTo>
                  <a:pt x="680862" y="719953"/>
                  <a:pt x="706443" y="692521"/>
                  <a:pt x="706443" y="659260"/>
                </a:cubicBezTo>
                <a:lnTo>
                  <a:pt x="706443" y="321229"/>
                </a:lnTo>
                <a:cubicBezTo>
                  <a:pt x="706443" y="287761"/>
                  <a:pt x="680519" y="260261"/>
                  <a:pt x="647601" y="257518"/>
                </a:cubicBezTo>
                <a:moveTo>
                  <a:pt x="180708" y="963000"/>
                </a:moveTo>
                <a:cubicBezTo>
                  <a:pt x="180708" y="971779"/>
                  <a:pt x="173576" y="978911"/>
                  <a:pt x="164798" y="978911"/>
                </a:cubicBezTo>
                <a:lnTo>
                  <a:pt x="136131" y="978911"/>
                </a:lnTo>
                <a:cubicBezTo>
                  <a:pt x="127353" y="978911"/>
                  <a:pt x="120221" y="971779"/>
                  <a:pt x="120221" y="963000"/>
                </a:cubicBezTo>
                <a:lnTo>
                  <a:pt x="120221" y="934334"/>
                </a:lnTo>
                <a:cubicBezTo>
                  <a:pt x="120221" y="925555"/>
                  <a:pt x="127353" y="918423"/>
                  <a:pt x="136131" y="918423"/>
                </a:cubicBezTo>
                <a:lnTo>
                  <a:pt x="164798" y="918423"/>
                </a:lnTo>
                <a:cubicBezTo>
                  <a:pt x="173576" y="918423"/>
                  <a:pt x="180708" y="925555"/>
                  <a:pt x="180708" y="934334"/>
                </a:cubicBezTo>
                <a:lnTo>
                  <a:pt x="180708" y="963000"/>
                </a:lnTo>
                <a:close/>
                <a:moveTo>
                  <a:pt x="180708" y="866234"/>
                </a:moveTo>
                <a:cubicBezTo>
                  <a:pt x="180708" y="875012"/>
                  <a:pt x="173576" y="882145"/>
                  <a:pt x="164798" y="882145"/>
                </a:cubicBezTo>
                <a:lnTo>
                  <a:pt x="136131" y="882145"/>
                </a:lnTo>
                <a:cubicBezTo>
                  <a:pt x="127353" y="882145"/>
                  <a:pt x="120221" y="875012"/>
                  <a:pt x="120221" y="866234"/>
                </a:cubicBezTo>
                <a:lnTo>
                  <a:pt x="120221" y="837568"/>
                </a:lnTo>
                <a:cubicBezTo>
                  <a:pt x="120221" y="828789"/>
                  <a:pt x="127353" y="821657"/>
                  <a:pt x="136131" y="821657"/>
                </a:cubicBezTo>
                <a:lnTo>
                  <a:pt x="164798" y="821657"/>
                </a:lnTo>
                <a:cubicBezTo>
                  <a:pt x="173576" y="821657"/>
                  <a:pt x="180708" y="828789"/>
                  <a:pt x="180708" y="837568"/>
                </a:cubicBezTo>
                <a:lnTo>
                  <a:pt x="180708" y="866234"/>
                </a:lnTo>
                <a:close/>
                <a:moveTo>
                  <a:pt x="180708" y="769399"/>
                </a:moveTo>
                <a:cubicBezTo>
                  <a:pt x="180708" y="778177"/>
                  <a:pt x="173576" y="785310"/>
                  <a:pt x="164798" y="785310"/>
                </a:cubicBezTo>
                <a:lnTo>
                  <a:pt x="136131" y="785310"/>
                </a:lnTo>
                <a:cubicBezTo>
                  <a:pt x="127353" y="785310"/>
                  <a:pt x="120221" y="778177"/>
                  <a:pt x="120221" y="769399"/>
                </a:cubicBezTo>
                <a:lnTo>
                  <a:pt x="120221" y="740733"/>
                </a:lnTo>
                <a:cubicBezTo>
                  <a:pt x="120221" y="731954"/>
                  <a:pt x="127353" y="724822"/>
                  <a:pt x="136131" y="724822"/>
                </a:cubicBezTo>
                <a:lnTo>
                  <a:pt x="164798" y="724822"/>
                </a:lnTo>
                <a:cubicBezTo>
                  <a:pt x="173576" y="724822"/>
                  <a:pt x="180708" y="731954"/>
                  <a:pt x="180708" y="740733"/>
                </a:cubicBezTo>
                <a:lnTo>
                  <a:pt x="180708" y="769399"/>
                </a:lnTo>
                <a:close/>
                <a:moveTo>
                  <a:pt x="364297" y="963000"/>
                </a:moveTo>
                <a:cubicBezTo>
                  <a:pt x="364297" y="971779"/>
                  <a:pt x="357165" y="978911"/>
                  <a:pt x="348386" y="978911"/>
                </a:cubicBezTo>
                <a:lnTo>
                  <a:pt x="319720" y="978911"/>
                </a:lnTo>
                <a:cubicBezTo>
                  <a:pt x="310942" y="978911"/>
                  <a:pt x="303809" y="971779"/>
                  <a:pt x="303809" y="963000"/>
                </a:cubicBezTo>
                <a:lnTo>
                  <a:pt x="303809" y="934334"/>
                </a:lnTo>
                <a:cubicBezTo>
                  <a:pt x="303809" y="925555"/>
                  <a:pt x="310942" y="918423"/>
                  <a:pt x="319720" y="918423"/>
                </a:cubicBezTo>
                <a:lnTo>
                  <a:pt x="348386" y="918423"/>
                </a:lnTo>
                <a:cubicBezTo>
                  <a:pt x="357165" y="918423"/>
                  <a:pt x="364297" y="925555"/>
                  <a:pt x="364297" y="934334"/>
                </a:cubicBezTo>
                <a:lnTo>
                  <a:pt x="364297" y="963000"/>
                </a:lnTo>
                <a:close/>
                <a:moveTo>
                  <a:pt x="364297" y="866234"/>
                </a:moveTo>
                <a:cubicBezTo>
                  <a:pt x="364297" y="875012"/>
                  <a:pt x="357165" y="882145"/>
                  <a:pt x="348386" y="882145"/>
                </a:cubicBezTo>
                <a:lnTo>
                  <a:pt x="319720" y="882145"/>
                </a:lnTo>
                <a:cubicBezTo>
                  <a:pt x="310942" y="882145"/>
                  <a:pt x="303809" y="875012"/>
                  <a:pt x="303809" y="866234"/>
                </a:cubicBezTo>
                <a:lnTo>
                  <a:pt x="303809" y="837568"/>
                </a:lnTo>
                <a:cubicBezTo>
                  <a:pt x="303809" y="828789"/>
                  <a:pt x="310942" y="821657"/>
                  <a:pt x="319720" y="821657"/>
                </a:cubicBezTo>
                <a:lnTo>
                  <a:pt x="348386" y="821657"/>
                </a:lnTo>
                <a:cubicBezTo>
                  <a:pt x="357165" y="821657"/>
                  <a:pt x="364297" y="828789"/>
                  <a:pt x="364297" y="837568"/>
                </a:cubicBezTo>
                <a:lnTo>
                  <a:pt x="364297" y="866234"/>
                </a:lnTo>
                <a:close/>
                <a:moveTo>
                  <a:pt x="364297" y="769399"/>
                </a:moveTo>
                <a:cubicBezTo>
                  <a:pt x="364297" y="778177"/>
                  <a:pt x="357165" y="785310"/>
                  <a:pt x="348386" y="785310"/>
                </a:cubicBezTo>
                <a:lnTo>
                  <a:pt x="319720" y="785310"/>
                </a:lnTo>
                <a:cubicBezTo>
                  <a:pt x="310942" y="785310"/>
                  <a:pt x="303809" y="778177"/>
                  <a:pt x="303809" y="769399"/>
                </a:cubicBezTo>
                <a:lnTo>
                  <a:pt x="303809" y="740733"/>
                </a:lnTo>
                <a:cubicBezTo>
                  <a:pt x="303809" y="731954"/>
                  <a:pt x="310942" y="724822"/>
                  <a:pt x="319720" y="724822"/>
                </a:cubicBezTo>
                <a:lnTo>
                  <a:pt x="348386" y="724822"/>
                </a:lnTo>
                <a:cubicBezTo>
                  <a:pt x="357165" y="724822"/>
                  <a:pt x="364297" y="731954"/>
                  <a:pt x="364297" y="740733"/>
                </a:cubicBezTo>
                <a:lnTo>
                  <a:pt x="364297" y="769399"/>
                </a:lnTo>
                <a:close/>
                <a:moveTo>
                  <a:pt x="547886" y="963000"/>
                </a:moveTo>
                <a:cubicBezTo>
                  <a:pt x="547886" y="971779"/>
                  <a:pt x="540753" y="978911"/>
                  <a:pt x="531975" y="978911"/>
                </a:cubicBezTo>
                <a:lnTo>
                  <a:pt x="503309" y="978911"/>
                </a:lnTo>
                <a:cubicBezTo>
                  <a:pt x="494530" y="978911"/>
                  <a:pt x="487398" y="971779"/>
                  <a:pt x="487398" y="963000"/>
                </a:cubicBezTo>
                <a:lnTo>
                  <a:pt x="487398" y="934334"/>
                </a:lnTo>
                <a:cubicBezTo>
                  <a:pt x="487398" y="925555"/>
                  <a:pt x="494530" y="918423"/>
                  <a:pt x="503309" y="918423"/>
                </a:cubicBezTo>
                <a:lnTo>
                  <a:pt x="531975" y="918423"/>
                </a:lnTo>
                <a:cubicBezTo>
                  <a:pt x="540753" y="918423"/>
                  <a:pt x="547886" y="925555"/>
                  <a:pt x="547886" y="934334"/>
                </a:cubicBezTo>
                <a:lnTo>
                  <a:pt x="547886" y="963000"/>
                </a:lnTo>
                <a:close/>
                <a:moveTo>
                  <a:pt x="547886" y="866234"/>
                </a:moveTo>
                <a:cubicBezTo>
                  <a:pt x="547886" y="875012"/>
                  <a:pt x="540753" y="882145"/>
                  <a:pt x="531975" y="882145"/>
                </a:cubicBezTo>
                <a:lnTo>
                  <a:pt x="503309" y="882145"/>
                </a:lnTo>
                <a:cubicBezTo>
                  <a:pt x="494530" y="882145"/>
                  <a:pt x="487398" y="875012"/>
                  <a:pt x="487398" y="866234"/>
                </a:cubicBezTo>
                <a:lnTo>
                  <a:pt x="487398" y="837568"/>
                </a:lnTo>
                <a:cubicBezTo>
                  <a:pt x="487398" y="828789"/>
                  <a:pt x="494530" y="821657"/>
                  <a:pt x="503309" y="821657"/>
                </a:cubicBezTo>
                <a:lnTo>
                  <a:pt x="531975" y="821657"/>
                </a:lnTo>
                <a:cubicBezTo>
                  <a:pt x="540753" y="821657"/>
                  <a:pt x="547886" y="828789"/>
                  <a:pt x="547886" y="837568"/>
                </a:cubicBezTo>
                <a:lnTo>
                  <a:pt x="547886" y="866234"/>
                </a:lnTo>
                <a:close/>
                <a:moveTo>
                  <a:pt x="547886" y="769399"/>
                </a:moveTo>
                <a:cubicBezTo>
                  <a:pt x="547886" y="778177"/>
                  <a:pt x="540753" y="785310"/>
                  <a:pt x="531975" y="785310"/>
                </a:cubicBezTo>
                <a:lnTo>
                  <a:pt x="503309" y="785310"/>
                </a:lnTo>
                <a:cubicBezTo>
                  <a:pt x="494530" y="785310"/>
                  <a:pt x="487398" y="778177"/>
                  <a:pt x="487398" y="769399"/>
                </a:cubicBezTo>
                <a:lnTo>
                  <a:pt x="487398" y="740733"/>
                </a:lnTo>
                <a:cubicBezTo>
                  <a:pt x="487398" y="731954"/>
                  <a:pt x="494530" y="724822"/>
                  <a:pt x="503309" y="724822"/>
                </a:cubicBezTo>
                <a:lnTo>
                  <a:pt x="531975" y="724822"/>
                </a:lnTo>
                <a:cubicBezTo>
                  <a:pt x="540753" y="724822"/>
                  <a:pt x="547886" y="731954"/>
                  <a:pt x="547886" y="740733"/>
                </a:cubicBezTo>
                <a:lnTo>
                  <a:pt x="547886" y="769399"/>
                </a:lnTo>
                <a:close/>
                <a:moveTo>
                  <a:pt x="547886" y="623872"/>
                </a:moveTo>
                <a:cubicBezTo>
                  <a:pt x="547886" y="642046"/>
                  <a:pt x="533210" y="656722"/>
                  <a:pt x="515036" y="656722"/>
                </a:cubicBezTo>
                <a:lnTo>
                  <a:pt x="153139" y="656722"/>
                </a:lnTo>
                <a:cubicBezTo>
                  <a:pt x="134966" y="656722"/>
                  <a:pt x="120289" y="642046"/>
                  <a:pt x="120289" y="623872"/>
                </a:cubicBezTo>
                <a:lnTo>
                  <a:pt x="120289" y="560916"/>
                </a:lnTo>
                <a:cubicBezTo>
                  <a:pt x="120289" y="542810"/>
                  <a:pt x="134966" y="528066"/>
                  <a:pt x="153139" y="528066"/>
                </a:cubicBezTo>
                <a:lnTo>
                  <a:pt x="515036" y="528066"/>
                </a:lnTo>
                <a:cubicBezTo>
                  <a:pt x="533141" y="528066"/>
                  <a:pt x="547886" y="542742"/>
                  <a:pt x="547886" y="560916"/>
                </a:cubicBezTo>
                <a:lnTo>
                  <a:pt x="547886" y="623872"/>
                </a:lnTo>
                <a:close/>
                <a:moveTo>
                  <a:pt x="547886" y="463601"/>
                </a:moveTo>
                <a:lnTo>
                  <a:pt x="120289" y="463601"/>
                </a:lnTo>
                <a:cubicBezTo>
                  <a:pt x="112746" y="463601"/>
                  <a:pt x="106573" y="457497"/>
                  <a:pt x="106573" y="449885"/>
                </a:cubicBezTo>
                <a:cubicBezTo>
                  <a:pt x="106573" y="442341"/>
                  <a:pt x="112746" y="436169"/>
                  <a:pt x="120289" y="436169"/>
                </a:cubicBezTo>
                <a:lnTo>
                  <a:pt x="547886" y="436169"/>
                </a:lnTo>
                <a:cubicBezTo>
                  <a:pt x="555429" y="436169"/>
                  <a:pt x="561602" y="442341"/>
                  <a:pt x="561602" y="449885"/>
                </a:cubicBezTo>
                <a:cubicBezTo>
                  <a:pt x="561602" y="457429"/>
                  <a:pt x="555429" y="463601"/>
                  <a:pt x="547886" y="463601"/>
                </a:cubicBezTo>
                <a:moveTo>
                  <a:pt x="547886" y="385351"/>
                </a:moveTo>
                <a:lnTo>
                  <a:pt x="120289" y="385351"/>
                </a:lnTo>
                <a:cubicBezTo>
                  <a:pt x="112746" y="385351"/>
                  <a:pt x="106573" y="379179"/>
                  <a:pt x="106573" y="371635"/>
                </a:cubicBezTo>
                <a:cubicBezTo>
                  <a:pt x="106573" y="364091"/>
                  <a:pt x="112746" y="357919"/>
                  <a:pt x="120289" y="357919"/>
                </a:cubicBezTo>
                <a:lnTo>
                  <a:pt x="547886" y="357919"/>
                </a:lnTo>
                <a:cubicBezTo>
                  <a:pt x="555429" y="357919"/>
                  <a:pt x="561602" y="364091"/>
                  <a:pt x="561602" y="371635"/>
                </a:cubicBezTo>
                <a:cubicBezTo>
                  <a:pt x="561602" y="379179"/>
                  <a:pt x="555429" y="385351"/>
                  <a:pt x="547886" y="385351"/>
                </a:cubicBezTo>
              </a:path>
            </a:pathLst>
          </a:custGeom>
          <a:solidFill>
            <a:schemeClr val="tx1"/>
          </a:solidFill>
          <a:ln w="6858" cap="flat">
            <a:noFill/>
            <a:prstDash val="solid"/>
            <a:miter/>
          </a:ln>
        </p:spPr>
        <p:txBody>
          <a:bodyPr rtlCol="0" anchor="ctr"/>
          <a:lstStyle/>
          <a:p>
            <a:endParaRPr lang="en-US"/>
          </a:p>
        </p:txBody>
      </p:sp>
    </p:spTree>
    <p:extLst>
      <p:ext uri="{BB962C8B-B14F-4D97-AF65-F5344CB8AC3E}">
        <p14:creationId xmlns:p14="http://schemas.microsoft.com/office/powerpoint/2010/main" val="36475963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1+#ppt_w/2"/>
                                          </p:val>
                                        </p:tav>
                                        <p:tav tm="100000">
                                          <p:val>
                                            <p:strVal val="#ppt_x"/>
                                          </p:val>
                                        </p:tav>
                                      </p:tavLst>
                                    </p:anim>
                                    <p:anim calcmode="lin" valueType="num">
                                      <p:cBhvr additive="base">
                                        <p:cTn id="8" dur="500" fill="hold"/>
                                        <p:tgtEl>
                                          <p:spTgt spid="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2000"/>
                            </p:stCondLst>
                            <p:childTnLst>
                              <p:par>
                                <p:cTn id="22" presetID="21" presetClass="entr" presetSubtype="1"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heel(1)">
                                      <p:cBhvr>
                                        <p:cTn id="24" dur="500"/>
                                        <p:tgtEl>
                                          <p:spTgt spid="48"/>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fade">
                                      <p:cBhvr>
                                        <p:cTn id="28" dur="500"/>
                                        <p:tgtEl>
                                          <p:spTgt spid="99"/>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childTnLst>
                          </p:cTn>
                        </p:par>
                        <p:par>
                          <p:cTn id="33" fill="hold">
                            <p:stCondLst>
                              <p:cond delay="3500"/>
                            </p:stCondLst>
                            <p:childTnLst>
                              <p:par>
                                <p:cTn id="34" presetID="22" presetClass="entr" presetSubtype="1"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up)">
                                      <p:cBhvr>
                                        <p:cTn id="36" dur="500"/>
                                        <p:tgtEl>
                                          <p:spTgt spid="61"/>
                                        </p:tgtEl>
                                      </p:cBhvr>
                                    </p:animEffect>
                                  </p:childTnLst>
                                </p:cTn>
                              </p:par>
                            </p:childTnLst>
                          </p:cTn>
                        </p:par>
                        <p:par>
                          <p:cTn id="37" fill="hold">
                            <p:stCondLst>
                              <p:cond delay="4000"/>
                            </p:stCondLst>
                            <p:childTnLst>
                              <p:par>
                                <p:cTn id="38" presetID="21" presetClass="entr" presetSubtype="1"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1)">
                                      <p:cBhvr>
                                        <p:cTn id="40" dur="500"/>
                                        <p:tgtEl>
                                          <p:spTgt spid="20"/>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5500"/>
                            </p:stCondLst>
                            <p:childTnLst>
                              <p:par>
                                <p:cTn id="50" presetID="22" presetClass="entr" presetSubtype="1"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cTn>
                              </p:par>
                            </p:childTnLst>
                          </p:cTn>
                        </p:par>
                        <p:par>
                          <p:cTn id="53" fill="hold">
                            <p:stCondLst>
                              <p:cond delay="6000"/>
                            </p:stCondLst>
                            <p:childTnLst>
                              <p:par>
                                <p:cTn id="54" presetID="21" presetClass="entr" presetSubtype="1" fill="hold"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heel(1)">
                                      <p:cBhvr>
                                        <p:cTn id="56" dur="500"/>
                                        <p:tgtEl>
                                          <p:spTgt spid="62"/>
                                        </p:tgtEl>
                                      </p:cBhvr>
                                    </p:animEffect>
                                  </p:childTnLst>
                                </p:cTn>
                              </p:par>
                            </p:childTnLst>
                          </p:cTn>
                        </p:par>
                        <p:par>
                          <p:cTn id="57" fill="hold">
                            <p:stCondLst>
                              <p:cond delay="6500"/>
                            </p:stCondLst>
                            <p:childTnLst>
                              <p:par>
                                <p:cTn id="58" presetID="10" presetClass="entr" presetSubtype="0" fill="hold" nodeType="after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fade">
                                      <p:cBhvr>
                                        <p:cTn id="60" dur="500"/>
                                        <p:tgtEl>
                                          <p:spTgt spid="105"/>
                                        </p:tgtEl>
                                      </p:cBhvr>
                                    </p:animEffect>
                                  </p:childTnLst>
                                </p:cTn>
                              </p:par>
                            </p:childTnLst>
                          </p:cTn>
                        </p:par>
                        <p:par>
                          <p:cTn id="61" fill="hold">
                            <p:stCondLst>
                              <p:cond delay="7000"/>
                            </p:stCondLst>
                            <p:childTnLst>
                              <p:par>
                                <p:cTn id="62" presetID="22" presetClass="entr" presetSubtype="8" fill="hold" grpId="0"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ipe(left)">
                                      <p:cBhvr>
                                        <p:cTn id="64" dur="500"/>
                                        <p:tgtEl>
                                          <p:spTgt spid="74"/>
                                        </p:tgtEl>
                                      </p:cBhvr>
                                    </p:animEffect>
                                  </p:childTnLst>
                                </p:cTn>
                              </p:par>
                            </p:childTnLst>
                          </p:cTn>
                        </p:par>
                        <p:par>
                          <p:cTn id="65" fill="hold">
                            <p:stCondLst>
                              <p:cond delay="7500"/>
                            </p:stCondLst>
                            <p:childTnLst>
                              <p:par>
                                <p:cTn id="66" presetID="22" presetClass="entr" presetSubtype="1" fill="hold" grpId="0" nodeType="after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wipe(up)">
                                      <p:cBhvr>
                                        <p:cTn id="68" dur="500"/>
                                        <p:tgtEl>
                                          <p:spTgt spid="75"/>
                                        </p:tgtEl>
                                      </p:cBhvr>
                                    </p:animEffect>
                                  </p:childTnLst>
                                </p:cTn>
                              </p:par>
                            </p:childTnLst>
                          </p:cTn>
                        </p:par>
                        <p:par>
                          <p:cTn id="69" fill="hold">
                            <p:stCondLst>
                              <p:cond delay="8000"/>
                            </p:stCondLst>
                            <p:childTnLst>
                              <p:par>
                                <p:cTn id="70" presetID="21" presetClass="entr" presetSubtype="1"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heel(1)">
                                      <p:cBhvr>
                                        <p:cTn id="72" dur="500"/>
                                        <p:tgtEl>
                                          <p:spTgt spid="34"/>
                                        </p:tgtEl>
                                      </p:cBhvr>
                                    </p:animEffect>
                                  </p:childTnLst>
                                </p:cTn>
                              </p:par>
                            </p:childTnLst>
                          </p:cTn>
                        </p:par>
                        <p:par>
                          <p:cTn id="73" fill="hold">
                            <p:stCondLst>
                              <p:cond delay="8500"/>
                            </p:stCondLst>
                            <p:childTnLst>
                              <p:par>
                                <p:cTn id="74" presetID="10" presetClass="entr" presetSubtype="0" fill="hold" grpId="0" nodeType="afterEffect">
                                  <p:stCondLst>
                                    <p:cond delay="0"/>
                                  </p:stCondLst>
                                  <p:childTnLst>
                                    <p:set>
                                      <p:cBhvr>
                                        <p:cTn id="75" dur="1" fill="hold">
                                          <p:stCondLst>
                                            <p:cond delay="0"/>
                                          </p:stCondLst>
                                        </p:cTn>
                                        <p:tgtEl>
                                          <p:spTgt spid="109"/>
                                        </p:tgtEl>
                                        <p:attrNameLst>
                                          <p:attrName>style.visibility</p:attrName>
                                        </p:attrNameLst>
                                      </p:cBhvr>
                                      <p:to>
                                        <p:strVal val="visible"/>
                                      </p:to>
                                    </p:set>
                                    <p:animEffect transition="in" filter="fade">
                                      <p:cBhvr>
                                        <p:cTn id="76" dur="500"/>
                                        <p:tgtEl>
                                          <p:spTgt spid="109"/>
                                        </p:tgtEl>
                                      </p:cBhvr>
                                    </p:animEffect>
                                  </p:childTnLst>
                                </p:cTn>
                              </p:par>
                            </p:childTnLst>
                          </p:cTn>
                        </p:par>
                        <p:par>
                          <p:cTn id="77" fill="hold">
                            <p:stCondLst>
                              <p:cond delay="9000"/>
                            </p:stCondLst>
                            <p:childTnLst>
                              <p:par>
                                <p:cTn id="78" presetID="22" presetClass="entr" presetSubtype="8"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wipe(left)">
                                      <p:cBhvr>
                                        <p:cTn id="80" dur="500"/>
                                        <p:tgtEl>
                                          <p:spTgt spid="46"/>
                                        </p:tgtEl>
                                      </p:cBhvr>
                                    </p:animEffect>
                                  </p:childTnLst>
                                </p:cTn>
                              </p:par>
                            </p:childTnLst>
                          </p:cTn>
                        </p:par>
                        <p:par>
                          <p:cTn id="81" fill="hold">
                            <p:stCondLst>
                              <p:cond delay="9500"/>
                            </p:stCondLst>
                            <p:childTnLst>
                              <p:par>
                                <p:cTn id="82" presetID="22" presetClass="entr" presetSubtype="1" fill="hold" grpId="0"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up)">
                                      <p:cBhvr>
                                        <p:cTn id="8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4" grpId="0"/>
      <p:bldP spid="32" grpId="0"/>
      <p:bldP spid="33" grpId="0"/>
      <p:bldP spid="46" grpId="0"/>
      <p:bldP spid="47" grpId="0"/>
      <p:bldP spid="60" grpId="0"/>
      <p:bldP spid="61" grpId="0"/>
      <p:bldP spid="74" grpId="0"/>
      <p:bldP spid="75" grpId="0"/>
      <p:bldP spid="92" grpId="0"/>
      <p:bldP spid="98" grpId="0"/>
      <p:bldP spid="99" grpId="0" animBg="1"/>
      <p:bldP spid="10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97CD7A9-5540-480A-9EE0-D1ED091E539B}"/>
              </a:ext>
            </a:extLst>
          </p:cNvPr>
          <p:cNvSpPr>
            <a:spLocks noGrp="1"/>
          </p:cNvSpPr>
          <p:nvPr>
            <p:ph type="pic" sz="quarter" idx="10"/>
          </p:nvPr>
        </p:nvSpPr>
        <p:spPr/>
      </p:sp>
      <p:sp>
        <p:nvSpPr>
          <p:cNvPr id="14" name="Rectangle 13">
            <a:extLst>
              <a:ext uri="{FF2B5EF4-FFF2-40B4-BE49-F238E27FC236}">
                <a16:creationId xmlns:a16="http://schemas.microsoft.com/office/drawing/2014/main" id="{8FA99A06-46DC-47E1-A347-E3D04568FF91}"/>
              </a:ext>
            </a:extLst>
          </p:cNvPr>
          <p:cNvSpPr/>
          <p:nvPr/>
        </p:nvSpPr>
        <p:spPr>
          <a:xfrm>
            <a:off x="-2634" y="379969"/>
            <a:ext cx="12192000" cy="3936254"/>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gonal Stripe 5">
            <a:extLst>
              <a:ext uri="{FF2B5EF4-FFF2-40B4-BE49-F238E27FC236}">
                <a16:creationId xmlns:a16="http://schemas.microsoft.com/office/drawing/2014/main" id="{2F8EF181-8616-4DEB-970D-253CCC13B254}"/>
              </a:ext>
            </a:extLst>
          </p:cNvPr>
          <p:cNvSpPr/>
          <p:nvPr/>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1BF96CF2-3FDA-4526-A4C9-9216BD7C4012}"/>
              </a:ext>
            </a:extLst>
          </p:cNvPr>
          <p:cNvSpPr>
            <a:spLocks noGrp="1"/>
          </p:cNvSpPr>
          <p:nvPr>
            <p:ph type="title"/>
          </p:nvPr>
        </p:nvSpPr>
        <p:spPr>
          <a:xfrm>
            <a:off x="1685006" y="594396"/>
            <a:ext cx="5398608" cy="1022273"/>
          </a:xfrm>
        </p:spPr>
        <p:txBody>
          <a:bodyPr/>
          <a:lstStyle/>
          <a:p>
            <a:r>
              <a:rPr lang="en-US" dirty="0">
                <a:solidFill>
                  <a:schemeClr val="tx2"/>
                </a:solidFill>
              </a:rPr>
              <a:t>Paper-based Objects</a:t>
            </a:r>
            <a:br>
              <a:rPr lang="en-US" dirty="0">
                <a:solidFill>
                  <a:schemeClr val="tx2"/>
                </a:solidFill>
              </a:rPr>
            </a:br>
            <a:endParaRPr lang="en-US" dirty="0">
              <a:solidFill>
                <a:schemeClr val="tx2"/>
              </a:solidFill>
            </a:endParaRPr>
          </a:p>
        </p:txBody>
      </p:sp>
      <p:grpSp>
        <p:nvGrpSpPr>
          <p:cNvPr id="103" name="Group 102">
            <a:extLst>
              <a:ext uri="{FF2B5EF4-FFF2-40B4-BE49-F238E27FC236}">
                <a16:creationId xmlns:a16="http://schemas.microsoft.com/office/drawing/2014/main" id="{634A83AE-6C73-4794-AE36-8FACF02989F4}"/>
              </a:ext>
            </a:extLst>
          </p:cNvPr>
          <p:cNvGrpSpPr/>
          <p:nvPr/>
        </p:nvGrpSpPr>
        <p:grpSpPr>
          <a:xfrm>
            <a:off x="-2634" y="435515"/>
            <a:ext cx="12192878" cy="3934800"/>
            <a:chOff x="-878" y="0"/>
            <a:chExt cx="12192878" cy="3934800"/>
          </a:xfrm>
        </p:grpSpPr>
        <p:cxnSp>
          <p:nvCxnSpPr>
            <p:cNvPr id="16" name="Straight Connector 15">
              <a:extLst>
                <a:ext uri="{FF2B5EF4-FFF2-40B4-BE49-F238E27FC236}">
                  <a16:creationId xmlns:a16="http://schemas.microsoft.com/office/drawing/2014/main" id="{2651506A-7537-45D0-B4FC-EC6768C70974}"/>
                </a:ext>
              </a:extLst>
            </p:cNvPr>
            <p:cNvCxnSpPr/>
            <p:nvPr/>
          </p:nvCxnSpPr>
          <p:spPr>
            <a:xfrm>
              <a:off x="3402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B8EA9-7804-40A5-8E12-D05F9B76151B}"/>
                </a:ext>
              </a:extLst>
            </p:cNvPr>
            <p:cNvCxnSpPr/>
            <p:nvPr/>
          </p:nvCxnSpPr>
          <p:spPr>
            <a:xfrm>
              <a:off x="10596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01FBF5-DA9E-49FB-95AB-5D5821EA1208}"/>
                </a:ext>
              </a:extLst>
            </p:cNvPr>
            <p:cNvCxnSpPr/>
            <p:nvPr/>
          </p:nvCxnSpPr>
          <p:spPr>
            <a:xfrm>
              <a:off x="17789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69862BF-3951-4D1C-91FB-3CB9F7B2F158}"/>
                </a:ext>
              </a:extLst>
            </p:cNvPr>
            <p:cNvCxnSpPr/>
            <p:nvPr/>
          </p:nvCxnSpPr>
          <p:spPr>
            <a:xfrm>
              <a:off x="11850001"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BD6200-D20F-4BCE-B367-390DEC6DE4E8}"/>
                </a:ext>
              </a:extLst>
            </p:cNvPr>
            <p:cNvCxnSpPr/>
            <p:nvPr/>
          </p:nvCxnSpPr>
          <p:spPr>
            <a:xfrm>
              <a:off x="111306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7A9517-BA8D-4ECA-B96F-83D7A2EE6129}"/>
                </a:ext>
              </a:extLst>
            </p:cNvPr>
            <p:cNvCxnSpPr/>
            <p:nvPr/>
          </p:nvCxnSpPr>
          <p:spPr>
            <a:xfrm>
              <a:off x="104112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2312C4-1CFE-4684-BB6C-84B22875E449}"/>
                </a:ext>
              </a:extLst>
            </p:cNvPr>
            <p:cNvCxnSpPr/>
            <p:nvPr/>
          </p:nvCxnSpPr>
          <p:spPr>
            <a:xfrm>
              <a:off x="96919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9C2E51-A5CB-407A-846A-067205D1E717}"/>
                </a:ext>
              </a:extLst>
            </p:cNvPr>
            <p:cNvCxnSpPr/>
            <p:nvPr/>
          </p:nvCxnSpPr>
          <p:spPr>
            <a:xfrm>
              <a:off x="89725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843D4A-F81E-4ED3-AE4B-43B729FCBCC4}"/>
                </a:ext>
              </a:extLst>
            </p:cNvPr>
            <p:cNvCxnSpPr/>
            <p:nvPr/>
          </p:nvCxnSpPr>
          <p:spPr>
            <a:xfrm>
              <a:off x="82532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23A014-6F0C-4623-9F21-91D22C197BEF}"/>
                </a:ext>
              </a:extLst>
            </p:cNvPr>
            <p:cNvCxnSpPr/>
            <p:nvPr/>
          </p:nvCxnSpPr>
          <p:spPr>
            <a:xfrm>
              <a:off x="75338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604C322-6B9C-437C-9B44-0837123F11B9}"/>
                </a:ext>
              </a:extLst>
            </p:cNvPr>
            <p:cNvCxnSpPr/>
            <p:nvPr/>
          </p:nvCxnSpPr>
          <p:spPr>
            <a:xfrm>
              <a:off x="68144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E8FB309-94C2-463B-95C7-DE90128A0E6E}"/>
                </a:ext>
              </a:extLst>
            </p:cNvPr>
            <p:cNvCxnSpPr/>
            <p:nvPr/>
          </p:nvCxnSpPr>
          <p:spPr>
            <a:xfrm>
              <a:off x="60951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EB921C-177B-41D1-A85E-17F5EA1EEBE0}"/>
                </a:ext>
              </a:extLst>
            </p:cNvPr>
            <p:cNvCxnSpPr/>
            <p:nvPr/>
          </p:nvCxnSpPr>
          <p:spPr>
            <a:xfrm>
              <a:off x="53757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8AF18D-E259-47E0-9E64-75FFE1DFBAB1}"/>
                </a:ext>
              </a:extLst>
            </p:cNvPr>
            <p:cNvCxnSpPr/>
            <p:nvPr/>
          </p:nvCxnSpPr>
          <p:spPr>
            <a:xfrm>
              <a:off x="46564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3C6E5E-F868-4A90-908E-6615E6436C68}"/>
                </a:ext>
              </a:extLst>
            </p:cNvPr>
            <p:cNvCxnSpPr/>
            <p:nvPr/>
          </p:nvCxnSpPr>
          <p:spPr>
            <a:xfrm>
              <a:off x="39370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22A1A3-F79C-4D0A-88D0-F5818DD5B0B2}"/>
                </a:ext>
              </a:extLst>
            </p:cNvPr>
            <p:cNvCxnSpPr/>
            <p:nvPr/>
          </p:nvCxnSpPr>
          <p:spPr>
            <a:xfrm>
              <a:off x="32176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DE822D-91FB-45EF-83AB-E6497FDC08B5}"/>
                </a:ext>
              </a:extLst>
            </p:cNvPr>
            <p:cNvCxnSpPr/>
            <p:nvPr/>
          </p:nvCxnSpPr>
          <p:spPr>
            <a:xfrm>
              <a:off x="24983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BF585E-9A3B-4E28-B848-9340E50F80DB}"/>
                </a:ext>
              </a:extLst>
            </p:cNvPr>
            <p:cNvCxnSpPr/>
            <p:nvPr/>
          </p:nvCxnSpPr>
          <p:spPr>
            <a:xfrm>
              <a:off x="0" y="552892"/>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06A0F9B-1928-431F-9E88-19170D845313}"/>
                </a:ext>
              </a:extLst>
            </p:cNvPr>
            <p:cNvCxnSpPr/>
            <p:nvPr/>
          </p:nvCxnSpPr>
          <p:spPr>
            <a:xfrm>
              <a:off x="0" y="1990946"/>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A9A8F7-78F1-488A-9EC9-71CA94D0C5E2}"/>
                </a:ext>
              </a:extLst>
            </p:cNvPr>
            <p:cNvCxnSpPr/>
            <p:nvPr/>
          </p:nvCxnSpPr>
          <p:spPr>
            <a:xfrm>
              <a:off x="-878" y="2709973"/>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5C2F68-765A-479E-9157-D839EF3913E2}"/>
                </a:ext>
              </a:extLst>
            </p:cNvPr>
            <p:cNvCxnSpPr/>
            <p:nvPr/>
          </p:nvCxnSpPr>
          <p:spPr>
            <a:xfrm>
              <a:off x="0" y="3429000"/>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5BD46A68-5E05-4073-8F0D-5D6DAC56316C}"/>
              </a:ext>
            </a:extLst>
          </p:cNvPr>
          <p:cNvSpPr>
            <a:spLocks noGrp="1"/>
          </p:cNvSpPr>
          <p:nvPr>
            <p:ph type="pic" sz="quarter" idx="11"/>
          </p:nvPr>
        </p:nvSpPr>
        <p:spPr/>
      </p:sp>
      <p:sp>
        <p:nvSpPr>
          <p:cNvPr id="12" name="Picture Placeholder 11">
            <a:extLst>
              <a:ext uri="{FF2B5EF4-FFF2-40B4-BE49-F238E27FC236}">
                <a16:creationId xmlns:a16="http://schemas.microsoft.com/office/drawing/2014/main" id="{02CC5440-31CE-4529-B6AD-66302161249C}"/>
              </a:ext>
            </a:extLst>
          </p:cNvPr>
          <p:cNvSpPr>
            <a:spLocks noGrp="1"/>
          </p:cNvSpPr>
          <p:nvPr>
            <p:ph type="pic" sz="quarter" idx="12"/>
          </p:nvPr>
        </p:nvSpPr>
        <p:spPr/>
      </p:sp>
      <p:sp>
        <p:nvSpPr>
          <p:cNvPr id="44" name="Rectangle: Single Corner Snipped 43">
            <a:extLst>
              <a:ext uri="{FF2B5EF4-FFF2-40B4-BE49-F238E27FC236}">
                <a16:creationId xmlns:a16="http://schemas.microsoft.com/office/drawing/2014/main" id="{D32E1AA4-2A57-4F15-B01C-A18C8860BE47}"/>
              </a:ext>
            </a:extLst>
          </p:cNvPr>
          <p:cNvSpPr/>
          <p:nvPr/>
        </p:nvSpPr>
        <p:spPr>
          <a:xfrm flipH="1">
            <a:off x="1202629" y="1918130"/>
            <a:ext cx="2564630" cy="4195583"/>
          </a:xfrm>
          <a:prstGeom prst="snip1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Single Corner Snipped 44">
            <a:extLst>
              <a:ext uri="{FF2B5EF4-FFF2-40B4-BE49-F238E27FC236}">
                <a16:creationId xmlns:a16="http://schemas.microsoft.com/office/drawing/2014/main" id="{E9A8BF0B-177C-4310-A557-59209C0C3B3A}"/>
              </a:ext>
            </a:extLst>
          </p:cNvPr>
          <p:cNvSpPr/>
          <p:nvPr/>
        </p:nvSpPr>
        <p:spPr>
          <a:xfrm flipH="1">
            <a:off x="4768419" y="1901893"/>
            <a:ext cx="2655162" cy="4211819"/>
          </a:xfrm>
          <a:prstGeom prst="snip1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7B4C386-7A32-4E04-8DE0-1C5F6ED20174}"/>
              </a:ext>
            </a:extLst>
          </p:cNvPr>
          <p:cNvSpPr txBox="1"/>
          <p:nvPr/>
        </p:nvSpPr>
        <p:spPr>
          <a:xfrm>
            <a:off x="1819178" y="2320432"/>
            <a:ext cx="1277914" cy="523220"/>
          </a:xfrm>
          <a:prstGeom prst="rect">
            <a:avLst/>
          </a:prstGeom>
          <a:noFill/>
        </p:spPr>
        <p:txBody>
          <a:bodyPr wrap="none" rtlCol="0">
            <a:spAutoFit/>
          </a:bodyPr>
          <a:lstStyle/>
          <a:p>
            <a:pPr algn="ctr"/>
            <a:r>
              <a:rPr lang="en-US" sz="2800" dirty="0">
                <a:solidFill>
                  <a:schemeClr val="bg2"/>
                </a:solidFill>
                <a:latin typeface="+mj-lt"/>
              </a:rPr>
              <a:t>Threats</a:t>
            </a:r>
          </a:p>
        </p:txBody>
      </p:sp>
      <p:sp>
        <p:nvSpPr>
          <p:cNvPr id="67" name="TextBox 66">
            <a:extLst>
              <a:ext uri="{FF2B5EF4-FFF2-40B4-BE49-F238E27FC236}">
                <a16:creationId xmlns:a16="http://schemas.microsoft.com/office/drawing/2014/main" id="{C00CD2E2-89B5-40E0-82B1-C8D18555C87A}"/>
              </a:ext>
            </a:extLst>
          </p:cNvPr>
          <p:cNvSpPr txBox="1"/>
          <p:nvPr/>
        </p:nvSpPr>
        <p:spPr>
          <a:xfrm>
            <a:off x="1291889" y="3054131"/>
            <a:ext cx="2356791" cy="2031325"/>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chemeClr val="bg2"/>
                </a:solidFill>
              </a:rPr>
              <a:t>Self-deterioration</a:t>
            </a:r>
          </a:p>
          <a:p>
            <a:pPr marL="285750" indent="-285750">
              <a:buFont typeface="Wingdings" panose="05000000000000000000" pitchFamily="2" charset="2"/>
              <a:buChar char="Ø"/>
            </a:pPr>
            <a:r>
              <a:rPr lang="en-US" dirty="0">
                <a:solidFill>
                  <a:schemeClr val="bg2"/>
                </a:solidFill>
              </a:rPr>
              <a:t>Decay</a:t>
            </a:r>
          </a:p>
          <a:p>
            <a:pPr marL="285750" indent="-285750">
              <a:buFont typeface="Wingdings" panose="05000000000000000000" pitchFamily="2" charset="2"/>
              <a:buChar char="Ø"/>
            </a:pPr>
            <a:r>
              <a:rPr lang="en-US" dirty="0">
                <a:solidFill>
                  <a:schemeClr val="bg2"/>
                </a:solidFill>
              </a:rPr>
              <a:t>Mold</a:t>
            </a:r>
          </a:p>
          <a:p>
            <a:pPr marL="285750" indent="-285750">
              <a:buFont typeface="Wingdings" panose="05000000000000000000" pitchFamily="2" charset="2"/>
              <a:buChar char="Ø"/>
            </a:pPr>
            <a:r>
              <a:rPr lang="en-US" dirty="0">
                <a:solidFill>
                  <a:schemeClr val="bg2"/>
                </a:solidFill>
              </a:rPr>
              <a:t>Staining</a:t>
            </a:r>
          </a:p>
          <a:p>
            <a:pPr marL="285750" indent="-285750">
              <a:buFont typeface="Wingdings" panose="05000000000000000000" pitchFamily="2" charset="2"/>
              <a:buChar char="Ø"/>
            </a:pPr>
            <a:r>
              <a:rPr lang="en-US" dirty="0">
                <a:solidFill>
                  <a:schemeClr val="bg2"/>
                </a:solidFill>
              </a:rPr>
              <a:t>Ink fading</a:t>
            </a:r>
          </a:p>
          <a:p>
            <a:pPr marL="285750" indent="-285750">
              <a:buFont typeface="Wingdings" panose="05000000000000000000" pitchFamily="2" charset="2"/>
              <a:buChar char="Ø"/>
            </a:pPr>
            <a:r>
              <a:rPr lang="en-US" dirty="0">
                <a:solidFill>
                  <a:schemeClr val="bg2"/>
                </a:solidFill>
              </a:rPr>
              <a:t>Pest/insect damage</a:t>
            </a:r>
          </a:p>
        </p:txBody>
      </p:sp>
      <p:sp>
        <p:nvSpPr>
          <p:cNvPr id="79" name="TextBox 78">
            <a:extLst>
              <a:ext uri="{FF2B5EF4-FFF2-40B4-BE49-F238E27FC236}">
                <a16:creationId xmlns:a16="http://schemas.microsoft.com/office/drawing/2014/main" id="{FC36785D-01BA-496E-A569-7D7AA40FB399}"/>
              </a:ext>
            </a:extLst>
          </p:cNvPr>
          <p:cNvSpPr txBox="1"/>
          <p:nvPr/>
        </p:nvSpPr>
        <p:spPr>
          <a:xfrm>
            <a:off x="5731961" y="2271071"/>
            <a:ext cx="728084" cy="523220"/>
          </a:xfrm>
          <a:prstGeom prst="rect">
            <a:avLst/>
          </a:prstGeom>
          <a:noFill/>
        </p:spPr>
        <p:txBody>
          <a:bodyPr wrap="none" rtlCol="0">
            <a:spAutoFit/>
          </a:bodyPr>
          <a:lstStyle/>
          <a:p>
            <a:pPr algn="ctr"/>
            <a:r>
              <a:rPr lang="en-US" sz="2800" dirty="0">
                <a:solidFill>
                  <a:schemeClr val="bg2"/>
                </a:solidFill>
                <a:latin typeface="+mj-lt"/>
              </a:rPr>
              <a:t>Tips</a:t>
            </a:r>
          </a:p>
        </p:txBody>
      </p:sp>
      <p:pic>
        <p:nvPicPr>
          <p:cNvPr id="2" name="Online Media 1" descr="The Basics of Paper Conservation">
            <a:hlinkClick r:id="" action="ppaction://media"/>
            <a:extLst>
              <a:ext uri="{FF2B5EF4-FFF2-40B4-BE49-F238E27FC236}">
                <a16:creationId xmlns:a16="http://schemas.microsoft.com/office/drawing/2014/main" id="{1F15259D-B4F6-5EDB-0A8F-E726A8E6A32C}"/>
              </a:ext>
            </a:extLst>
          </p:cNvPr>
          <p:cNvPicPr>
            <a:picLocks noRot="1" noChangeAspect="1"/>
          </p:cNvPicPr>
          <p:nvPr>
            <a:videoFile r:link="rId1"/>
          </p:nvPr>
        </p:nvPicPr>
        <p:blipFill>
          <a:blip r:embed="rId4"/>
          <a:stretch>
            <a:fillRect/>
          </a:stretch>
        </p:blipFill>
        <p:spPr>
          <a:xfrm>
            <a:off x="7980559" y="1018789"/>
            <a:ext cx="3764069" cy="2126699"/>
          </a:xfrm>
          <a:prstGeom prst="rect">
            <a:avLst/>
          </a:prstGeom>
        </p:spPr>
      </p:pic>
      <p:sp>
        <p:nvSpPr>
          <p:cNvPr id="8" name="TextBox 7">
            <a:extLst>
              <a:ext uri="{FF2B5EF4-FFF2-40B4-BE49-F238E27FC236}">
                <a16:creationId xmlns:a16="http://schemas.microsoft.com/office/drawing/2014/main" id="{9F0E77EC-73F9-1F03-1CE4-B29666B4489E}"/>
              </a:ext>
            </a:extLst>
          </p:cNvPr>
          <p:cNvSpPr txBox="1"/>
          <p:nvPr/>
        </p:nvSpPr>
        <p:spPr>
          <a:xfrm>
            <a:off x="4791712" y="3048047"/>
            <a:ext cx="2573106"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chemeClr val="bg2"/>
                </a:solidFill>
              </a:rPr>
              <a:t>Control temperature &amp; RH</a:t>
            </a:r>
          </a:p>
          <a:p>
            <a:pPr marL="285750" indent="-285750">
              <a:buFont typeface="Wingdings" panose="05000000000000000000" pitchFamily="2" charset="2"/>
              <a:buChar char="Ø"/>
            </a:pPr>
            <a:r>
              <a:rPr lang="en-US" dirty="0">
                <a:solidFill>
                  <a:schemeClr val="bg2"/>
                </a:solidFill>
              </a:rPr>
              <a:t>Limit light exposure</a:t>
            </a:r>
          </a:p>
          <a:p>
            <a:pPr marL="285750" indent="-285750">
              <a:buFont typeface="Wingdings" panose="05000000000000000000" pitchFamily="2" charset="2"/>
              <a:buChar char="Ø"/>
            </a:pPr>
            <a:r>
              <a:rPr lang="en-US" dirty="0">
                <a:solidFill>
                  <a:schemeClr val="bg2"/>
                </a:solidFill>
              </a:rPr>
              <a:t>Safely remove adhesives</a:t>
            </a:r>
          </a:p>
          <a:p>
            <a:pPr marL="285750" indent="-285750">
              <a:buFont typeface="Wingdings" panose="05000000000000000000" pitchFamily="2" charset="2"/>
              <a:buChar char="Ø"/>
            </a:pPr>
            <a:r>
              <a:rPr lang="en-US" dirty="0">
                <a:solidFill>
                  <a:schemeClr val="bg2"/>
                </a:solidFill>
              </a:rPr>
              <a:t>Wash hands before handling</a:t>
            </a:r>
          </a:p>
          <a:p>
            <a:pPr marL="285750" indent="-285750">
              <a:buFont typeface="Wingdings" panose="05000000000000000000" pitchFamily="2" charset="2"/>
              <a:buChar char="Ø"/>
            </a:pPr>
            <a:r>
              <a:rPr lang="en-US" dirty="0">
                <a:solidFill>
                  <a:schemeClr val="bg2"/>
                </a:solidFill>
              </a:rPr>
              <a:t>Leave conservation to professionals</a:t>
            </a:r>
          </a:p>
        </p:txBody>
      </p:sp>
    </p:spTree>
    <p:extLst>
      <p:ext uri="{BB962C8B-B14F-4D97-AF65-F5344CB8AC3E}">
        <p14:creationId xmlns:p14="http://schemas.microsoft.com/office/powerpoint/2010/main" val="20422695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42" presetClass="entr" presetSubtype="0" fill="hold" grpId="0" nodeType="withEffect">
                                  <p:stCondLst>
                                    <p:cond delay="150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1000"/>
                                        <p:tgtEl>
                                          <p:spTgt spid="63"/>
                                        </p:tgtEl>
                                      </p:cBhvr>
                                    </p:animEffect>
                                    <p:anim calcmode="lin" valueType="num">
                                      <p:cBhvr>
                                        <p:cTn id="29" dur="1000" fill="hold"/>
                                        <p:tgtEl>
                                          <p:spTgt spid="63"/>
                                        </p:tgtEl>
                                        <p:attrNameLst>
                                          <p:attrName>ppt_x</p:attrName>
                                        </p:attrNameLst>
                                      </p:cBhvr>
                                      <p:tavLst>
                                        <p:tav tm="0">
                                          <p:val>
                                            <p:strVal val="#ppt_x"/>
                                          </p:val>
                                        </p:tav>
                                        <p:tav tm="100000">
                                          <p:val>
                                            <p:strVal val="#ppt_x"/>
                                          </p:val>
                                        </p:tav>
                                      </p:tavLst>
                                    </p:anim>
                                    <p:anim calcmode="lin" valueType="num">
                                      <p:cBhvr>
                                        <p:cTn id="30" dur="1000" fill="hold"/>
                                        <p:tgtEl>
                                          <p:spTgt spid="6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150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00"/>
                                        <p:tgtEl>
                                          <p:spTgt spid="79"/>
                                        </p:tgtEl>
                                      </p:cBhvr>
                                    </p:animEffect>
                                    <p:anim calcmode="lin" valueType="num">
                                      <p:cBhvr>
                                        <p:cTn id="34" dur="1000" fill="hold"/>
                                        <p:tgtEl>
                                          <p:spTgt spid="79"/>
                                        </p:tgtEl>
                                        <p:attrNameLst>
                                          <p:attrName>ppt_x</p:attrName>
                                        </p:attrNameLst>
                                      </p:cBhvr>
                                      <p:tavLst>
                                        <p:tav tm="0">
                                          <p:val>
                                            <p:strVal val="#ppt_x"/>
                                          </p:val>
                                        </p:tav>
                                        <p:tav tm="100000">
                                          <p:val>
                                            <p:strVal val="#ppt_x"/>
                                          </p:val>
                                        </p:tav>
                                      </p:tavLst>
                                    </p:anim>
                                    <p:anim calcmode="lin" valueType="num">
                                      <p:cBhvr>
                                        <p:cTn id="35" dur="1000" fill="hold"/>
                                        <p:tgtEl>
                                          <p:spTgt spid="79"/>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300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 fill="hold"/>
                                        <p:tgtEl>
                                          <p:spTgt spid="2"/>
                                        </p:tgtEl>
                                      </p:cBhvr>
                                    </p:cmd>
                                  </p:childTnLst>
                                </p:cTn>
                              </p:par>
                              <p:par>
                                <p:cTn id="43" presetID="10" presetClass="entr" presetSubtype="0" fill="hold" grpId="0" nodeType="withEffect">
                                  <p:stCondLst>
                                    <p:cond delay="30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
                </p:tgtEl>
              </p:cMediaNode>
            </p:video>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6" grpId="0" animBg="1"/>
      <p:bldP spid="3" grpId="0"/>
      <p:bldP spid="44" grpId="0" animBg="1"/>
      <p:bldP spid="45" grpId="0" animBg="1"/>
      <p:bldP spid="63" grpId="0"/>
      <p:bldP spid="67" grpId="0"/>
      <p:bldP spid="79"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0E562C-5886-F438-DB0C-6A0D99086D89}"/>
              </a:ext>
            </a:extLst>
          </p:cNvPr>
          <p:cNvSpPr>
            <a:spLocks noGrp="1"/>
          </p:cNvSpPr>
          <p:nvPr>
            <p:ph type="title"/>
          </p:nvPr>
        </p:nvSpPr>
        <p:spPr/>
        <p:txBody>
          <a:bodyPr/>
          <a:lstStyle/>
          <a:p>
            <a:r>
              <a:rPr lang="en-US" dirty="0"/>
              <a:t>Introduction Video</a:t>
            </a:r>
          </a:p>
        </p:txBody>
      </p:sp>
      <p:pic>
        <p:nvPicPr>
          <p:cNvPr id="7" name="Online Media 6" title="Introduction to the VFP Curriculum for Veterans">
            <a:hlinkClick r:id="" action="ppaction://media"/>
            <a:extLst>
              <a:ext uri="{FF2B5EF4-FFF2-40B4-BE49-F238E27FC236}">
                <a16:creationId xmlns:a16="http://schemas.microsoft.com/office/drawing/2014/main" id="{11E30DBF-B8F6-C45D-3E7A-8147297EE8D0}"/>
              </a:ext>
            </a:extLst>
          </p:cNvPr>
          <p:cNvPicPr>
            <a:picLocks noRot="1" noChangeAspect="1"/>
          </p:cNvPicPr>
          <p:nvPr>
            <a:videoFile r:link="rId1"/>
          </p:nvPr>
        </p:nvPicPr>
        <p:blipFill>
          <a:blip r:embed="rId3"/>
          <a:stretch>
            <a:fillRect/>
          </a:stretch>
        </p:blipFill>
        <p:spPr>
          <a:xfrm>
            <a:off x="3065543" y="1788759"/>
            <a:ext cx="8413795" cy="4753794"/>
          </a:xfrm>
          <a:prstGeom prst="rect">
            <a:avLst/>
          </a:prstGeom>
        </p:spPr>
      </p:pic>
    </p:spTree>
    <p:extLst>
      <p:ext uri="{BB962C8B-B14F-4D97-AF65-F5344CB8AC3E}">
        <p14:creationId xmlns:p14="http://schemas.microsoft.com/office/powerpoint/2010/main" val="9623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97CD7A9-5540-480A-9EE0-D1ED091E539B}"/>
              </a:ext>
            </a:extLst>
          </p:cNvPr>
          <p:cNvSpPr>
            <a:spLocks noGrp="1"/>
          </p:cNvSpPr>
          <p:nvPr>
            <p:ph type="pic" sz="quarter" idx="10"/>
          </p:nvPr>
        </p:nvSpPr>
        <p:spPr/>
      </p:sp>
      <p:sp>
        <p:nvSpPr>
          <p:cNvPr id="14" name="Rectangle 13">
            <a:extLst>
              <a:ext uri="{FF2B5EF4-FFF2-40B4-BE49-F238E27FC236}">
                <a16:creationId xmlns:a16="http://schemas.microsoft.com/office/drawing/2014/main" id="{8FA99A06-46DC-47E1-A347-E3D04568FF91}"/>
              </a:ext>
            </a:extLst>
          </p:cNvPr>
          <p:cNvSpPr/>
          <p:nvPr/>
        </p:nvSpPr>
        <p:spPr>
          <a:xfrm>
            <a:off x="-2634" y="379969"/>
            <a:ext cx="12192000" cy="3936254"/>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gonal Stripe 5">
            <a:extLst>
              <a:ext uri="{FF2B5EF4-FFF2-40B4-BE49-F238E27FC236}">
                <a16:creationId xmlns:a16="http://schemas.microsoft.com/office/drawing/2014/main" id="{2F8EF181-8616-4DEB-970D-253CCC13B254}"/>
              </a:ext>
            </a:extLst>
          </p:cNvPr>
          <p:cNvSpPr/>
          <p:nvPr/>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1BF96CF2-3FDA-4526-A4C9-9216BD7C4012}"/>
              </a:ext>
            </a:extLst>
          </p:cNvPr>
          <p:cNvSpPr>
            <a:spLocks noGrp="1"/>
          </p:cNvSpPr>
          <p:nvPr>
            <p:ph type="title"/>
          </p:nvPr>
        </p:nvSpPr>
        <p:spPr>
          <a:xfrm>
            <a:off x="1685006" y="326134"/>
            <a:ext cx="5398608" cy="1558797"/>
          </a:xfrm>
        </p:spPr>
        <p:txBody>
          <a:bodyPr/>
          <a:lstStyle/>
          <a:p>
            <a:r>
              <a:rPr lang="en-US" dirty="0">
                <a:solidFill>
                  <a:schemeClr val="tx2"/>
                </a:solidFill>
              </a:rPr>
              <a:t>Photographs</a:t>
            </a:r>
            <a:br>
              <a:rPr lang="en-US" dirty="0">
                <a:solidFill>
                  <a:schemeClr val="tx2"/>
                </a:solidFill>
              </a:rPr>
            </a:br>
            <a:endParaRPr lang="en-US" dirty="0">
              <a:solidFill>
                <a:schemeClr val="tx2"/>
              </a:solidFill>
            </a:endParaRPr>
          </a:p>
        </p:txBody>
      </p:sp>
      <p:grpSp>
        <p:nvGrpSpPr>
          <p:cNvPr id="103" name="Group 102">
            <a:extLst>
              <a:ext uri="{FF2B5EF4-FFF2-40B4-BE49-F238E27FC236}">
                <a16:creationId xmlns:a16="http://schemas.microsoft.com/office/drawing/2014/main" id="{634A83AE-6C73-4794-AE36-8FACF02989F4}"/>
              </a:ext>
            </a:extLst>
          </p:cNvPr>
          <p:cNvGrpSpPr/>
          <p:nvPr/>
        </p:nvGrpSpPr>
        <p:grpSpPr>
          <a:xfrm>
            <a:off x="-2634" y="435515"/>
            <a:ext cx="12192878" cy="3934800"/>
            <a:chOff x="-878" y="0"/>
            <a:chExt cx="12192878" cy="3934800"/>
          </a:xfrm>
        </p:grpSpPr>
        <p:cxnSp>
          <p:nvCxnSpPr>
            <p:cNvPr id="16" name="Straight Connector 15">
              <a:extLst>
                <a:ext uri="{FF2B5EF4-FFF2-40B4-BE49-F238E27FC236}">
                  <a16:creationId xmlns:a16="http://schemas.microsoft.com/office/drawing/2014/main" id="{2651506A-7537-45D0-B4FC-EC6768C70974}"/>
                </a:ext>
              </a:extLst>
            </p:cNvPr>
            <p:cNvCxnSpPr/>
            <p:nvPr/>
          </p:nvCxnSpPr>
          <p:spPr>
            <a:xfrm>
              <a:off x="3402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B8EA9-7804-40A5-8E12-D05F9B76151B}"/>
                </a:ext>
              </a:extLst>
            </p:cNvPr>
            <p:cNvCxnSpPr/>
            <p:nvPr/>
          </p:nvCxnSpPr>
          <p:spPr>
            <a:xfrm>
              <a:off x="10596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01FBF5-DA9E-49FB-95AB-5D5821EA1208}"/>
                </a:ext>
              </a:extLst>
            </p:cNvPr>
            <p:cNvCxnSpPr/>
            <p:nvPr/>
          </p:nvCxnSpPr>
          <p:spPr>
            <a:xfrm>
              <a:off x="17789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69862BF-3951-4D1C-91FB-3CB9F7B2F158}"/>
                </a:ext>
              </a:extLst>
            </p:cNvPr>
            <p:cNvCxnSpPr/>
            <p:nvPr/>
          </p:nvCxnSpPr>
          <p:spPr>
            <a:xfrm>
              <a:off x="11850001"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BD6200-D20F-4BCE-B367-390DEC6DE4E8}"/>
                </a:ext>
              </a:extLst>
            </p:cNvPr>
            <p:cNvCxnSpPr/>
            <p:nvPr/>
          </p:nvCxnSpPr>
          <p:spPr>
            <a:xfrm>
              <a:off x="111306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7A9517-BA8D-4ECA-B96F-83D7A2EE6129}"/>
                </a:ext>
              </a:extLst>
            </p:cNvPr>
            <p:cNvCxnSpPr/>
            <p:nvPr/>
          </p:nvCxnSpPr>
          <p:spPr>
            <a:xfrm>
              <a:off x="104112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2312C4-1CFE-4684-BB6C-84B22875E449}"/>
                </a:ext>
              </a:extLst>
            </p:cNvPr>
            <p:cNvCxnSpPr/>
            <p:nvPr/>
          </p:nvCxnSpPr>
          <p:spPr>
            <a:xfrm>
              <a:off x="96919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9C2E51-A5CB-407A-846A-067205D1E717}"/>
                </a:ext>
              </a:extLst>
            </p:cNvPr>
            <p:cNvCxnSpPr/>
            <p:nvPr/>
          </p:nvCxnSpPr>
          <p:spPr>
            <a:xfrm>
              <a:off x="89725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843D4A-F81E-4ED3-AE4B-43B729FCBCC4}"/>
                </a:ext>
              </a:extLst>
            </p:cNvPr>
            <p:cNvCxnSpPr/>
            <p:nvPr/>
          </p:nvCxnSpPr>
          <p:spPr>
            <a:xfrm>
              <a:off x="82532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23A014-6F0C-4623-9F21-91D22C197BEF}"/>
                </a:ext>
              </a:extLst>
            </p:cNvPr>
            <p:cNvCxnSpPr/>
            <p:nvPr/>
          </p:nvCxnSpPr>
          <p:spPr>
            <a:xfrm>
              <a:off x="75338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604C322-6B9C-437C-9B44-0837123F11B9}"/>
                </a:ext>
              </a:extLst>
            </p:cNvPr>
            <p:cNvCxnSpPr/>
            <p:nvPr/>
          </p:nvCxnSpPr>
          <p:spPr>
            <a:xfrm>
              <a:off x="68144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E8FB309-94C2-463B-95C7-DE90128A0E6E}"/>
                </a:ext>
              </a:extLst>
            </p:cNvPr>
            <p:cNvCxnSpPr/>
            <p:nvPr/>
          </p:nvCxnSpPr>
          <p:spPr>
            <a:xfrm>
              <a:off x="60951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EB921C-177B-41D1-A85E-17F5EA1EEBE0}"/>
                </a:ext>
              </a:extLst>
            </p:cNvPr>
            <p:cNvCxnSpPr/>
            <p:nvPr/>
          </p:nvCxnSpPr>
          <p:spPr>
            <a:xfrm>
              <a:off x="53757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8AF18D-E259-47E0-9E64-75FFE1DFBAB1}"/>
                </a:ext>
              </a:extLst>
            </p:cNvPr>
            <p:cNvCxnSpPr/>
            <p:nvPr/>
          </p:nvCxnSpPr>
          <p:spPr>
            <a:xfrm>
              <a:off x="46564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3C6E5E-F868-4A90-908E-6615E6436C68}"/>
                </a:ext>
              </a:extLst>
            </p:cNvPr>
            <p:cNvCxnSpPr/>
            <p:nvPr/>
          </p:nvCxnSpPr>
          <p:spPr>
            <a:xfrm>
              <a:off x="39370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22A1A3-F79C-4D0A-88D0-F5818DD5B0B2}"/>
                </a:ext>
              </a:extLst>
            </p:cNvPr>
            <p:cNvCxnSpPr/>
            <p:nvPr/>
          </p:nvCxnSpPr>
          <p:spPr>
            <a:xfrm>
              <a:off x="32176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DE822D-91FB-45EF-83AB-E6497FDC08B5}"/>
                </a:ext>
              </a:extLst>
            </p:cNvPr>
            <p:cNvCxnSpPr/>
            <p:nvPr/>
          </p:nvCxnSpPr>
          <p:spPr>
            <a:xfrm>
              <a:off x="24983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BF585E-9A3B-4E28-B848-9340E50F80DB}"/>
                </a:ext>
              </a:extLst>
            </p:cNvPr>
            <p:cNvCxnSpPr/>
            <p:nvPr/>
          </p:nvCxnSpPr>
          <p:spPr>
            <a:xfrm>
              <a:off x="0" y="552892"/>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06A0F9B-1928-431F-9E88-19170D845313}"/>
                </a:ext>
              </a:extLst>
            </p:cNvPr>
            <p:cNvCxnSpPr/>
            <p:nvPr/>
          </p:nvCxnSpPr>
          <p:spPr>
            <a:xfrm>
              <a:off x="0" y="1990946"/>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A9A8F7-78F1-488A-9EC9-71CA94D0C5E2}"/>
                </a:ext>
              </a:extLst>
            </p:cNvPr>
            <p:cNvCxnSpPr/>
            <p:nvPr/>
          </p:nvCxnSpPr>
          <p:spPr>
            <a:xfrm>
              <a:off x="-878" y="2709973"/>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5C2F68-765A-479E-9157-D839EF3913E2}"/>
                </a:ext>
              </a:extLst>
            </p:cNvPr>
            <p:cNvCxnSpPr/>
            <p:nvPr/>
          </p:nvCxnSpPr>
          <p:spPr>
            <a:xfrm>
              <a:off x="0" y="3429000"/>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5BD46A68-5E05-4073-8F0D-5D6DAC56316C}"/>
              </a:ext>
            </a:extLst>
          </p:cNvPr>
          <p:cNvSpPr>
            <a:spLocks noGrp="1"/>
          </p:cNvSpPr>
          <p:nvPr>
            <p:ph type="pic" sz="quarter" idx="11"/>
          </p:nvPr>
        </p:nvSpPr>
        <p:spPr/>
      </p:sp>
      <p:sp>
        <p:nvSpPr>
          <p:cNvPr id="44" name="Rectangle: Single Corner Snipped 43">
            <a:extLst>
              <a:ext uri="{FF2B5EF4-FFF2-40B4-BE49-F238E27FC236}">
                <a16:creationId xmlns:a16="http://schemas.microsoft.com/office/drawing/2014/main" id="{D32E1AA4-2A57-4F15-B01C-A18C8860BE47}"/>
              </a:ext>
            </a:extLst>
          </p:cNvPr>
          <p:cNvSpPr/>
          <p:nvPr/>
        </p:nvSpPr>
        <p:spPr>
          <a:xfrm flipH="1">
            <a:off x="1202629" y="1918130"/>
            <a:ext cx="2564630" cy="4195583"/>
          </a:xfrm>
          <a:prstGeom prst="snip1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7B4C386-7A32-4E04-8DE0-1C5F6ED20174}"/>
              </a:ext>
            </a:extLst>
          </p:cNvPr>
          <p:cNvSpPr txBox="1"/>
          <p:nvPr/>
        </p:nvSpPr>
        <p:spPr>
          <a:xfrm>
            <a:off x="1819178" y="2320432"/>
            <a:ext cx="1277914" cy="523220"/>
          </a:xfrm>
          <a:prstGeom prst="rect">
            <a:avLst/>
          </a:prstGeom>
          <a:noFill/>
        </p:spPr>
        <p:txBody>
          <a:bodyPr wrap="none" rtlCol="0">
            <a:spAutoFit/>
          </a:bodyPr>
          <a:lstStyle/>
          <a:p>
            <a:pPr algn="ctr"/>
            <a:r>
              <a:rPr lang="en-US" sz="2800" dirty="0">
                <a:solidFill>
                  <a:schemeClr val="bg2"/>
                </a:solidFill>
                <a:latin typeface="+mj-lt"/>
              </a:rPr>
              <a:t>Threats</a:t>
            </a:r>
          </a:p>
        </p:txBody>
      </p:sp>
      <p:sp>
        <p:nvSpPr>
          <p:cNvPr id="67" name="TextBox 66">
            <a:extLst>
              <a:ext uri="{FF2B5EF4-FFF2-40B4-BE49-F238E27FC236}">
                <a16:creationId xmlns:a16="http://schemas.microsoft.com/office/drawing/2014/main" id="{C00CD2E2-89B5-40E0-82B1-C8D18555C87A}"/>
              </a:ext>
            </a:extLst>
          </p:cNvPr>
          <p:cNvSpPr txBox="1"/>
          <p:nvPr/>
        </p:nvSpPr>
        <p:spPr>
          <a:xfrm>
            <a:off x="1291889" y="3054131"/>
            <a:ext cx="2356791"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chemeClr val="bg2"/>
                </a:solidFill>
              </a:rPr>
              <a:t>Physical damage</a:t>
            </a:r>
          </a:p>
          <a:p>
            <a:pPr marL="285750" indent="-285750">
              <a:buFont typeface="Wingdings" panose="05000000000000000000" pitchFamily="2" charset="2"/>
              <a:buChar char="Ø"/>
            </a:pPr>
            <a:r>
              <a:rPr lang="en-US" dirty="0">
                <a:solidFill>
                  <a:schemeClr val="bg2"/>
                </a:solidFill>
              </a:rPr>
              <a:t>Tears</a:t>
            </a:r>
          </a:p>
          <a:p>
            <a:pPr marL="285750" indent="-285750">
              <a:buFont typeface="Wingdings" panose="05000000000000000000" pitchFamily="2" charset="2"/>
              <a:buChar char="Ø"/>
            </a:pPr>
            <a:r>
              <a:rPr lang="en-US" dirty="0">
                <a:solidFill>
                  <a:schemeClr val="bg2"/>
                </a:solidFill>
              </a:rPr>
              <a:t>Sticking</a:t>
            </a:r>
          </a:p>
          <a:p>
            <a:pPr marL="285750" indent="-285750">
              <a:buFont typeface="Wingdings" panose="05000000000000000000" pitchFamily="2" charset="2"/>
              <a:buChar char="Ø"/>
            </a:pPr>
            <a:r>
              <a:rPr lang="en-US" dirty="0">
                <a:solidFill>
                  <a:schemeClr val="bg2"/>
                </a:solidFill>
              </a:rPr>
              <a:t>Chemical deterioration</a:t>
            </a:r>
          </a:p>
          <a:p>
            <a:pPr marL="285750" indent="-285750">
              <a:buFont typeface="Wingdings" panose="05000000000000000000" pitchFamily="2" charset="2"/>
              <a:buChar char="Ø"/>
            </a:pPr>
            <a:r>
              <a:rPr lang="en-US" dirty="0">
                <a:solidFill>
                  <a:schemeClr val="bg2"/>
                </a:solidFill>
              </a:rPr>
              <a:t>Staining</a:t>
            </a:r>
          </a:p>
          <a:p>
            <a:pPr marL="285750" indent="-285750">
              <a:buFont typeface="Wingdings" panose="05000000000000000000" pitchFamily="2" charset="2"/>
              <a:buChar char="Ø"/>
            </a:pPr>
            <a:r>
              <a:rPr lang="en-US" dirty="0">
                <a:solidFill>
                  <a:schemeClr val="bg2"/>
                </a:solidFill>
              </a:rPr>
              <a:t>Yellowing</a:t>
            </a:r>
          </a:p>
          <a:p>
            <a:pPr marL="285750" indent="-285750">
              <a:buFont typeface="Wingdings" panose="05000000000000000000" pitchFamily="2" charset="2"/>
              <a:buChar char="Ø"/>
            </a:pPr>
            <a:r>
              <a:rPr lang="en-US" dirty="0">
                <a:solidFill>
                  <a:schemeClr val="bg2"/>
                </a:solidFill>
              </a:rPr>
              <a:t>Color shifts</a:t>
            </a:r>
          </a:p>
        </p:txBody>
      </p:sp>
      <p:pic>
        <p:nvPicPr>
          <p:cNvPr id="7" name="Content Placeholder 5" descr="A picture containing text, tree&#10;&#10;Description automatically generated">
            <a:extLst>
              <a:ext uri="{FF2B5EF4-FFF2-40B4-BE49-F238E27FC236}">
                <a16:creationId xmlns:a16="http://schemas.microsoft.com/office/drawing/2014/main" id="{D105961B-71B9-E4E7-0F8E-9714153522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65591" y="10"/>
            <a:ext cx="7537703" cy="6857990"/>
          </a:xfrm>
          <a:prstGeom prst="rect">
            <a:avLst/>
          </a:prstGeom>
        </p:spPr>
      </p:pic>
    </p:spTree>
    <p:extLst>
      <p:ext uri="{BB962C8B-B14F-4D97-AF65-F5344CB8AC3E}">
        <p14:creationId xmlns:p14="http://schemas.microsoft.com/office/powerpoint/2010/main" val="12670624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entr" presetSubtype="0" fill="hold" grpId="0" nodeType="withEffect">
                                  <p:stCondLst>
                                    <p:cond delay="150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anim calcmode="lin" valueType="num">
                                      <p:cBhvr>
                                        <p:cTn id="26" dur="1000" fill="hold"/>
                                        <p:tgtEl>
                                          <p:spTgt spid="63"/>
                                        </p:tgtEl>
                                        <p:attrNameLst>
                                          <p:attrName>ppt_x</p:attrName>
                                        </p:attrNameLst>
                                      </p:cBhvr>
                                      <p:tavLst>
                                        <p:tav tm="0">
                                          <p:val>
                                            <p:strVal val="#ppt_x"/>
                                          </p:val>
                                        </p:tav>
                                        <p:tav tm="100000">
                                          <p:val>
                                            <p:strVal val="#ppt_x"/>
                                          </p:val>
                                        </p:tav>
                                      </p:tavLst>
                                    </p:anim>
                                    <p:anim calcmode="lin" valueType="num">
                                      <p:cBhvr>
                                        <p:cTn id="27" dur="1000" fill="hold"/>
                                        <p:tgtEl>
                                          <p:spTgt spid="63"/>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300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3" grpId="0"/>
      <p:bldP spid="44" grpId="0" animBg="1"/>
      <p:bldP spid="63" grpId="0"/>
      <p:bldP spid="6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BBF78C-C6CF-BA5F-12B3-EF55584AD49D}"/>
              </a:ext>
            </a:extLst>
          </p:cNvPr>
          <p:cNvSpPr>
            <a:spLocks noGrp="1"/>
          </p:cNvSpPr>
          <p:nvPr>
            <p:ph type="title"/>
          </p:nvPr>
        </p:nvSpPr>
        <p:spPr>
          <a:xfrm>
            <a:off x="1258911" y="579343"/>
            <a:ext cx="10587149" cy="1558797"/>
          </a:xfrm>
        </p:spPr>
        <p:txBody>
          <a:bodyPr/>
          <a:lstStyle/>
          <a:p>
            <a:r>
              <a:rPr lang="en-US" dirty="0"/>
              <a:t>Example of Color Shift due to Light Fading</a:t>
            </a:r>
          </a:p>
        </p:txBody>
      </p:sp>
      <p:pic>
        <p:nvPicPr>
          <p:cNvPr id="8" name="Content Placeholder 7" descr="A group of people sitting around a table&#10;&#10;Description automatically generated with medium confidence">
            <a:extLst>
              <a:ext uri="{FF2B5EF4-FFF2-40B4-BE49-F238E27FC236}">
                <a16:creationId xmlns:a16="http://schemas.microsoft.com/office/drawing/2014/main" id="{8CA6B43F-FEDC-D944-E32D-2EFC294B15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37768" y="2138140"/>
            <a:ext cx="10916463" cy="3602736"/>
          </a:xfrm>
          <a:prstGeom prst="rect">
            <a:avLst/>
          </a:prstGeom>
        </p:spPr>
      </p:pic>
      <p:sp>
        <p:nvSpPr>
          <p:cNvPr id="9" name="TextBox 8">
            <a:extLst>
              <a:ext uri="{FF2B5EF4-FFF2-40B4-BE49-F238E27FC236}">
                <a16:creationId xmlns:a16="http://schemas.microsoft.com/office/drawing/2014/main" id="{DDA731DF-1935-CC12-46CC-19EF3EB6EF2D}"/>
              </a:ext>
            </a:extLst>
          </p:cNvPr>
          <p:cNvSpPr txBox="1"/>
          <p:nvPr/>
        </p:nvSpPr>
        <p:spPr>
          <a:xfrm>
            <a:off x="732245" y="6093991"/>
            <a:ext cx="10821986" cy="369332"/>
          </a:xfrm>
          <a:prstGeom prst="rect">
            <a:avLst/>
          </a:prstGeom>
          <a:noFill/>
        </p:spPr>
        <p:txBody>
          <a:bodyPr wrap="square" rtlCol="0">
            <a:spAutoFit/>
          </a:bodyPr>
          <a:lstStyle/>
          <a:p>
            <a:r>
              <a:rPr lang="en-US" b="0" i="0" dirty="0">
                <a:effectLst/>
                <a:latin typeface="Noto Sans" panose="020B0502040504020204" pitchFamily="34" charset="0"/>
              </a:rPr>
              <a:t>Government of Canada, Canadian Conservation Institute. CCI 129982-0019</a:t>
            </a:r>
            <a:endParaRPr lang="en-US" dirty="0"/>
          </a:p>
        </p:txBody>
      </p:sp>
    </p:spTree>
    <p:extLst>
      <p:ext uri="{BB962C8B-B14F-4D97-AF65-F5344CB8AC3E}">
        <p14:creationId xmlns:p14="http://schemas.microsoft.com/office/powerpoint/2010/main" val="61762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77A9-BA98-91E7-3BCE-87F2F5B31248}"/>
              </a:ext>
            </a:extLst>
          </p:cNvPr>
          <p:cNvSpPr>
            <a:spLocks noGrp="1"/>
          </p:cNvSpPr>
          <p:nvPr>
            <p:ph type="title"/>
          </p:nvPr>
        </p:nvSpPr>
        <p:spPr/>
        <p:txBody>
          <a:bodyPr/>
          <a:lstStyle/>
          <a:p>
            <a:endParaRPr lang="en-US"/>
          </a:p>
        </p:txBody>
      </p:sp>
      <p:pic>
        <p:nvPicPr>
          <p:cNvPr id="3" name="Content Placeholder 5" descr="A picture containing text&#10;&#10;Description automatically generated">
            <a:extLst>
              <a:ext uri="{FF2B5EF4-FFF2-40B4-BE49-F238E27FC236}">
                <a16:creationId xmlns:a16="http://schemas.microsoft.com/office/drawing/2014/main" id="{CEB13C83-D7DB-AD02-5E46-3108934EDD94}"/>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1" y="-2"/>
            <a:ext cx="6050281" cy="4242816"/>
          </a:xfrm>
          <a:prstGeom prst="rect">
            <a:avLst/>
          </a:prstGeom>
        </p:spPr>
      </p:pic>
      <p:pic>
        <p:nvPicPr>
          <p:cNvPr id="4" name="Content Placeholder 7" descr="A picture containing text&#10;&#10;Description automatically generated">
            <a:extLst>
              <a:ext uri="{FF2B5EF4-FFF2-40B4-BE49-F238E27FC236}">
                <a16:creationId xmlns:a16="http://schemas.microsoft.com/office/drawing/2014/main" id="{CF742F20-C084-872C-0906-43FD2E321538}"/>
              </a:ext>
            </a:extLst>
          </p:cNvPr>
          <p:cNvPicPr>
            <a:picLocks noChangeAspect="1"/>
          </p:cNvPicPr>
          <p:nvPr/>
        </p:nvPicPr>
        <p:blipFill rotWithShape="1">
          <a:blip r:embed="rId4"/>
          <a:srcRect t="709" r="-2" b="37579"/>
          <a:stretch/>
        </p:blipFill>
        <p:spPr>
          <a:xfrm>
            <a:off x="6141720" y="2"/>
            <a:ext cx="6050279" cy="4242815"/>
          </a:xfrm>
          <a:prstGeom prst="rect">
            <a:avLst/>
          </a:prstGeom>
        </p:spPr>
      </p:pic>
      <p:sp>
        <p:nvSpPr>
          <p:cNvPr id="5" name="Title 1">
            <a:extLst>
              <a:ext uri="{FF2B5EF4-FFF2-40B4-BE49-F238E27FC236}">
                <a16:creationId xmlns:a16="http://schemas.microsoft.com/office/drawing/2014/main" id="{D310B9B0-CDFE-04CA-4B61-113224D68E6F}"/>
              </a:ext>
            </a:extLst>
          </p:cNvPr>
          <p:cNvSpPr txBox="1">
            <a:spLocks/>
          </p:cNvSpPr>
          <p:nvPr/>
        </p:nvSpPr>
        <p:spPr>
          <a:xfrm>
            <a:off x="633999" y="4550230"/>
            <a:ext cx="10909073" cy="957902"/>
          </a:xfrm>
          <a:prstGeom prst="rect">
            <a:avLst/>
          </a:prstGeom>
        </p:spPr>
        <p:txBody>
          <a:bodyPr vert="horz" wrap="square" lIns="91440" tIns="45720" rIns="91440" bIns="45720" rtlCol="0" anchor="b">
            <a:normAutofit fontScale="97500"/>
          </a:bodyPr>
          <a:lstStyle>
            <a:lvl1pPr algn="l" defTabSz="914400" rtl="0" eaLnBrk="1" latinLnBrk="0" hangingPunct="1">
              <a:lnSpc>
                <a:spcPct val="90000"/>
              </a:lnSpc>
              <a:spcBef>
                <a:spcPct val="0"/>
              </a:spcBef>
              <a:buNone/>
              <a:defRPr sz="4800" b="1" i="1" kern="1200">
                <a:solidFill>
                  <a:schemeClr val="tx1"/>
                </a:solidFill>
                <a:latin typeface="+mj-lt"/>
                <a:ea typeface="+mj-ea"/>
                <a:cs typeface="+mj-cs"/>
              </a:defRPr>
            </a:lvl1pPr>
          </a:lstStyle>
          <a:p>
            <a:r>
              <a:rPr lang="en-US" sz="3200"/>
              <a:t>Examples of photographs sticking to glass &amp; high humidity</a:t>
            </a:r>
            <a:endParaRPr lang="en-US" sz="3200" dirty="0"/>
          </a:p>
        </p:txBody>
      </p:sp>
      <p:sp>
        <p:nvSpPr>
          <p:cNvPr id="6" name="TextBox 5">
            <a:extLst>
              <a:ext uri="{FF2B5EF4-FFF2-40B4-BE49-F238E27FC236}">
                <a16:creationId xmlns:a16="http://schemas.microsoft.com/office/drawing/2014/main" id="{FDA150E2-F707-10D6-7973-C4DDA7284129}"/>
              </a:ext>
            </a:extLst>
          </p:cNvPr>
          <p:cNvSpPr txBox="1"/>
          <p:nvPr/>
        </p:nvSpPr>
        <p:spPr>
          <a:xfrm>
            <a:off x="149290" y="5798634"/>
            <a:ext cx="11559490" cy="369332"/>
          </a:xfrm>
          <a:prstGeom prst="rect">
            <a:avLst/>
          </a:prstGeom>
          <a:noFill/>
        </p:spPr>
        <p:txBody>
          <a:bodyPr wrap="square" rtlCol="0">
            <a:spAutoFit/>
          </a:bodyPr>
          <a:lstStyle/>
          <a:p>
            <a:r>
              <a:rPr lang="en-US" b="0" i="0" dirty="0">
                <a:effectLst/>
                <a:latin typeface="Noto Sans" panose="020B0502040504020204" pitchFamily="34" charset="0"/>
              </a:rPr>
              <a:t>Government of Canada, Canadian Conservation Institute. CCI 129982-0022 &amp; Estate of Klaus Hendricks</a:t>
            </a:r>
            <a:endParaRPr lang="en-US" dirty="0"/>
          </a:p>
        </p:txBody>
      </p:sp>
    </p:spTree>
    <p:extLst>
      <p:ext uri="{BB962C8B-B14F-4D97-AF65-F5344CB8AC3E}">
        <p14:creationId xmlns:p14="http://schemas.microsoft.com/office/powerpoint/2010/main" val="567156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2FA3-1535-DA3A-3B7B-D18834673382}"/>
              </a:ext>
            </a:extLst>
          </p:cNvPr>
          <p:cNvSpPr>
            <a:spLocks noGrp="1"/>
          </p:cNvSpPr>
          <p:nvPr>
            <p:ph type="title"/>
          </p:nvPr>
        </p:nvSpPr>
        <p:spPr/>
        <p:txBody>
          <a:bodyPr/>
          <a:lstStyle/>
          <a:p>
            <a:r>
              <a:rPr lang="en-US" dirty="0"/>
              <a:t>Things to Avoid</a:t>
            </a:r>
          </a:p>
        </p:txBody>
      </p:sp>
      <p:sp>
        <p:nvSpPr>
          <p:cNvPr id="3" name="Content Placeholder 2">
            <a:extLst>
              <a:ext uri="{FF2B5EF4-FFF2-40B4-BE49-F238E27FC236}">
                <a16:creationId xmlns:a16="http://schemas.microsoft.com/office/drawing/2014/main" id="{A03F9D87-D6E4-E3BE-EC1F-526843C30828}"/>
              </a:ext>
            </a:extLst>
          </p:cNvPr>
          <p:cNvSpPr txBox="1">
            <a:spLocks/>
          </p:cNvSpPr>
          <p:nvPr/>
        </p:nvSpPr>
        <p:spPr>
          <a:xfrm>
            <a:off x="967082" y="2517041"/>
            <a:ext cx="5977938" cy="3342747"/>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Ø"/>
            </a:pPr>
            <a:r>
              <a:rPr lang="en-US" sz="2400" dirty="0">
                <a:solidFill>
                  <a:srgbClr val="FFFFFF"/>
                </a:solidFill>
              </a:rPr>
              <a:t>Rubber Bands</a:t>
            </a:r>
          </a:p>
          <a:p>
            <a:pPr>
              <a:lnSpc>
                <a:spcPct val="100000"/>
              </a:lnSpc>
              <a:buFont typeface="Wingdings" panose="05000000000000000000" pitchFamily="2" charset="2"/>
              <a:buChar char="Ø"/>
            </a:pPr>
            <a:r>
              <a:rPr lang="en-US" sz="2400" dirty="0">
                <a:solidFill>
                  <a:srgbClr val="FFFFFF"/>
                </a:solidFill>
              </a:rPr>
              <a:t>Paperclips (even rust-proof)</a:t>
            </a:r>
          </a:p>
          <a:p>
            <a:pPr>
              <a:lnSpc>
                <a:spcPct val="100000"/>
              </a:lnSpc>
              <a:buFont typeface="Wingdings" panose="05000000000000000000" pitchFamily="2" charset="2"/>
              <a:buChar char="Ø"/>
            </a:pPr>
            <a:r>
              <a:rPr lang="en-US" sz="2400" dirty="0">
                <a:solidFill>
                  <a:srgbClr val="FFFFFF"/>
                </a:solidFill>
              </a:rPr>
              <a:t>Post-it Notes</a:t>
            </a:r>
          </a:p>
          <a:p>
            <a:pPr>
              <a:lnSpc>
                <a:spcPct val="100000"/>
              </a:lnSpc>
              <a:buFont typeface="Wingdings" panose="05000000000000000000" pitchFamily="2" charset="2"/>
              <a:buChar char="Ø"/>
            </a:pPr>
            <a:r>
              <a:rPr lang="en-US" sz="2400" dirty="0">
                <a:solidFill>
                  <a:srgbClr val="FFFFFF"/>
                </a:solidFill>
              </a:rPr>
              <a:t>Tapes &amp; Other Adhesives</a:t>
            </a:r>
          </a:p>
          <a:p>
            <a:pPr>
              <a:lnSpc>
                <a:spcPct val="100000"/>
              </a:lnSpc>
              <a:buFont typeface="Wingdings" panose="05000000000000000000" pitchFamily="2" charset="2"/>
              <a:buChar char="Ø"/>
            </a:pPr>
            <a:r>
              <a:rPr lang="en-US" sz="2400" dirty="0">
                <a:solidFill>
                  <a:srgbClr val="FFFFFF"/>
                </a:solidFill>
              </a:rPr>
              <a:t>“Magnetic” Albums</a:t>
            </a:r>
          </a:p>
          <a:p>
            <a:pPr>
              <a:lnSpc>
                <a:spcPct val="100000"/>
              </a:lnSpc>
              <a:buFont typeface="Wingdings" panose="05000000000000000000" pitchFamily="2" charset="2"/>
              <a:buChar char="Ø"/>
            </a:pPr>
            <a:r>
              <a:rPr lang="en-US" sz="2400" dirty="0">
                <a:solidFill>
                  <a:srgbClr val="FFFFFF"/>
                </a:solidFill>
              </a:rPr>
              <a:t>Photo Cleaning Sprays or Wipes</a:t>
            </a:r>
          </a:p>
        </p:txBody>
      </p:sp>
      <p:pic>
        <p:nvPicPr>
          <p:cNvPr id="4" name="Content Placeholder 5">
            <a:extLst>
              <a:ext uri="{FF2B5EF4-FFF2-40B4-BE49-F238E27FC236}">
                <a16:creationId xmlns:a16="http://schemas.microsoft.com/office/drawing/2014/main" id="{C381F3AB-FCC9-6B9C-70FA-E122124BFF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40162" y="262649"/>
            <a:ext cx="6050279" cy="4242815"/>
          </a:xfrm>
          <a:prstGeom prst="rect">
            <a:avLst/>
          </a:prstGeom>
        </p:spPr>
      </p:pic>
      <p:sp>
        <p:nvSpPr>
          <p:cNvPr id="6" name="TextBox 5">
            <a:extLst>
              <a:ext uri="{FF2B5EF4-FFF2-40B4-BE49-F238E27FC236}">
                <a16:creationId xmlns:a16="http://schemas.microsoft.com/office/drawing/2014/main" id="{1AEAECE5-B107-EF98-67FE-6AF68594E30B}"/>
              </a:ext>
            </a:extLst>
          </p:cNvPr>
          <p:cNvSpPr txBox="1"/>
          <p:nvPr/>
        </p:nvSpPr>
        <p:spPr>
          <a:xfrm>
            <a:off x="6096000" y="4708187"/>
            <a:ext cx="5586919" cy="1200329"/>
          </a:xfrm>
          <a:prstGeom prst="rect">
            <a:avLst/>
          </a:prstGeom>
          <a:noFill/>
        </p:spPr>
        <p:txBody>
          <a:bodyPr wrap="square" rtlCol="0">
            <a:spAutoFit/>
          </a:bodyPr>
          <a:lstStyle/>
          <a:p>
            <a:r>
              <a:rPr lang="en-US" dirty="0"/>
              <a:t>Example of album damage from magnetic album, Images from the Armchair Genealogist, </a:t>
            </a:r>
            <a:r>
              <a:rPr lang="en-US" dirty="0">
                <a:hlinkClick r:id="rId3"/>
              </a:rPr>
              <a:t>https://www.thearmchairgenealogist.com/2014/03/a-sticky-situation-removing-photos-from.html</a:t>
            </a:r>
            <a:r>
              <a:rPr lang="en-US" dirty="0"/>
              <a:t> </a:t>
            </a:r>
          </a:p>
        </p:txBody>
      </p:sp>
    </p:spTree>
    <p:extLst>
      <p:ext uri="{BB962C8B-B14F-4D97-AF65-F5344CB8AC3E}">
        <p14:creationId xmlns:p14="http://schemas.microsoft.com/office/powerpoint/2010/main" val="1609421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97CD7A9-5540-480A-9EE0-D1ED091E539B}"/>
              </a:ext>
            </a:extLst>
          </p:cNvPr>
          <p:cNvSpPr>
            <a:spLocks noGrp="1"/>
          </p:cNvSpPr>
          <p:nvPr>
            <p:ph type="pic" sz="quarter" idx="10"/>
          </p:nvPr>
        </p:nvSpPr>
        <p:spPr/>
      </p:sp>
      <p:sp>
        <p:nvSpPr>
          <p:cNvPr id="14" name="Rectangle 13">
            <a:extLst>
              <a:ext uri="{FF2B5EF4-FFF2-40B4-BE49-F238E27FC236}">
                <a16:creationId xmlns:a16="http://schemas.microsoft.com/office/drawing/2014/main" id="{8FA99A06-46DC-47E1-A347-E3D04568FF91}"/>
              </a:ext>
            </a:extLst>
          </p:cNvPr>
          <p:cNvSpPr/>
          <p:nvPr/>
        </p:nvSpPr>
        <p:spPr>
          <a:xfrm>
            <a:off x="1756" y="-18674"/>
            <a:ext cx="12192000" cy="3936254"/>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gonal Stripe 5">
            <a:extLst>
              <a:ext uri="{FF2B5EF4-FFF2-40B4-BE49-F238E27FC236}">
                <a16:creationId xmlns:a16="http://schemas.microsoft.com/office/drawing/2014/main" id="{2F8EF181-8616-4DEB-970D-253CCC13B254}"/>
              </a:ext>
            </a:extLst>
          </p:cNvPr>
          <p:cNvSpPr/>
          <p:nvPr/>
        </p:nvSpPr>
        <p:spPr>
          <a:xfrm rot="10800000">
            <a:off x="608170" y="596649"/>
            <a:ext cx="935664" cy="935664"/>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1BF96CF2-3FDA-4526-A4C9-9216BD7C4012}"/>
              </a:ext>
            </a:extLst>
          </p:cNvPr>
          <p:cNvSpPr>
            <a:spLocks noGrp="1"/>
          </p:cNvSpPr>
          <p:nvPr>
            <p:ph type="title"/>
          </p:nvPr>
        </p:nvSpPr>
        <p:spPr>
          <a:xfrm>
            <a:off x="1993248" y="320630"/>
            <a:ext cx="4781104" cy="1495225"/>
          </a:xfrm>
        </p:spPr>
        <p:txBody>
          <a:bodyPr/>
          <a:lstStyle/>
          <a:p>
            <a:r>
              <a:rPr lang="en-US" dirty="0">
                <a:solidFill>
                  <a:schemeClr val="tx2"/>
                </a:solidFill>
              </a:rPr>
              <a:t>Magnetic Mediums</a:t>
            </a:r>
            <a:br>
              <a:rPr lang="en-US" dirty="0">
                <a:solidFill>
                  <a:schemeClr val="tx2"/>
                </a:solidFill>
              </a:rPr>
            </a:br>
            <a:endParaRPr lang="en-US" dirty="0">
              <a:solidFill>
                <a:schemeClr val="tx2"/>
              </a:solidFill>
            </a:endParaRPr>
          </a:p>
        </p:txBody>
      </p:sp>
      <p:grpSp>
        <p:nvGrpSpPr>
          <p:cNvPr id="103" name="Group 102">
            <a:extLst>
              <a:ext uri="{FF2B5EF4-FFF2-40B4-BE49-F238E27FC236}">
                <a16:creationId xmlns:a16="http://schemas.microsoft.com/office/drawing/2014/main" id="{634A83AE-6C73-4794-AE36-8FACF02989F4}"/>
              </a:ext>
            </a:extLst>
          </p:cNvPr>
          <p:cNvGrpSpPr/>
          <p:nvPr/>
        </p:nvGrpSpPr>
        <p:grpSpPr>
          <a:xfrm>
            <a:off x="-2634" y="642691"/>
            <a:ext cx="12192878" cy="3934800"/>
            <a:chOff x="-878" y="0"/>
            <a:chExt cx="12192878" cy="3934800"/>
          </a:xfrm>
        </p:grpSpPr>
        <p:cxnSp>
          <p:nvCxnSpPr>
            <p:cNvPr id="16" name="Straight Connector 15">
              <a:extLst>
                <a:ext uri="{FF2B5EF4-FFF2-40B4-BE49-F238E27FC236}">
                  <a16:creationId xmlns:a16="http://schemas.microsoft.com/office/drawing/2014/main" id="{2651506A-7537-45D0-B4FC-EC6768C70974}"/>
                </a:ext>
              </a:extLst>
            </p:cNvPr>
            <p:cNvCxnSpPr/>
            <p:nvPr/>
          </p:nvCxnSpPr>
          <p:spPr>
            <a:xfrm>
              <a:off x="3402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B8EA9-7804-40A5-8E12-D05F9B76151B}"/>
                </a:ext>
              </a:extLst>
            </p:cNvPr>
            <p:cNvCxnSpPr/>
            <p:nvPr/>
          </p:nvCxnSpPr>
          <p:spPr>
            <a:xfrm>
              <a:off x="10596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01FBF5-DA9E-49FB-95AB-5D5821EA1208}"/>
                </a:ext>
              </a:extLst>
            </p:cNvPr>
            <p:cNvCxnSpPr/>
            <p:nvPr/>
          </p:nvCxnSpPr>
          <p:spPr>
            <a:xfrm>
              <a:off x="17789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69862BF-3951-4D1C-91FB-3CB9F7B2F158}"/>
                </a:ext>
              </a:extLst>
            </p:cNvPr>
            <p:cNvCxnSpPr/>
            <p:nvPr/>
          </p:nvCxnSpPr>
          <p:spPr>
            <a:xfrm>
              <a:off x="11850001"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BD6200-D20F-4BCE-B367-390DEC6DE4E8}"/>
                </a:ext>
              </a:extLst>
            </p:cNvPr>
            <p:cNvCxnSpPr/>
            <p:nvPr/>
          </p:nvCxnSpPr>
          <p:spPr>
            <a:xfrm>
              <a:off x="111306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7A9517-BA8D-4ECA-B96F-83D7A2EE6129}"/>
                </a:ext>
              </a:extLst>
            </p:cNvPr>
            <p:cNvCxnSpPr/>
            <p:nvPr/>
          </p:nvCxnSpPr>
          <p:spPr>
            <a:xfrm>
              <a:off x="104112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2312C4-1CFE-4684-BB6C-84B22875E449}"/>
                </a:ext>
              </a:extLst>
            </p:cNvPr>
            <p:cNvCxnSpPr/>
            <p:nvPr/>
          </p:nvCxnSpPr>
          <p:spPr>
            <a:xfrm>
              <a:off x="96919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9C2E51-A5CB-407A-846A-067205D1E717}"/>
                </a:ext>
              </a:extLst>
            </p:cNvPr>
            <p:cNvCxnSpPr/>
            <p:nvPr/>
          </p:nvCxnSpPr>
          <p:spPr>
            <a:xfrm>
              <a:off x="89725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843D4A-F81E-4ED3-AE4B-43B729FCBCC4}"/>
                </a:ext>
              </a:extLst>
            </p:cNvPr>
            <p:cNvCxnSpPr/>
            <p:nvPr/>
          </p:nvCxnSpPr>
          <p:spPr>
            <a:xfrm>
              <a:off x="82532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23A014-6F0C-4623-9F21-91D22C197BEF}"/>
                </a:ext>
              </a:extLst>
            </p:cNvPr>
            <p:cNvCxnSpPr/>
            <p:nvPr/>
          </p:nvCxnSpPr>
          <p:spPr>
            <a:xfrm>
              <a:off x="75338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604C322-6B9C-437C-9B44-0837123F11B9}"/>
                </a:ext>
              </a:extLst>
            </p:cNvPr>
            <p:cNvCxnSpPr/>
            <p:nvPr/>
          </p:nvCxnSpPr>
          <p:spPr>
            <a:xfrm>
              <a:off x="68144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E8FB309-94C2-463B-95C7-DE90128A0E6E}"/>
                </a:ext>
              </a:extLst>
            </p:cNvPr>
            <p:cNvCxnSpPr/>
            <p:nvPr/>
          </p:nvCxnSpPr>
          <p:spPr>
            <a:xfrm>
              <a:off x="60951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EB921C-177B-41D1-A85E-17F5EA1EEBE0}"/>
                </a:ext>
              </a:extLst>
            </p:cNvPr>
            <p:cNvCxnSpPr/>
            <p:nvPr/>
          </p:nvCxnSpPr>
          <p:spPr>
            <a:xfrm>
              <a:off x="537576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8AF18D-E259-47E0-9E64-75FFE1DFBAB1}"/>
                </a:ext>
              </a:extLst>
            </p:cNvPr>
            <p:cNvCxnSpPr/>
            <p:nvPr/>
          </p:nvCxnSpPr>
          <p:spPr>
            <a:xfrm>
              <a:off x="465640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3C6E5E-F868-4A90-908E-6615E6436C68}"/>
                </a:ext>
              </a:extLst>
            </p:cNvPr>
            <p:cNvCxnSpPr/>
            <p:nvPr/>
          </p:nvCxnSpPr>
          <p:spPr>
            <a:xfrm>
              <a:off x="393704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22A1A3-F79C-4D0A-88D0-F5818DD5B0B2}"/>
                </a:ext>
              </a:extLst>
            </p:cNvPr>
            <p:cNvCxnSpPr/>
            <p:nvPr/>
          </p:nvCxnSpPr>
          <p:spPr>
            <a:xfrm>
              <a:off x="321768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DE822D-91FB-45EF-83AB-E6497FDC08B5}"/>
                </a:ext>
              </a:extLst>
            </p:cNvPr>
            <p:cNvCxnSpPr/>
            <p:nvPr/>
          </p:nvCxnSpPr>
          <p:spPr>
            <a:xfrm>
              <a:off x="2498322" y="0"/>
              <a:ext cx="0" cy="393480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BF585E-9A3B-4E28-B848-9340E50F80DB}"/>
                </a:ext>
              </a:extLst>
            </p:cNvPr>
            <p:cNvCxnSpPr/>
            <p:nvPr/>
          </p:nvCxnSpPr>
          <p:spPr>
            <a:xfrm>
              <a:off x="0" y="552892"/>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06A0F9B-1928-431F-9E88-19170D845313}"/>
                </a:ext>
              </a:extLst>
            </p:cNvPr>
            <p:cNvCxnSpPr/>
            <p:nvPr/>
          </p:nvCxnSpPr>
          <p:spPr>
            <a:xfrm>
              <a:off x="0" y="1990946"/>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A9A8F7-78F1-488A-9EC9-71CA94D0C5E2}"/>
                </a:ext>
              </a:extLst>
            </p:cNvPr>
            <p:cNvCxnSpPr/>
            <p:nvPr/>
          </p:nvCxnSpPr>
          <p:spPr>
            <a:xfrm>
              <a:off x="-878" y="2709973"/>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5C2F68-765A-479E-9157-D839EF3913E2}"/>
                </a:ext>
              </a:extLst>
            </p:cNvPr>
            <p:cNvCxnSpPr/>
            <p:nvPr/>
          </p:nvCxnSpPr>
          <p:spPr>
            <a:xfrm>
              <a:off x="0" y="3429000"/>
              <a:ext cx="12192000" cy="0"/>
            </a:xfrm>
            <a:prstGeom prst="line">
              <a:avLst/>
            </a:prstGeom>
            <a:ln w="19050">
              <a:solidFill>
                <a:schemeClr val="tx2">
                  <a:lumMod val="95000"/>
                  <a:lumOff val="5000"/>
                  <a:alpha val="5000"/>
                </a:schemeClr>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5BD46A68-5E05-4073-8F0D-5D6DAC56316C}"/>
              </a:ext>
            </a:extLst>
          </p:cNvPr>
          <p:cNvSpPr>
            <a:spLocks noGrp="1"/>
          </p:cNvSpPr>
          <p:nvPr>
            <p:ph type="pic" sz="quarter" idx="11"/>
          </p:nvPr>
        </p:nvSpPr>
        <p:spPr/>
      </p:sp>
      <p:sp>
        <p:nvSpPr>
          <p:cNvPr id="12" name="Picture Placeholder 11">
            <a:extLst>
              <a:ext uri="{FF2B5EF4-FFF2-40B4-BE49-F238E27FC236}">
                <a16:creationId xmlns:a16="http://schemas.microsoft.com/office/drawing/2014/main" id="{02CC5440-31CE-4529-B6AD-66302161249C}"/>
              </a:ext>
            </a:extLst>
          </p:cNvPr>
          <p:cNvSpPr>
            <a:spLocks noGrp="1"/>
          </p:cNvSpPr>
          <p:nvPr>
            <p:ph type="pic" sz="quarter" idx="12"/>
          </p:nvPr>
        </p:nvSpPr>
        <p:spPr/>
      </p:sp>
      <p:sp>
        <p:nvSpPr>
          <p:cNvPr id="38" name="Picture Placeholder 37">
            <a:extLst>
              <a:ext uri="{FF2B5EF4-FFF2-40B4-BE49-F238E27FC236}">
                <a16:creationId xmlns:a16="http://schemas.microsoft.com/office/drawing/2014/main" id="{E7BC6DC4-71F8-4F1E-82A6-97F9988946C9}"/>
              </a:ext>
            </a:extLst>
          </p:cNvPr>
          <p:cNvSpPr>
            <a:spLocks noGrp="1"/>
          </p:cNvSpPr>
          <p:nvPr>
            <p:ph type="pic" sz="quarter" idx="13"/>
          </p:nvPr>
        </p:nvSpPr>
        <p:spPr>
          <a:xfrm>
            <a:off x="8363528" y="2130885"/>
            <a:ext cx="2654283" cy="3982831"/>
          </a:xfrm>
        </p:spPr>
      </p:sp>
      <p:sp>
        <p:nvSpPr>
          <p:cNvPr id="44" name="Rectangle: Single Corner Snipped 43">
            <a:extLst>
              <a:ext uri="{FF2B5EF4-FFF2-40B4-BE49-F238E27FC236}">
                <a16:creationId xmlns:a16="http://schemas.microsoft.com/office/drawing/2014/main" id="{D32E1AA4-2A57-4F15-B01C-A18C8860BE47}"/>
              </a:ext>
            </a:extLst>
          </p:cNvPr>
          <p:cNvSpPr/>
          <p:nvPr/>
        </p:nvSpPr>
        <p:spPr>
          <a:xfrm flipH="1">
            <a:off x="1165770" y="1979180"/>
            <a:ext cx="2655162" cy="4134535"/>
          </a:xfrm>
          <a:prstGeom prst="snip1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Single Corner Snipped 44">
            <a:extLst>
              <a:ext uri="{FF2B5EF4-FFF2-40B4-BE49-F238E27FC236}">
                <a16:creationId xmlns:a16="http://schemas.microsoft.com/office/drawing/2014/main" id="{E9A8BF0B-177C-4310-A557-59209C0C3B3A}"/>
              </a:ext>
            </a:extLst>
          </p:cNvPr>
          <p:cNvSpPr/>
          <p:nvPr/>
        </p:nvSpPr>
        <p:spPr>
          <a:xfrm flipH="1">
            <a:off x="4768419" y="1901893"/>
            <a:ext cx="2655162" cy="4313416"/>
          </a:xfrm>
          <a:prstGeom prst="snip1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Single Corner Snipped 45">
            <a:extLst>
              <a:ext uri="{FF2B5EF4-FFF2-40B4-BE49-F238E27FC236}">
                <a16:creationId xmlns:a16="http://schemas.microsoft.com/office/drawing/2014/main" id="{97FD0168-FA90-471E-95D7-F12B28AD2EE5}"/>
              </a:ext>
            </a:extLst>
          </p:cNvPr>
          <p:cNvSpPr/>
          <p:nvPr/>
        </p:nvSpPr>
        <p:spPr>
          <a:xfrm flipH="1">
            <a:off x="8363528" y="2130885"/>
            <a:ext cx="2655162" cy="3983095"/>
          </a:xfrm>
          <a:prstGeom prst="snip1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7B4C386-7A32-4E04-8DE0-1C5F6ED20174}"/>
              </a:ext>
            </a:extLst>
          </p:cNvPr>
          <p:cNvSpPr txBox="1"/>
          <p:nvPr/>
        </p:nvSpPr>
        <p:spPr>
          <a:xfrm>
            <a:off x="1335352" y="2238055"/>
            <a:ext cx="2331086" cy="954107"/>
          </a:xfrm>
          <a:prstGeom prst="rect">
            <a:avLst/>
          </a:prstGeom>
          <a:noFill/>
        </p:spPr>
        <p:txBody>
          <a:bodyPr wrap="none" rtlCol="0">
            <a:spAutoFit/>
          </a:bodyPr>
          <a:lstStyle/>
          <a:p>
            <a:pPr algn="ctr"/>
            <a:r>
              <a:rPr lang="en-US" sz="2800" dirty="0">
                <a:solidFill>
                  <a:schemeClr val="bg2"/>
                </a:solidFill>
                <a:latin typeface="+mj-lt"/>
              </a:rPr>
              <a:t>Recorded  Audio</a:t>
            </a:r>
          </a:p>
          <a:p>
            <a:pPr algn="ctr"/>
            <a:r>
              <a:rPr lang="en-US" sz="2800" dirty="0">
                <a:solidFill>
                  <a:schemeClr val="bg2"/>
                </a:solidFill>
                <a:latin typeface="+mj-lt"/>
              </a:rPr>
              <a:t>Cassette Tapes</a:t>
            </a:r>
          </a:p>
        </p:txBody>
      </p:sp>
      <p:sp>
        <p:nvSpPr>
          <p:cNvPr id="67" name="TextBox 66">
            <a:extLst>
              <a:ext uri="{FF2B5EF4-FFF2-40B4-BE49-F238E27FC236}">
                <a16:creationId xmlns:a16="http://schemas.microsoft.com/office/drawing/2014/main" id="{C00CD2E2-89B5-40E0-82B1-C8D18555C87A}"/>
              </a:ext>
            </a:extLst>
          </p:cNvPr>
          <p:cNvSpPr txBox="1"/>
          <p:nvPr/>
        </p:nvSpPr>
        <p:spPr>
          <a:xfrm>
            <a:off x="1238368" y="3522579"/>
            <a:ext cx="2525050" cy="584775"/>
          </a:xfrm>
          <a:prstGeom prst="rect">
            <a:avLst/>
          </a:prstGeom>
          <a:noFill/>
        </p:spPr>
        <p:txBody>
          <a:bodyPr wrap="none" rtlCol="0">
            <a:spAutoFit/>
          </a:bodyPr>
          <a:lstStyle/>
          <a:p>
            <a:pPr algn="ctr"/>
            <a:r>
              <a:rPr lang="en-US" sz="1600" dirty="0">
                <a:solidFill>
                  <a:schemeClr val="bg2"/>
                </a:solidFill>
                <a:latin typeface="+mj-lt"/>
              </a:rPr>
              <a:t>-Tapes should be reformatted</a:t>
            </a:r>
          </a:p>
          <a:p>
            <a:pPr algn="ctr"/>
            <a:r>
              <a:rPr lang="en-US" sz="1600" dirty="0">
                <a:solidFill>
                  <a:schemeClr val="bg2"/>
                </a:solidFill>
                <a:latin typeface="+mj-lt"/>
              </a:rPr>
              <a:t>Based on content value-</a:t>
            </a:r>
          </a:p>
        </p:txBody>
      </p:sp>
      <p:sp>
        <p:nvSpPr>
          <p:cNvPr id="69" name="TextBox 68">
            <a:extLst>
              <a:ext uri="{FF2B5EF4-FFF2-40B4-BE49-F238E27FC236}">
                <a16:creationId xmlns:a16="http://schemas.microsoft.com/office/drawing/2014/main" id="{978BEA2B-7A4E-48E9-8D5B-D9CE8ECC2B49}"/>
              </a:ext>
            </a:extLst>
          </p:cNvPr>
          <p:cNvSpPr txBox="1"/>
          <p:nvPr/>
        </p:nvSpPr>
        <p:spPr>
          <a:xfrm>
            <a:off x="1179515" y="4197504"/>
            <a:ext cx="2592376" cy="1077218"/>
          </a:xfrm>
          <a:prstGeom prst="rect">
            <a:avLst/>
          </a:prstGeom>
          <a:noFill/>
        </p:spPr>
        <p:txBody>
          <a:bodyPr wrap="none" rtlCol="0">
            <a:spAutoFit/>
          </a:bodyPr>
          <a:lstStyle/>
          <a:p>
            <a:pPr algn="ctr"/>
            <a:r>
              <a:rPr lang="en-US" sz="1600" dirty="0">
                <a:solidFill>
                  <a:schemeClr val="bg2"/>
                </a:solidFill>
                <a:latin typeface="+mj-lt"/>
              </a:rPr>
              <a:t>-Lifespan is based on  playback </a:t>
            </a:r>
          </a:p>
          <a:p>
            <a:pPr algn="ctr"/>
            <a:r>
              <a:rPr lang="en-US" sz="1600" dirty="0">
                <a:solidFill>
                  <a:schemeClr val="bg2"/>
                </a:solidFill>
                <a:latin typeface="+mj-lt"/>
              </a:rPr>
              <a:t>Machine, playback frequency,</a:t>
            </a:r>
          </a:p>
          <a:p>
            <a:pPr algn="ctr"/>
            <a:r>
              <a:rPr lang="en-US" sz="1600" dirty="0">
                <a:solidFill>
                  <a:schemeClr val="bg2"/>
                </a:solidFill>
                <a:latin typeface="+mj-lt"/>
              </a:rPr>
              <a:t>Environmental factors,</a:t>
            </a:r>
          </a:p>
          <a:p>
            <a:pPr algn="ctr"/>
            <a:r>
              <a:rPr lang="en-US" sz="1600" dirty="0">
                <a:solidFill>
                  <a:schemeClr val="bg2"/>
                </a:solidFill>
                <a:latin typeface="+mj-lt"/>
              </a:rPr>
              <a:t> &amp; original Tape quality -</a:t>
            </a:r>
          </a:p>
        </p:txBody>
      </p:sp>
      <p:sp>
        <p:nvSpPr>
          <p:cNvPr id="79" name="TextBox 78">
            <a:extLst>
              <a:ext uri="{FF2B5EF4-FFF2-40B4-BE49-F238E27FC236}">
                <a16:creationId xmlns:a16="http://schemas.microsoft.com/office/drawing/2014/main" id="{FC36785D-01BA-496E-A569-7D7AA40FB399}"/>
              </a:ext>
            </a:extLst>
          </p:cNvPr>
          <p:cNvSpPr txBox="1"/>
          <p:nvPr/>
        </p:nvSpPr>
        <p:spPr>
          <a:xfrm>
            <a:off x="5112401" y="2271071"/>
            <a:ext cx="1967205" cy="954107"/>
          </a:xfrm>
          <a:prstGeom prst="rect">
            <a:avLst/>
          </a:prstGeom>
          <a:noFill/>
        </p:spPr>
        <p:txBody>
          <a:bodyPr wrap="none" rtlCol="0">
            <a:spAutoFit/>
          </a:bodyPr>
          <a:lstStyle/>
          <a:p>
            <a:pPr algn="ctr"/>
            <a:r>
              <a:rPr lang="en-US" sz="2800" dirty="0">
                <a:solidFill>
                  <a:schemeClr val="bg2"/>
                </a:solidFill>
                <a:latin typeface="+mj-lt"/>
              </a:rPr>
              <a:t>Optical discs</a:t>
            </a:r>
          </a:p>
          <a:p>
            <a:pPr algn="ctr"/>
            <a:r>
              <a:rPr lang="en-US" sz="2800" dirty="0">
                <a:solidFill>
                  <a:schemeClr val="bg2"/>
                </a:solidFill>
                <a:latin typeface="+mj-lt"/>
              </a:rPr>
              <a:t>CDs or DVDs</a:t>
            </a:r>
          </a:p>
        </p:txBody>
      </p:sp>
      <p:sp>
        <p:nvSpPr>
          <p:cNvPr id="81" name="TextBox 80">
            <a:extLst>
              <a:ext uri="{FF2B5EF4-FFF2-40B4-BE49-F238E27FC236}">
                <a16:creationId xmlns:a16="http://schemas.microsoft.com/office/drawing/2014/main" id="{BDCC5248-A144-4149-BC01-5B3968AAC8B1}"/>
              </a:ext>
            </a:extLst>
          </p:cNvPr>
          <p:cNvSpPr txBox="1"/>
          <p:nvPr/>
        </p:nvSpPr>
        <p:spPr>
          <a:xfrm>
            <a:off x="4892329" y="3356760"/>
            <a:ext cx="2342309" cy="584775"/>
          </a:xfrm>
          <a:prstGeom prst="rect">
            <a:avLst/>
          </a:prstGeom>
          <a:noFill/>
        </p:spPr>
        <p:txBody>
          <a:bodyPr wrap="none" rtlCol="0">
            <a:spAutoFit/>
          </a:bodyPr>
          <a:lstStyle/>
          <a:p>
            <a:pPr algn="ctr"/>
            <a:r>
              <a:rPr lang="en-US" sz="1600" dirty="0">
                <a:solidFill>
                  <a:schemeClr val="bg2"/>
                </a:solidFill>
                <a:latin typeface="+mj-lt"/>
              </a:rPr>
              <a:t>-Avoid touching the surface</a:t>
            </a:r>
          </a:p>
          <a:p>
            <a:pPr algn="ctr"/>
            <a:r>
              <a:rPr lang="en-US" sz="1600" dirty="0">
                <a:solidFill>
                  <a:schemeClr val="bg2"/>
                </a:solidFill>
                <a:latin typeface="+mj-lt"/>
              </a:rPr>
              <a:t>Handle the core hub-</a:t>
            </a:r>
          </a:p>
        </p:txBody>
      </p:sp>
      <p:sp>
        <p:nvSpPr>
          <p:cNvPr id="83" name="TextBox 82">
            <a:extLst>
              <a:ext uri="{FF2B5EF4-FFF2-40B4-BE49-F238E27FC236}">
                <a16:creationId xmlns:a16="http://schemas.microsoft.com/office/drawing/2014/main" id="{89C6E0BA-0CFA-4150-BACB-67D5BAA6DDEB}"/>
              </a:ext>
            </a:extLst>
          </p:cNvPr>
          <p:cNvSpPr txBox="1"/>
          <p:nvPr/>
        </p:nvSpPr>
        <p:spPr>
          <a:xfrm>
            <a:off x="4751819" y="3987233"/>
            <a:ext cx="2683748" cy="584775"/>
          </a:xfrm>
          <a:prstGeom prst="rect">
            <a:avLst/>
          </a:prstGeom>
          <a:noFill/>
        </p:spPr>
        <p:txBody>
          <a:bodyPr wrap="none" rtlCol="0">
            <a:spAutoFit/>
          </a:bodyPr>
          <a:lstStyle/>
          <a:p>
            <a:pPr algn="ctr"/>
            <a:r>
              <a:rPr lang="en-US" sz="1600" dirty="0">
                <a:solidFill>
                  <a:schemeClr val="bg2"/>
                </a:solidFill>
                <a:latin typeface="+mj-lt"/>
              </a:rPr>
              <a:t>-Perform regular error checks</a:t>
            </a:r>
          </a:p>
          <a:p>
            <a:pPr algn="ctr"/>
            <a:r>
              <a:rPr lang="en-US" sz="1600" dirty="0">
                <a:solidFill>
                  <a:schemeClr val="bg2"/>
                </a:solidFill>
                <a:latin typeface="+mj-lt"/>
              </a:rPr>
              <a:t>For data degradation-</a:t>
            </a:r>
          </a:p>
        </p:txBody>
      </p:sp>
      <p:sp>
        <p:nvSpPr>
          <p:cNvPr id="89" name="TextBox 88">
            <a:extLst>
              <a:ext uri="{FF2B5EF4-FFF2-40B4-BE49-F238E27FC236}">
                <a16:creationId xmlns:a16="http://schemas.microsoft.com/office/drawing/2014/main" id="{53995C74-AFAD-4210-B24F-20C12D1A6CB1}"/>
              </a:ext>
            </a:extLst>
          </p:cNvPr>
          <p:cNvSpPr txBox="1"/>
          <p:nvPr/>
        </p:nvSpPr>
        <p:spPr>
          <a:xfrm>
            <a:off x="8661021" y="2254563"/>
            <a:ext cx="2060179" cy="2246769"/>
          </a:xfrm>
          <a:prstGeom prst="rect">
            <a:avLst/>
          </a:prstGeom>
          <a:noFill/>
        </p:spPr>
        <p:txBody>
          <a:bodyPr wrap="none" rtlCol="0">
            <a:spAutoFit/>
          </a:bodyPr>
          <a:lstStyle/>
          <a:p>
            <a:pPr algn="ctr"/>
            <a:r>
              <a:rPr lang="en-US" sz="2800" dirty="0">
                <a:solidFill>
                  <a:schemeClr val="bg2"/>
                </a:solidFill>
                <a:latin typeface="+mj-lt"/>
              </a:rPr>
              <a:t>Moving Image</a:t>
            </a:r>
          </a:p>
          <a:p>
            <a:pPr algn="ctr"/>
            <a:r>
              <a:rPr lang="en-US" sz="2800" dirty="0">
                <a:solidFill>
                  <a:schemeClr val="bg2"/>
                </a:solidFill>
                <a:latin typeface="+mj-lt"/>
              </a:rPr>
              <a:t>Magnetic tape</a:t>
            </a:r>
          </a:p>
          <a:p>
            <a:pPr algn="ctr"/>
            <a:r>
              <a:rPr lang="en-US" sz="2800" dirty="0">
                <a:solidFill>
                  <a:schemeClr val="bg2"/>
                </a:solidFill>
                <a:latin typeface="+mj-lt"/>
              </a:rPr>
              <a:t>VHS </a:t>
            </a:r>
          </a:p>
          <a:p>
            <a:pPr algn="ctr"/>
            <a:endParaRPr lang="en-US" sz="2800" dirty="0">
              <a:solidFill>
                <a:schemeClr val="bg2"/>
              </a:solidFill>
              <a:latin typeface="+mj-lt"/>
            </a:endParaRPr>
          </a:p>
          <a:p>
            <a:pPr algn="ctr"/>
            <a:endParaRPr lang="en-US" sz="2800" dirty="0">
              <a:solidFill>
                <a:schemeClr val="bg2"/>
              </a:solidFill>
              <a:latin typeface="+mj-lt"/>
            </a:endParaRPr>
          </a:p>
        </p:txBody>
      </p:sp>
      <p:sp>
        <p:nvSpPr>
          <p:cNvPr id="91" name="TextBox 90">
            <a:extLst>
              <a:ext uri="{FF2B5EF4-FFF2-40B4-BE49-F238E27FC236}">
                <a16:creationId xmlns:a16="http://schemas.microsoft.com/office/drawing/2014/main" id="{83A74660-EC47-4ECB-BF15-53D2CDB74B99}"/>
              </a:ext>
            </a:extLst>
          </p:cNvPr>
          <p:cNvSpPr txBox="1"/>
          <p:nvPr/>
        </p:nvSpPr>
        <p:spPr>
          <a:xfrm>
            <a:off x="8567278" y="3693368"/>
            <a:ext cx="2137125" cy="338554"/>
          </a:xfrm>
          <a:prstGeom prst="rect">
            <a:avLst/>
          </a:prstGeom>
          <a:noFill/>
        </p:spPr>
        <p:txBody>
          <a:bodyPr wrap="none" rtlCol="0">
            <a:spAutoFit/>
          </a:bodyPr>
          <a:lstStyle/>
          <a:p>
            <a:pPr algn="ctr"/>
            <a:r>
              <a:rPr lang="en-US" sz="1600" dirty="0">
                <a:solidFill>
                  <a:schemeClr val="bg2"/>
                </a:solidFill>
                <a:latin typeface="+mj-lt"/>
              </a:rPr>
              <a:t>- Keep in proper storage-</a:t>
            </a:r>
          </a:p>
        </p:txBody>
      </p:sp>
      <p:sp>
        <p:nvSpPr>
          <p:cNvPr id="92" name="TextBox 91">
            <a:extLst>
              <a:ext uri="{FF2B5EF4-FFF2-40B4-BE49-F238E27FC236}">
                <a16:creationId xmlns:a16="http://schemas.microsoft.com/office/drawing/2014/main" id="{157AC724-7B2A-4FC7-8922-83AABC1379F3}"/>
              </a:ext>
            </a:extLst>
          </p:cNvPr>
          <p:cNvSpPr txBox="1"/>
          <p:nvPr/>
        </p:nvSpPr>
        <p:spPr>
          <a:xfrm>
            <a:off x="8289421" y="4044713"/>
            <a:ext cx="2739853" cy="338554"/>
          </a:xfrm>
          <a:prstGeom prst="rect">
            <a:avLst/>
          </a:prstGeom>
          <a:noFill/>
        </p:spPr>
        <p:txBody>
          <a:bodyPr wrap="none" rtlCol="0">
            <a:spAutoFit/>
          </a:bodyPr>
          <a:lstStyle/>
          <a:p>
            <a:pPr algn="ctr"/>
            <a:r>
              <a:rPr lang="en-US" sz="1600" dirty="0">
                <a:solidFill>
                  <a:schemeClr val="bg2"/>
                </a:solidFill>
                <a:latin typeface="+mj-lt"/>
              </a:rPr>
              <a:t>- Vacuum materials if necessary -</a:t>
            </a:r>
          </a:p>
        </p:txBody>
      </p:sp>
      <p:sp>
        <p:nvSpPr>
          <p:cNvPr id="93" name="TextBox 92">
            <a:extLst>
              <a:ext uri="{FF2B5EF4-FFF2-40B4-BE49-F238E27FC236}">
                <a16:creationId xmlns:a16="http://schemas.microsoft.com/office/drawing/2014/main" id="{CAE5A21F-94B0-4A15-9954-E00DEA289C6D}"/>
              </a:ext>
            </a:extLst>
          </p:cNvPr>
          <p:cNvSpPr txBox="1"/>
          <p:nvPr/>
        </p:nvSpPr>
        <p:spPr>
          <a:xfrm>
            <a:off x="8178004" y="4396847"/>
            <a:ext cx="3013967" cy="338554"/>
          </a:xfrm>
          <a:prstGeom prst="rect">
            <a:avLst/>
          </a:prstGeom>
          <a:noFill/>
        </p:spPr>
        <p:txBody>
          <a:bodyPr wrap="none" rtlCol="0">
            <a:spAutoFit/>
          </a:bodyPr>
          <a:lstStyle/>
          <a:p>
            <a:pPr algn="ctr"/>
            <a:r>
              <a:rPr lang="en-US" sz="1600" dirty="0">
                <a:solidFill>
                  <a:schemeClr val="bg2"/>
                </a:solidFill>
                <a:latin typeface="+mj-lt"/>
              </a:rPr>
              <a:t>- Have professionals clean &amp; repair-</a:t>
            </a:r>
          </a:p>
        </p:txBody>
      </p:sp>
      <p:sp>
        <p:nvSpPr>
          <p:cNvPr id="8" name="TextBox 7">
            <a:extLst>
              <a:ext uri="{FF2B5EF4-FFF2-40B4-BE49-F238E27FC236}">
                <a16:creationId xmlns:a16="http://schemas.microsoft.com/office/drawing/2014/main" id="{C5EBDF59-79ED-E199-61EB-2A1EB1C139BD}"/>
              </a:ext>
            </a:extLst>
          </p:cNvPr>
          <p:cNvSpPr txBox="1"/>
          <p:nvPr/>
        </p:nvSpPr>
        <p:spPr>
          <a:xfrm>
            <a:off x="4916536" y="4577491"/>
            <a:ext cx="2472152" cy="338554"/>
          </a:xfrm>
          <a:prstGeom prst="rect">
            <a:avLst/>
          </a:prstGeom>
          <a:noFill/>
        </p:spPr>
        <p:txBody>
          <a:bodyPr wrap="none" rtlCol="0">
            <a:spAutoFit/>
          </a:bodyPr>
          <a:lstStyle/>
          <a:p>
            <a:pPr algn="ctr"/>
            <a:r>
              <a:rPr lang="en-US" sz="1600" dirty="0">
                <a:solidFill>
                  <a:schemeClr val="bg2"/>
                </a:solidFill>
                <a:latin typeface="+mj-lt"/>
              </a:rPr>
              <a:t>-transition to digital format-</a:t>
            </a:r>
          </a:p>
        </p:txBody>
      </p:sp>
    </p:spTree>
    <p:extLst>
      <p:ext uri="{BB962C8B-B14F-4D97-AF65-F5344CB8AC3E}">
        <p14:creationId xmlns:p14="http://schemas.microsoft.com/office/powerpoint/2010/main" val="2891701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42" presetClass="entr" presetSubtype="0" fill="hold" grpId="0" nodeType="withEffect">
                                  <p:stCondLst>
                                    <p:cond delay="150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1000"/>
                                        <p:tgtEl>
                                          <p:spTgt spid="63"/>
                                        </p:tgtEl>
                                      </p:cBhvr>
                                    </p:animEffect>
                                    <p:anim calcmode="lin" valueType="num">
                                      <p:cBhvr>
                                        <p:cTn id="32" dur="1000" fill="hold"/>
                                        <p:tgtEl>
                                          <p:spTgt spid="63"/>
                                        </p:tgtEl>
                                        <p:attrNameLst>
                                          <p:attrName>ppt_x</p:attrName>
                                        </p:attrNameLst>
                                      </p:cBhvr>
                                      <p:tavLst>
                                        <p:tav tm="0">
                                          <p:val>
                                            <p:strVal val="#ppt_x"/>
                                          </p:val>
                                        </p:tav>
                                        <p:tav tm="100000">
                                          <p:val>
                                            <p:strVal val="#ppt_x"/>
                                          </p:val>
                                        </p:tav>
                                      </p:tavLst>
                                    </p:anim>
                                    <p:anim calcmode="lin" valueType="num">
                                      <p:cBhvr>
                                        <p:cTn id="33" dur="1000" fill="hold"/>
                                        <p:tgtEl>
                                          <p:spTgt spid="6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1000"/>
                                        <p:tgtEl>
                                          <p:spTgt spid="79"/>
                                        </p:tgtEl>
                                      </p:cBhvr>
                                    </p:animEffect>
                                    <p:anim calcmode="lin" valueType="num">
                                      <p:cBhvr>
                                        <p:cTn id="37" dur="1000" fill="hold"/>
                                        <p:tgtEl>
                                          <p:spTgt spid="79"/>
                                        </p:tgtEl>
                                        <p:attrNameLst>
                                          <p:attrName>ppt_x</p:attrName>
                                        </p:attrNameLst>
                                      </p:cBhvr>
                                      <p:tavLst>
                                        <p:tav tm="0">
                                          <p:val>
                                            <p:strVal val="#ppt_x"/>
                                          </p:val>
                                        </p:tav>
                                        <p:tav tm="100000">
                                          <p:val>
                                            <p:strVal val="#ppt_x"/>
                                          </p:val>
                                        </p:tav>
                                      </p:tavLst>
                                    </p:anim>
                                    <p:anim calcmode="lin" valueType="num">
                                      <p:cBhvr>
                                        <p:cTn id="38" dur="1000" fill="hold"/>
                                        <p:tgtEl>
                                          <p:spTgt spid="7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500"/>
                                  </p:stCondLst>
                                  <p:childTnLst>
                                    <p:set>
                                      <p:cBhvr>
                                        <p:cTn id="40" dur="1" fill="hold">
                                          <p:stCondLst>
                                            <p:cond delay="0"/>
                                          </p:stCondLst>
                                        </p:cTn>
                                        <p:tgtEl>
                                          <p:spTgt spid="89"/>
                                        </p:tgtEl>
                                        <p:attrNameLst>
                                          <p:attrName>style.visibility</p:attrName>
                                        </p:attrNameLst>
                                      </p:cBhvr>
                                      <p:to>
                                        <p:strVal val="visible"/>
                                      </p:to>
                                    </p:set>
                                    <p:animEffect transition="in" filter="fade">
                                      <p:cBhvr>
                                        <p:cTn id="41" dur="1000"/>
                                        <p:tgtEl>
                                          <p:spTgt spid="89"/>
                                        </p:tgtEl>
                                      </p:cBhvr>
                                    </p:animEffect>
                                    <p:anim calcmode="lin" valueType="num">
                                      <p:cBhvr>
                                        <p:cTn id="42" dur="1000" fill="hold"/>
                                        <p:tgtEl>
                                          <p:spTgt spid="89"/>
                                        </p:tgtEl>
                                        <p:attrNameLst>
                                          <p:attrName>ppt_x</p:attrName>
                                        </p:attrNameLst>
                                      </p:cBhvr>
                                      <p:tavLst>
                                        <p:tav tm="0">
                                          <p:val>
                                            <p:strVal val="#ppt_x"/>
                                          </p:val>
                                        </p:tav>
                                        <p:tav tm="100000">
                                          <p:val>
                                            <p:strVal val="#ppt_x"/>
                                          </p:val>
                                        </p:tav>
                                      </p:tavLst>
                                    </p:anim>
                                    <p:anim calcmode="lin" valueType="num">
                                      <p:cBhvr>
                                        <p:cTn id="43" dur="1000" fill="hold"/>
                                        <p:tgtEl>
                                          <p:spTgt spid="89"/>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300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par>
                                <p:cTn id="47" presetID="10" presetClass="entr" presetSubtype="0" fill="hold" grpId="0" nodeType="withEffect">
                                  <p:stCondLst>
                                    <p:cond delay="300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500"/>
                                        <p:tgtEl>
                                          <p:spTgt spid="81"/>
                                        </p:tgtEl>
                                      </p:cBhvr>
                                    </p:animEffect>
                                  </p:childTnLst>
                                </p:cTn>
                              </p:par>
                              <p:par>
                                <p:cTn id="50" presetID="10" presetClass="entr" presetSubtype="0" fill="hold" grpId="0" nodeType="withEffect">
                                  <p:stCondLst>
                                    <p:cond delay="300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par>
                                <p:cTn id="53" presetID="10" presetClass="entr" presetSubtype="0" fill="hold" grpId="0" nodeType="withEffect">
                                  <p:stCondLst>
                                    <p:cond delay="350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par>
                                <p:cTn id="56" presetID="10" presetClass="entr" presetSubtype="0" fill="hold" grpId="0" nodeType="withEffect">
                                  <p:stCondLst>
                                    <p:cond delay="400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par>
                                <p:cTn id="59" presetID="10" presetClass="entr" presetSubtype="0" fill="hold" grpId="0" nodeType="withEffect">
                                  <p:stCondLst>
                                    <p:cond delay="400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par>
                                <p:cTn id="62" presetID="10" presetClass="entr" presetSubtype="0" fill="hold" grpId="0" nodeType="withEffect">
                                  <p:stCondLst>
                                    <p:cond delay="400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500"/>
                                        <p:tgtEl>
                                          <p:spTgt spid="93"/>
                                        </p:tgtEl>
                                      </p:cBhvr>
                                    </p:animEffect>
                                  </p:childTnLst>
                                </p:cTn>
                              </p:par>
                              <p:par>
                                <p:cTn id="65" presetID="10" presetClass="entr" presetSubtype="0" fill="hold" grpId="0" nodeType="withEffect">
                                  <p:stCondLst>
                                    <p:cond delay="40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3" grpId="0"/>
      <p:bldP spid="44" grpId="0" animBg="1"/>
      <p:bldP spid="45" grpId="0" animBg="1"/>
      <p:bldP spid="46" grpId="0" animBg="1"/>
      <p:bldP spid="63" grpId="0"/>
      <p:bldP spid="67" grpId="0"/>
      <p:bldP spid="69" grpId="0"/>
      <p:bldP spid="79" grpId="0"/>
      <p:bldP spid="81" grpId="0"/>
      <p:bldP spid="83" grpId="0"/>
      <p:bldP spid="89" grpId="0"/>
      <p:bldP spid="91" grpId="0"/>
      <p:bldP spid="92" grpId="0"/>
      <p:bldP spid="9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817B39-1C8F-F487-C9C1-BC2E2EFC2B36}"/>
              </a:ext>
            </a:extLst>
          </p:cNvPr>
          <p:cNvSpPr>
            <a:spLocks noGrp="1"/>
          </p:cNvSpPr>
          <p:nvPr>
            <p:ph type="title"/>
          </p:nvPr>
        </p:nvSpPr>
        <p:spPr/>
        <p:txBody>
          <a:bodyPr/>
          <a:lstStyle/>
          <a:p>
            <a:r>
              <a:rPr lang="en-US" dirty="0"/>
              <a:t>Textiles</a:t>
            </a:r>
          </a:p>
        </p:txBody>
      </p:sp>
      <p:sp>
        <p:nvSpPr>
          <p:cNvPr id="8" name="TextBox 7">
            <a:extLst>
              <a:ext uri="{FF2B5EF4-FFF2-40B4-BE49-F238E27FC236}">
                <a16:creationId xmlns:a16="http://schemas.microsoft.com/office/drawing/2014/main" id="{C1079480-52FC-0B18-E8A3-3E8611E9045F}"/>
              </a:ext>
            </a:extLst>
          </p:cNvPr>
          <p:cNvSpPr txBox="1"/>
          <p:nvPr/>
        </p:nvSpPr>
        <p:spPr>
          <a:xfrm>
            <a:off x="1712068" y="2247089"/>
            <a:ext cx="7763664" cy="1710084"/>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dirty="0"/>
              <a:t>See the videos from George Washington University Textile Museum:</a:t>
            </a:r>
          </a:p>
          <a:p>
            <a:pPr marL="742950" lvl="1" indent="-285750">
              <a:lnSpc>
                <a:spcPct val="150000"/>
              </a:lnSpc>
              <a:buFont typeface="Wingdings" panose="05000000000000000000" pitchFamily="2" charset="2"/>
              <a:buChar char="Ø"/>
            </a:pPr>
            <a:r>
              <a:rPr lang="en-US" dirty="0">
                <a:hlinkClick r:id="rId3"/>
              </a:rPr>
              <a:t>Should my textile be cleaned? </a:t>
            </a:r>
            <a:endParaRPr lang="en-US" dirty="0"/>
          </a:p>
          <a:p>
            <a:pPr marL="742950" lvl="1" indent="-285750">
              <a:lnSpc>
                <a:spcPct val="150000"/>
              </a:lnSpc>
              <a:buFont typeface="Wingdings" panose="05000000000000000000" pitchFamily="2" charset="2"/>
              <a:buChar char="Ø"/>
            </a:pPr>
            <a:r>
              <a:rPr lang="en-US" dirty="0">
                <a:hlinkClick r:id="rId4"/>
              </a:rPr>
              <a:t>What cleaning or maintenance can I undertake on my own? </a:t>
            </a:r>
            <a:endParaRPr lang="en-US" dirty="0"/>
          </a:p>
          <a:p>
            <a:pPr marL="742950" lvl="1" indent="-285750">
              <a:lnSpc>
                <a:spcPct val="150000"/>
              </a:lnSpc>
              <a:buFont typeface="Wingdings" panose="05000000000000000000" pitchFamily="2" charset="2"/>
              <a:buChar char="Ø"/>
            </a:pPr>
            <a:r>
              <a:rPr lang="en-US" dirty="0">
                <a:hlinkClick r:id="rId5"/>
              </a:rPr>
              <a:t>How can my textile be repaired?</a:t>
            </a:r>
            <a:endParaRPr lang="en-US" dirty="0"/>
          </a:p>
        </p:txBody>
      </p:sp>
    </p:spTree>
    <p:extLst>
      <p:ext uri="{BB962C8B-B14F-4D97-AF65-F5344CB8AC3E}">
        <p14:creationId xmlns:p14="http://schemas.microsoft.com/office/powerpoint/2010/main" val="2837125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7AFA-6AC8-3455-934D-38F5E83DDF11}"/>
              </a:ext>
            </a:extLst>
          </p:cNvPr>
          <p:cNvSpPr>
            <a:spLocks noGrp="1"/>
          </p:cNvSpPr>
          <p:nvPr>
            <p:ph type="title"/>
          </p:nvPr>
        </p:nvSpPr>
        <p:spPr>
          <a:xfrm>
            <a:off x="967082" y="562361"/>
            <a:ext cx="8468748" cy="1558797"/>
          </a:xfrm>
        </p:spPr>
        <p:txBody>
          <a:bodyPr/>
          <a:lstStyle/>
          <a:p>
            <a:r>
              <a:rPr lang="en-US" dirty="0"/>
              <a:t>Digitization of Analog Materials</a:t>
            </a:r>
          </a:p>
        </p:txBody>
      </p:sp>
      <p:pic>
        <p:nvPicPr>
          <p:cNvPr id="3" name="Online Media 2" title="Introduction to Digitization Equipment for Personal Military Records">
            <a:hlinkClick r:id="" action="ppaction://media"/>
            <a:extLst>
              <a:ext uri="{FF2B5EF4-FFF2-40B4-BE49-F238E27FC236}">
                <a16:creationId xmlns:a16="http://schemas.microsoft.com/office/drawing/2014/main" id="{4B7C2025-9FF8-6118-2749-D1FF58CD7111}"/>
              </a:ext>
            </a:extLst>
          </p:cNvPr>
          <p:cNvPicPr>
            <a:picLocks noRot="1" noChangeAspect="1"/>
          </p:cNvPicPr>
          <p:nvPr>
            <a:videoFile r:link="rId1"/>
          </p:nvPr>
        </p:nvPicPr>
        <p:blipFill>
          <a:blip r:embed="rId3"/>
          <a:stretch>
            <a:fillRect/>
          </a:stretch>
        </p:blipFill>
        <p:spPr>
          <a:xfrm>
            <a:off x="2189805" y="1794104"/>
            <a:ext cx="8695446" cy="4912927"/>
          </a:xfrm>
          <a:prstGeom prst="rect">
            <a:avLst/>
          </a:prstGeom>
        </p:spPr>
      </p:pic>
    </p:spTree>
    <p:extLst>
      <p:ext uri="{BB962C8B-B14F-4D97-AF65-F5344CB8AC3E}">
        <p14:creationId xmlns:p14="http://schemas.microsoft.com/office/powerpoint/2010/main" val="30256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5DCFB-800D-4E72-8012-35D8D0B21CE7}"/>
              </a:ext>
            </a:extLst>
          </p:cNvPr>
          <p:cNvSpPr>
            <a:spLocks noGrp="1"/>
          </p:cNvSpPr>
          <p:nvPr>
            <p:ph type="title"/>
          </p:nvPr>
        </p:nvSpPr>
        <p:spPr>
          <a:xfrm>
            <a:off x="2848072" y="469057"/>
            <a:ext cx="9934383" cy="894000"/>
          </a:xfrm>
        </p:spPr>
        <p:txBody>
          <a:bodyPr/>
          <a:lstStyle/>
          <a:p>
            <a:r>
              <a:rPr lang="en-US" dirty="0"/>
              <a:t>Digitizing analog materials</a:t>
            </a:r>
          </a:p>
        </p:txBody>
      </p:sp>
      <p:sp>
        <p:nvSpPr>
          <p:cNvPr id="15" name="Parallelogram 14">
            <a:extLst>
              <a:ext uri="{FF2B5EF4-FFF2-40B4-BE49-F238E27FC236}">
                <a16:creationId xmlns:a16="http://schemas.microsoft.com/office/drawing/2014/main" id="{CD04280C-4249-40D2-A07D-8DF4549819F7}"/>
              </a:ext>
            </a:extLst>
          </p:cNvPr>
          <p:cNvSpPr/>
          <p:nvPr/>
        </p:nvSpPr>
        <p:spPr>
          <a:xfrm>
            <a:off x="2437516" y="2114255"/>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Parallelogram 48">
            <a:extLst>
              <a:ext uri="{FF2B5EF4-FFF2-40B4-BE49-F238E27FC236}">
                <a16:creationId xmlns:a16="http://schemas.microsoft.com/office/drawing/2014/main" id="{AB2EFB44-252F-438B-A5C4-3D7720EB6262}"/>
              </a:ext>
            </a:extLst>
          </p:cNvPr>
          <p:cNvSpPr/>
          <p:nvPr/>
        </p:nvSpPr>
        <p:spPr>
          <a:xfrm>
            <a:off x="5492601" y="2125228"/>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Parallelogram 57">
            <a:extLst>
              <a:ext uri="{FF2B5EF4-FFF2-40B4-BE49-F238E27FC236}">
                <a16:creationId xmlns:a16="http://schemas.microsoft.com/office/drawing/2014/main" id="{31B32C14-A5EC-42AF-83B4-4D3BAEC21ACE}"/>
              </a:ext>
            </a:extLst>
          </p:cNvPr>
          <p:cNvSpPr/>
          <p:nvPr/>
        </p:nvSpPr>
        <p:spPr>
          <a:xfrm>
            <a:off x="1925075" y="4392726"/>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Parallelogram 60">
            <a:extLst>
              <a:ext uri="{FF2B5EF4-FFF2-40B4-BE49-F238E27FC236}">
                <a16:creationId xmlns:a16="http://schemas.microsoft.com/office/drawing/2014/main" id="{E54FFCF7-284B-42F5-9A0F-A7A87884A0AA}"/>
              </a:ext>
            </a:extLst>
          </p:cNvPr>
          <p:cNvSpPr/>
          <p:nvPr/>
        </p:nvSpPr>
        <p:spPr>
          <a:xfrm>
            <a:off x="5036263" y="4451773"/>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TextBox 79">
            <a:extLst>
              <a:ext uri="{FF2B5EF4-FFF2-40B4-BE49-F238E27FC236}">
                <a16:creationId xmlns:a16="http://schemas.microsoft.com/office/drawing/2014/main" id="{017BAA4D-E837-4304-9CE4-9AA0F0343479}"/>
              </a:ext>
            </a:extLst>
          </p:cNvPr>
          <p:cNvSpPr txBox="1"/>
          <p:nvPr/>
        </p:nvSpPr>
        <p:spPr>
          <a:xfrm>
            <a:off x="2848072" y="2668074"/>
            <a:ext cx="2522834" cy="1170833"/>
          </a:xfrm>
          <a:prstGeom prst="rect">
            <a:avLst/>
          </a:prstGeom>
          <a:noFill/>
        </p:spPr>
        <p:txBody>
          <a:bodyPr wrap="square" rtlCol="0" anchor="ctr">
            <a:spAutoFit/>
          </a:bodyPr>
          <a:lstStyle/>
          <a:p>
            <a:pPr>
              <a:lnSpc>
                <a:spcPct val="150000"/>
              </a:lnSpc>
            </a:pPr>
            <a:r>
              <a:rPr lang="en-GB" sz="1200" i="1" dirty="0">
                <a:solidFill>
                  <a:schemeClr val="bg2"/>
                </a:solidFill>
              </a:rPr>
              <a:t>3 types of scanners: paper-based objects: a photocopier or office printer, a flatbed scanner, or a drum scanner.</a:t>
            </a:r>
          </a:p>
        </p:txBody>
      </p:sp>
      <p:sp>
        <p:nvSpPr>
          <p:cNvPr id="81" name="TextBox 80">
            <a:extLst>
              <a:ext uri="{FF2B5EF4-FFF2-40B4-BE49-F238E27FC236}">
                <a16:creationId xmlns:a16="http://schemas.microsoft.com/office/drawing/2014/main" id="{BC0A41B4-E1DB-4DF5-BD9C-57B9AE39D8E5}"/>
              </a:ext>
            </a:extLst>
          </p:cNvPr>
          <p:cNvSpPr txBox="1"/>
          <p:nvPr/>
        </p:nvSpPr>
        <p:spPr>
          <a:xfrm>
            <a:off x="3213487" y="2229518"/>
            <a:ext cx="2026517" cy="369332"/>
          </a:xfrm>
          <a:prstGeom prst="rect">
            <a:avLst/>
          </a:prstGeom>
          <a:noFill/>
        </p:spPr>
        <p:txBody>
          <a:bodyPr wrap="none" rtlCol="0">
            <a:spAutoFit/>
          </a:bodyPr>
          <a:lstStyle/>
          <a:p>
            <a:r>
              <a:rPr lang="en-US" dirty="0">
                <a:solidFill>
                  <a:schemeClr val="bg2"/>
                </a:solidFill>
                <a:latin typeface="+mj-lt"/>
              </a:rPr>
              <a:t>Paper-based objects</a:t>
            </a:r>
          </a:p>
        </p:txBody>
      </p:sp>
      <p:sp>
        <p:nvSpPr>
          <p:cNvPr id="84" name="TextBox 83">
            <a:extLst>
              <a:ext uri="{FF2B5EF4-FFF2-40B4-BE49-F238E27FC236}">
                <a16:creationId xmlns:a16="http://schemas.microsoft.com/office/drawing/2014/main" id="{32007CF9-B82D-4443-B7FF-D653CF2BA409}"/>
              </a:ext>
            </a:extLst>
          </p:cNvPr>
          <p:cNvSpPr txBox="1"/>
          <p:nvPr/>
        </p:nvSpPr>
        <p:spPr>
          <a:xfrm>
            <a:off x="5941903" y="2464779"/>
            <a:ext cx="2802488" cy="1170833"/>
          </a:xfrm>
          <a:prstGeom prst="rect">
            <a:avLst/>
          </a:prstGeom>
          <a:noFill/>
        </p:spPr>
        <p:txBody>
          <a:bodyPr wrap="square" rtlCol="0" anchor="ctr">
            <a:spAutoFit/>
          </a:bodyPr>
          <a:lstStyle/>
          <a:p>
            <a:pPr>
              <a:lnSpc>
                <a:spcPct val="150000"/>
              </a:lnSpc>
            </a:pPr>
            <a:r>
              <a:rPr lang="en-GB" sz="1200" i="1" dirty="0">
                <a:solidFill>
                  <a:schemeClr val="bg2"/>
                </a:solidFill>
              </a:rPr>
              <a:t>Use either PDF or PDF/A format</a:t>
            </a:r>
          </a:p>
          <a:p>
            <a:pPr>
              <a:lnSpc>
                <a:spcPct val="150000"/>
              </a:lnSpc>
            </a:pPr>
            <a:r>
              <a:rPr lang="en-GB" sz="1200" i="1" dirty="0">
                <a:solidFill>
                  <a:schemeClr val="bg2"/>
                </a:solidFill>
              </a:rPr>
              <a:t>After scanning your documents, </a:t>
            </a:r>
          </a:p>
          <a:p>
            <a:pPr>
              <a:lnSpc>
                <a:spcPct val="150000"/>
              </a:lnSpc>
            </a:pPr>
            <a:r>
              <a:rPr lang="en-GB" sz="1200" i="1" dirty="0">
                <a:solidFill>
                  <a:schemeClr val="bg2"/>
                </a:solidFill>
              </a:rPr>
              <a:t>follow digital preservation </a:t>
            </a:r>
          </a:p>
          <a:p>
            <a:pPr>
              <a:lnSpc>
                <a:spcPct val="150000"/>
              </a:lnSpc>
            </a:pPr>
            <a:r>
              <a:rPr lang="en-GB" sz="1200" i="1" dirty="0">
                <a:solidFill>
                  <a:schemeClr val="bg2"/>
                </a:solidFill>
              </a:rPr>
              <a:t>procedures.</a:t>
            </a:r>
          </a:p>
        </p:txBody>
      </p:sp>
      <p:sp>
        <p:nvSpPr>
          <p:cNvPr id="87" name="TextBox 86">
            <a:extLst>
              <a:ext uri="{FF2B5EF4-FFF2-40B4-BE49-F238E27FC236}">
                <a16:creationId xmlns:a16="http://schemas.microsoft.com/office/drawing/2014/main" id="{4365DCF1-F176-426B-B18E-30C102587B8E}"/>
              </a:ext>
            </a:extLst>
          </p:cNvPr>
          <p:cNvSpPr txBox="1"/>
          <p:nvPr/>
        </p:nvSpPr>
        <p:spPr>
          <a:xfrm>
            <a:off x="2287785" y="5101997"/>
            <a:ext cx="2598746" cy="893834"/>
          </a:xfrm>
          <a:prstGeom prst="rect">
            <a:avLst/>
          </a:prstGeom>
          <a:noFill/>
        </p:spPr>
        <p:txBody>
          <a:bodyPr wrap="square" rtlCol="0" anchor="ctr">
            <a:spAutoFit/>
          </a:bodyPr>
          <a:lstStyle/>
          <a:p>
            <a:pPr>
              <a:lnSpc>
                <a:spcPct val="150000"/>
              </a:lnSpc>
            </a:pPr>
            <a:r>
              <a:rPr lang="en-GB" sz="1200" i="1" dirty="0">
                <a:solidFill>
                  <a:schemeClr val="bg2"/>
                </a:solidFill>
              </a:rPr>
              <a:t>Connect VCR or tape-deck  audio-visual outputs to a digital converter that connects to your computer, </a:t>
            </a:r>
          </a:p>
        </p:txBody>
      </p:sp>
      <p:sp>
        <p:nvSpPr>
          <p:cNvPr id="88" name="TextBox 87">
            <a:extLst>
              <a:ext uri="{FF2B5EF4-FFF2-40B4-BE49-F238E27FC236}">
                <a16:creationId xmlns:a16="http://schemas.microsoft.com/office/drawing/2014/main" id="{AB987251-D11A-4376-A58B-7FB63762FACA}"/>
              </a:ext>
            </a:extLst>
          </p:cNvPr>
          <p:cNvSpPr txBox="1"/>
          <p:nvPr/>
        </p:nvSpPr>
        <p:spPr>
          <a:xfrm>
            <a:off x="2437517" y="4474048"/>
            <a:ext cx="2598746" cy="646331"/>
          </a:xfrm>
          <a:prstGeom prst="rect">
            <a:avLst/>
          </a:prstGeom>
          <a:noFill/>
        </p:spPr>
        <p:txBody>
          <a:bodyPr wrap="square" rtlCol="0">
            <a:spAutoFit/>
          </a:bodyPr>
          <a:lstStyle/>
          <a:p>
            <a:r>
              <a:rPr lang="en-US" dirty="0">
                <a:solidFill>
                  <a:schemeClr val="bg2"/>
                </a:solidFill>
                <a:latin typeface="+mj-lt"/>
              </a:rPr>
              <a:t>Moving Image Magnetic</a:t>
            </a:r>
          </a:p>
          <a:p>
            <a:r>
              <a:rPr lang="en-US" dirty="0">
                <a:solidFill>
                  <a:schemeClr val="bg2"/>
                </a:solidFill>
                <a:latin typeface="+mj-lt"/>
              </a:rPr>
              <a:t>Tape (Vhs) &amp; Cassette Tapes</a:t>
            </a:r>
          </a:p>
        </p:txBody>
      </p:sp>
      <p:sp>
        <p:nvSpPr>
          <p:cNvPr id="90" name="TextBox 89">
            <a:extLst>
              <a:ext uri="{FF2B5EF4-FFF2-40B4-BE49-F238E27FC236}">
                <a16:creationId xmlns:a16="http://schemas.microsoft.com/office/drawing/2014/main" id="{7329ED1A-4F73-4094-9874-3CCB9F55CB10}"/>
              </a:ext>
            </a:extLst>
          </p:cNvPr>
          <p:cNvSpPr txBox="1"/>
          <p:nvPr/>
        </p:nvSpPr>
        <p:spPr>
          <a:xfrm>
            <a:off x="5471042" y="4652825"/>
            <a:ext cx="2522834" cy="1447832"/>
          </a:xfrm>
          <a:prstGeom prst="rect">
            <a:avLst/>
          </a:prstGeom>
          <a:noFill/>
        </p:spPr>
        <p:txBody>
          <a:bodyPr wrap="square" rtlCol="0" anchor="ctr">
            <a:spAutoFit/>
          </a:bodyPr>
          <a:lstStyle/>
          <a:p>
            <a:pPr>
              <a:lnSpc>
                <a:spcPct val="150000"/>
              </a:lnSpc>
            </a:pPr>
            <a:r>
              <a:rPr lang="en-GB" sz="1200" i="1" dirty="0">
                <a:solidFill>
                  <a:schemeClr val="bg2"/>
                </a:solidFill>
              </a:rPr>
              <a:t>Use software to digitally capture the analog feed. </a:t>
            </a:r>
          </a:p>
          <a:p>
            <a:pPr>
              <a:lnSpc>
                <a:spcPct val="150000"/>
              </a:lnSpc>
            </a:pPr>
            <a:r>
              <a:rPr lang="en-GB" sz="1200" i="1" dirty="0">
                <a:solidFill>
                  <a:schemeClr val="bg2"/>
                </a:solidFill>
              </a:rPr>
              <a:t>Consider the type of capture formats used, the sampling </a:t>
            </a:r>
          </a:p>
          <a:p>
            <a:pPr>
              <a:lnSpc>
                <a:spcPct val="150000"/>
              </a:lnSpc>
            </a:pPr>
            <a:r>
              <a:rPr lang="en-GB" sz="1200" i="1" dirty="0">
                <a:solidFill>
                  <a:schemeClr val="bg2"/>
                </a:solidFill>
              </a:rPr>
              <a:t>quality and capture resolutions.</a:t>
            </a:r>
          </a:p>
        </p:txBody>
      </p:sp>
    </p:spTree>
    <p:extLst>
      <p:ext uri="{BB962C8B-B14F-4D97-AF65-F5344CB8AC3E}">
        <p14:creationId xmlns:p14="http://schemas.microsoft.com/office/powerpoint/2010/main" val="37077874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left)">
                                      <p:cBhvr>
                                        <p:cTn id="16" dur="500"/>
                                        <p:tgtEl>
                                          <p:spTgt spid="81"/>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wipe(up)">
                                      <p:cBhvr>
                                        <p:cTn id="20" dur="500"/>
                                        <p:tgtEl>
                                          <p:spTgt spid="80"/>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1+#ppt_w/2"/>
                                          </p:val>
                                        </p:tav>
                                        <p:tav tm="100000">
                                          <p:val>
                                            <p:strVal val="#ppt_x"/>
                                          </p:val>
                                        </p:tav>
                                      </p:tavLst>
                                    </p:anim>
                                    <p:anim calcmode="lin" valueType="num">
                                      <p:cBhvr additive="base">
                                        <p:cTn id="25" dur="500" fill="hold"/>
                                        <p:tgtEl>
                                          <p:spTgt spid="49"/>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up)">
                                      <p:cBhvr>
                                        <p:cTn id="29" dur="500"/>
                                        <p:tgtEl>
                                          <p:spTgt spid="84"/>
                                        </p:tgtEl>
                                      </p:cBhvr>
                                    </p:animEffect>
                                  </p:childTnLst>
                                </p:cTn>
                              </p:par>
                            </p:childTnLst>
                          </p:cTn>
                        </p:par>
                        <p:par>
                          <p:cTn id="30" fill="hold">
                            <p:stCondLst>
                              <p:cond delay="3000"/>
                            </p:stCondLst>
                            <p:childTnLst>
                              <p:par>
                                <p:cTn id="31" presetID="2" presetClass="entr" presetSubtype="2"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additive="base">
                                        <p:cTn id="33" dur="500" fill="hold"/>
                                        <p:tgtEl>
                                          <p:spTgt spid="58"/>
                                        </p:tgtEl>
                                        <p:attrNameLst>
                                          <p:attrName>ppt_x</p:attrName>
                                        </p:attrNameLst>
                                      </p:cBhvr>
                                      <p:tavLst>
                                        <p:tav tm="0">
                                          <p:val>
                                            <p:strVal val="1+#ppt_w/2"/>
                                          </p:val>
                                        </p:tav>
                                        <p:tav tm="100000">
                                          <p:val>
                                            <p:strVal val="#ppt_x"/>
                                          </p:val>
                                        </p:tav>
                                      </p:tavLst>
                                    </p:anim>
                                    <p:anim calcmode="lin" valueType="num">
                                      <p:cBhvr additive="base">
                                        <p:cTn id="34" dur="500" fill="hold"/>
                                        <p:tgtEl>
                                          <p:spTgt spid="58"/>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wipe(left)">
                                      <p:cBhvr>
                                        <p:cTn id="38" dur="500"/>
                                        <p:tgtEl>
                                          <p:spTgt spid="88"/>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up)">
                                      <p:cBhvr>
                                        <p:cTn id="42" dur="500"/>
                                        <p:tgtEl>
                                          <p:spTgt spid="87"/>
                                        </p:tgtEl>
                                      </p:cBhvr>
                                    </p:animEffect>
                                  </p:childTnLst>
                                </p:cTn>
                              </p:par>
                            </p:childTnLst>
                          </p:cTn>
                        </p:par>
                        <p:par>
                          <p:cTn id="43" fill="hold">
                            <p:stCondLst>
                              <p:cond delay="4500"/>
                            </p:stCondLst>
                            <p:childTnLst>
                              <p:par>
                                <p:cTn id="44" presetID="2" presetClass="entr" presetSubtype="2"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1+#ppt_w/2"/>
                                          </p:val>
                                        </p:tav>
                                        <p:tav tm="100000">
                                          <p:val>
                                            <p:strVal val="#ppt_x"/>
                                          </p:val>
                                        </p:tav>
                                      </p:tavLst>
                                    </p:anim>
                                    <p:anim calcmode="lin" valueType="num">
                                      <p:cBhvr additive="base">
                                        <p:cTn id="47" dur="500" fill="hold"/>
                                        <p:tgtEl>
                                          <p:spTgt spid="61"/>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2" presetClass="entr" presetSubtype="1" fill="hold" grpId="0" nodeType="after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wipe(up)">
                                      <p:cBhvr>
                                        <p:cTn id="5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49" grpId="0" animBg="1"/>
      <p:bldP spid="58" grpId="0" animBg="1"/>
      <p:bldP spid="61" grpId="0" animBg="1"/>
      <p:bldP spid="80" grpId="0"/>
      <p:bldP spid="81" grpId="0"/>
      <p:bldP spid="84" grpId="0"/>
      <p:bldP spid="87" grpId="0"/>
      <p:bldP spid="88" grpId="0"/>
      <p:bldP spid="9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5DCFB-800D-4E72-8012-35D8D0B21CE7}"/>
              </a:ext>
            </a:extLst>
          </p:cNvPr>
          <p:cNvSpPr>
            <a:spLocks noGrp="1"/>
          </p:cNvSpPr>
          <p:nvPr>
            <p:ph type="title"/>
          </p:nvPr>
        </p:nvSpPr>
        <p:spPr>
          <a:xfrm>
            <a:off x="3147573" y="545193"/>
            <a:ext cx="9934383" cy="894000"/>
          </a:xfrm>
        </p:spPr>
        <p:txBody>
          <a:bodyPr/>
          <a:lstStyle/>
          <a:p>
            <a:r>
              <a:rPr lang="en-US" dirty="0"/>
              <a:t>Digitizing Photographs</a:t>
            </a:r>
          </a:p>
        </p:txBody>
      </p:sp>
      <p:sp>
        <p:nvSpPr>
          <p:cNvPr id="15" name="Parallelogram 14">
            <a:extLst>
              <a:ext uri="{FF2B5EF4-FFF2-40B4-BE49-F238E27FC236}">
                <a16:creationId xmlns:a16="http://schemas.microsoft.com/office/drawing/2014/main" id="{CD04280C-4249-40D2-A07D-8DF4549819F7}"/>
              </a:ext>
            </a:extLst>
          </p:cNvPr>
          <p:cNvSpPr/>
          <p:nvPr/>
        </p:nvSpPr>
        <p:spPr>
          <a:xfrm>
            <a:off x="1281562" y="2275100"/>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Parallelogram 48">
            <a:extLst>
              <a:ext uri="{FF2B5EF4-FFF2-40B4-BE49-F238E27FC236}">
                <a16:creationId xmlns:a16="http://schemas.microsoft.com/office/drawing/2014/main" id="{AB2EFB44-252F-438B-A5C4-3D7720EB6262}"/>
              </a:ext>
            </a:extLst>
          </p:cNvPr>
          <p:cNvSpPr/>
          <p:nvPr/>
        </p:nvSpPr>
        <p:spPr>
          <a:xfrm>
            <a:off x="5917211" y="2279939"/>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Parallelogram 57">
            <a:extLst>
              <a:ext uri="{FF2B5EF4-FFF2-40B4-BE49-F238E27FC236}">
                <a16:creationId xmlns:a16="http://schemas.microsoft.com/office/drawing/2014/main" id="{31B32C14-A5EC-42AF-83B4-4D3BAEC21ACE}"/>
              </a:ext>
            </a:extLst>
          </p:cNvPr>
          <p:cNvSpPr/>
          <p:nvPr/>
        </p:nvSpPr>
        <p:spPr>
          <a:xfrm>
            <a:off x="2060666" y="4396548"/>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Parallelogram 60">
            <a:extLst>
              <a:ext uri="{FF2B5EF4-FFF2-40B4-BE49-F238E27FC236}">
                <a16:creationId xmlns:a16="http://schemas.microsoft.com/office/drawing/2014/main" id="{E54FFCF7-284B-42F5-9A0F-A7A87884A0AA}"/>
              </a:ext>
            </a:extLst>
          </p:cNvPr>
          <p:cNvSpPr/>
          <p:nvPr/>
        </p:nvSpPr>
        <p:spPr>
          <a:xfrm>
            <a:off x="6564584" y="4461522"/>
            <a:ext cx="3251790" cy="1849936"/>
          </a:xfrm>
          <a:prstGeom prst="parallelogram">
            <a:avLst/>
          </a:prstGeom>
          <a:solidFill>
            <a:schemeClr val="accent1"/>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TextBox 79">
            <a:extLst>
              <a:ext uri="{FF2B5EF4-FFF2-40B4-BE49-F238E27FC236}">
                <a16:creationId xmlns:a16="http://schemas.microsoft.com/office/drawing/2014/main" id="{017BAA4D-E837-4304-9CE4-9AA0F0343479}"/>
              </a:ext>
            </a:extLst>
          </p:cNvPr>
          <p:cNvSpPr txBox="1"/>
          <p:nvPr/>
        </p:nvSpPr>
        <p:spPr>
          <a:xfrm>
            <a:off x="1761582" y="2476152"/>
            <a:ext cx="2522834" cy="1447832"/>
          </a:xfrm>
          <a:prstGeom prst="rect">
            <a:avLst/>
          </a:prstGeom>
          <a:noFill/>
        </p:spPr>
        <p:txBody>
          <a:bodyPr wrap="square" rtlCol="0" anchor="ctr">
            <a:spAutoFit/>
          </a:bodyPr>
          <a:lstStyle/>
          <a:p>
            <a:pPr>
              <a:lnSpc>
                <a:spcPct val="150000"/>
              </a:lnSpc>
            </a:pPr>
            <a:r>
              <a:rPr lang="en-GB" sz="1200" i="1" dirty="0">
                <a:solidFill>
                  <a:schemeClr val="bg2"/>
                </a:solidFill>
              </a:rPr>
              <a:t>Digital images fall into two categories: scanned or digitally captured images or images created on a computer using graphics software (e.g., logos).</a:t>
            </a:r>
          </a:p>
        </p:txBody>
      </p:sp>
      <p:sp>
        <p:nvSpPr>
          <p:cNvPr id="84" name="TextBox 83">
            <a:extLst>
              <a:ext uri="{FF2B5EF4-FFF2-40B4-BE49-F238E27FC236}">
                <a16:creationId xmlns:a16="http://schemas.microsoft.com/office/drawing/2014/main" id="{32007CF9-B82D-4443-B7FF-D653CF2BA409}"/>
              </a:ext>
            </a:extLst>
          </p:cNvPr>
          <p:cNvSpPr txBox="1"/>
          <p:nvPr/>
        </p:nvSpPr>
        <p:spPr>
          <a:xfrm>
            <a:off x="6382611" y="2535639"/>
            <a:ext cx="2320990" cy="1447832"/>
          </a:xfrm>
          <a:prstGeom prst="rect">
            <a:avLst/>
          </a:prstGeom>
          <a:noFill/>
        </p:spPr>
        <p:txBody>
          <a:bodyPr wrap="square" rtlCol="0" anchor="ctr">
            <a:spAutoFit/>
          </a:bodyPr>
          <a:lstStyle/>
          <a:p>
            <a:pPr>
              <a:lnSpc>
                <a:spcPct val="150000"/>
              </a:lnSpc>
            </a:pPr>
            <a:r>
              <a:rPr lang="en-GB" sz="1200" i="1" dirty="0">
                <a:solidFill>
                  <a:schemeClr val="bg2"/>
                </a:solidFill>
              </a:rPr>
              <a:t>Types of file formats fall into two categories: so-called lossy or lossless compression formats.</a:t>
            </a:r>
          </a:p>
          <a:p>
            <a:pPr>
              <a:lnSpc>
                <a:spcPct val="150000"/>
              </a:lnSpc>
            </a:pPr>
            <a:r>
              <a:rPr lang="en-GB" sz="1200" i="1" dirty="0">
                <a:solidFill>
                  <a:schemeClr val="bg2"/>
                </a:solidFill>
              </a:rPr>
              <a:t>Also consider is bit-depth.</a:t>
            </a:r>
          </a:p>
        </p:txBody>
      </p:sp>
      <p:sp>
        <p:nvSpPr>
          <p:cNvPr id="87" name="TextBox 86">
            <a:extLst>
              <a:ext uri="{FF2B5EF4-FFF2-40B4-BE49-F238E27FC236}">
                <a16:creationId xmlns:a16="http://schemas.microsoft.com/office/drawing/2014/main" id="{4365DCF1-F176-426B-B18E-30C102587B8E}"/>
              </a:ext>
            </a:extLst>
          </p:cNvPr>
          <p:cNvSpPr txBox="1"/>
          <p:nvPr/>
        </p:nvSpPr>
        <p:spPr>
          <a:xfrm>
            <a:off x="2425144" y="5078072"/>
            <a:ext cx="2522834" cy="616836"/>
          </a:xfrm>
          <a:prstGeom prst="rect">
            <a:avLst/>
          </a:prstGeom>
          <a:noFill/>
        </p:spPr>
        <p:txBody>
          <a:bodyPr wrap="square" rtlCol="0" anchor="ctr">
            <a:spAutoFit/>
          </a:bodyPr>
          <a:lstStyle/>
          <a:p>
            <a:pPr>
              <a:lnSpc>
                <a:spcPct val="150000"/>
              </a:lnSpc>
            </a:pPr>
            <a:r>
              <a:rPr lang="en-GB" sz="1200" i="1" dirty="0">
                <a:solidFill>
                  <a:schemeClr val="bg2"/>
                </a:solidFill>
              </a:rPr>
              <a:t>Common file formats are GIF; JPEG; PNG; &amp; TIFF.</a:t>
            </a:r>
          </a:p>
        </p:txBody>
      </p:sp>
      <p:sp>
        <p:nvSpPr>
          <p:cNvPr id="90" name="TextBox 89">
            <a:extLst>
              <a:ext uri="{FF2B5EF4-FFF2-40B4-BE49-F238E27FC236}">
                <a16:creationId xmlns:a16="http://schemas.microsoft.com/office/drawing/2014/main" id="{7329ED1A-4F73-4094-9874-3CCB9F55CB10}"/>
              </a:ext>
            </a:extLst>
          </p:cNvPr>
          <p:cNvSpPr txBox="1"/>
          <p:nvPr/>
        </p:nvSpPr>
        <p:spPr>
          <a:xfrm>
            <a:off x="6929062" y="4801074"/>
            <a:ext cx="2522834" cy="1170833"/>
          </a:xfrm>
          <a:prstGeom prst="rect">
            <a:avLst/>
          </a:prstGeom>
          <a:noFill/>
        </p:spPr>
        <p:txBody>
          <a:bodyPr wrap="square" rtlCol="0" anchor="ctr">
            <a:spAutoFit/>
          </a:bodyPr>
          <a:lstStyle/>
          <a:p>
            <a:pPr>
              <a:lnSpc>
                <a:spcPct val="150000"/>
              </a:lnSpc>
            </a:pPr>
            <a:r>
              <a:rPr lang="en-GB" sz="1200" i="1" dirty="0">
                <a:solidFill>
                  <a:schemeClr val="bg2"/>
                </a:solidFill>
              </a:rPr>
              <a:t>Consider when scanning, the resolution  you will capture. Resolution is the number of pixels per inch (</a:t>
            </a:r>
            <a:r>
              <a:rPr lang="en-GB" sz="1200" i="1" dirty="0" err="1">
                <a:solidFill>
                  <a:schemeClr val="bg2"/>
                </a:solidFill>
              </a:rPr>
              <a:t>ppi</a:t>
            </a:r>
            <a:r>
              <a:rPr lang="en-GB" sz="1200" i="1" dirty="0">
                <a:solidFill>
                  <a:schemeClr val="bg2"/>
                </a:solidFill>
              </a:rPr>
              <a:t>) in an image. </a:t>
            </a:r>
          </a:p>
        </p:txBody>
      </p:sp>
    </p:spTree>
    <p:extLst>
      <p:ext uri="{BB962C8B-B14F-4D97-AF65-F5344CB8AC3E}">
        <p14:creationId xmlns:p14="http://schemas.microsoft.com/office/powerpoint/2010/main" val="20562147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wipe(up)">
                                      <p:cBhvr>
                                        <p:cTn id="16" dur="500"/>
                                        <p:tgtEl>
                                          <p:spTgt spid="80"/>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500" fill="hold"/>
                                        <p:tgtEl>
                                          <p:spTgt spid="49"/>
                                        </p:tgtEl>
                                        <p:attrNameLst>
                                          <p:attrName>ppt_x</p:attrName>
                                        </p:attrNameLst>
                                      </p:cBhvr>
                                      <p:tavLst>
                                        <p:tav tm="0">
                                          <p:val>
                                            <p:strVal val="1+#ppt_w/2"/>
                                          </p:val>
                                        </p:tav>
                                        <p:tav tm="100000">
                                          <p:val>
                                            <p:strVal val="#ppt_x"/>
                                          </p:val>
                                        </p:tav>
                                      </p:tavLst>
                                    </p:anim>
                                    <p:anim calcmode="lin" valueType="num">
                                      <p:cBhvr additive="base">
                                        <p:cTn id="21" dur="500" fill="hold"/>
                                        <p:tgtEl>
                                          <p:spTgt spid="4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up)">
                                      <p:cBhvr>
                                        <p:cTn id="25" dur="500"/>
                                        <p:tgtEl>
                                          <p:spTgt spid="84"/>
                                        </p:tgtEl>
                                      </p:cBhvr>
                                    </p:animEffect>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500" fill="hold"/>
                                        <p:tgtEl>
                                          <p:spTgt spid="58"/>
                                        </p:tgtEl>
                                        <p:attrNameLst>
                                          <p:attrName>ppt_x</p:attrName>
                                        </p:attrNameLst>
                                      </p:cBhvr>
                                      <p:tavLst>
                                        <p:tav tm="0">
                                          <p:val>
                                            <p:strVal val="1+#ppt_w/2"/>
                                          </p:val>
                                        </p:tav>
                                        <p:tav tm="100000">
                                          <p:val>
                                            <p:strVal val="#ppt_x"/>
                                          </p:val>
                                        </p:tav>
                                      </p:tavLst>
                                    </p:anim>
                                    <p:anim calcmode="lin" valueType="num">
                                      <p:cBhvr additive="base">
                                        <p:cTn id="30" dur="500" fill="hold"/>
                                        <p:tgtEl>
                                          <p:spTgt spid="58"/>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up)">
                                      <p:cBhvr>
                                        <p:cTn id="34" dur="500"/>
                                        <p:tgtEl>
                                          <p:spTgt spid="87"/>
                                        </p:tgtEl>
                                      </p:cBhvr>
                                    </p:animEffect>
                                  </p:childTnLst>
                                </p:cTn>
                              </p:par>
                            </p:childTnLst>
                          </p:cTn>
                        </p:par>
                        <p:par>
                          <p:cTn id="35" fill="hold">
                            <p:stCondLst>
                              <p:cond delay="3500"/>
                            </p:stCondLst>
                            <p:childTnLst>
                              <p:par>
                                <p:cTn id="36" presetID="2" presetClass="entr" presetSubtype="2"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fill="hold"/>
                                        <p:tgtEl>
                                          <p:spTgt spid="61"/>
                                        </p:tgtEl>
                                        <p:attrNameLst>
                                          <p:attrName>ppt_x</p:attrName>
                                        </p:attrNameLst>
                                      </p:cBhvr>
                                      <p:tavLst>
                                        <p:tav tm="0">
                                          <p:val>
                                            <p:strVal val="1+#ppt_w/2"/>
                                          </p:val>
                                        </p:tav>
                                        <p:tav tm="100000">
                                          <p:val>
                                            <p:strVal val="#ppt_x"/>
                                          </p:val>
                                        </p:tav>
                                      </p:tavLst>
                                    </p:anim>
                                    <p:anim calcmode="lin" valueType="num">
                                      <p:cBhvr additive="base">
                                        <p:cTn id="39" dur="500" fill="hold"/>
                                        <p:tgtEl>
                                          <p:spTgt spid="61"/>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49" grpId="0" animBg="1"/>
      <p:bldP spid="58" grpId="0" animBg="1"/>
      <p:bldP spid="61" grpId="0" animBg="1"/>
      <p:bldP spid="80" grpId="0"/>
      <p:bldP spid="84" grpId="0"/>
      <p:bldP spid="87" grpId="0"/>
      <p:bldP spid="9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rrow: Chevron 72">
            <a:extLst>
              <a:ext uri="{FF2B5EF4-FFF2-40B4-BE49-F238E27FC236}">
                <a16:creationId xmlns:a16="http://schemas.microsoft.com/office/drawing/2014/main" id="{9BBA09AA-6F2B-4162-BA28-880050028A0D}"/>
              </a:ext>
            </a:extLst>
          </p:cNvPr>
          <p:cNvSpPr/>
          <p:nvPr/>
        </p:nvSpPr>
        <p:spPr>
          <a:xfrm rot="5400000">
            <a:off x="3304810" y="2918929"/>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row: Chevron 73">
            <a:extLst>
              <a:ext uri="{FF2B5EF4-FFF2-40B4-BE49-F238E27FC236}">
                <a16:creationId xmlns:a16="http://schemas.microsoft.com/office/drawing/2014/main" id="{FC9DBBD8-C97B-485C-8152-41DB36761D3F}"/>
              </a:ext>
            </a:extLst>
          </p:cNvPr>
          <p:cNvSpPr/>
          <p:nvPr/>
        </p:nvSpPr>
        <p:spPr>
          <a:xfrm rot="5400000">
            <a:off x="3403524" y="3343335"/>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a:extLst>
              <a:ext uri="{FF2B5EF4-FFF2-40B4-BE49-F238E27FC236}">
                <a16:creationId xmlns:a16="http://schemas.microsoft.com/office/drawing/2014/main" id="{C29B5F1A-7D98-4EB5-9F62-22D11F41990D}"/>
              </a:ext>
            </a:extLst>
          </p:cNvPr>
          <p:cNvSpPr>
            <a:spLocks noGrp="1"/>
          </p:cNvSpPr>
          <p:nvPr>
            <p:ph type="title"/>
          </p:nvPr>
        </p:nvSpPr>
        <p:spPr>
          <a:xfrm>
            <a:off x="1767114" y="225303"/>
            <a:ext cx="9612699" cy="1558797"/>
          </a:xfrm>
        </p:spPr>
        <p:txBody>
          <a:bodyPr/>
          <a:lstStyle/>
          <a:p>
            <a:pPr algn="ctr"/>
            <a:r>
              <a:rPr lang="en-US" dirty="0"/>
              <a:t>Basic Digital Preservation Techniques for Digital Records</a:t>
            </a:r>
          </a:p>
        </p:txBody>
      </p:sp>
      <p:sp>
        <p:nvSpPr>
          <p:cNvPr id="70" name="Arrow: Chevron 69">
            <a:extLst>
              <a:ext uri="{FF2B5EF4-FFF2-40B4-BE49-F238E27FC236}">
                <a16:creationId xmlns:a16="http://schemas.microsoft.com/office/drawing/2014/main" id="{77DEC497-80D9-45FE-97F8-8FA53D0E1659}"/>
              </a:ext>
            </a:extLst>
          </p:cNvPr>
          <p:cNvSpPr/>
          <p:nvPr/>
        </p:nvSpPr>
        <p:spPr>
          <a:xfrm rot="5400000">
            <a:off x="1173629" y="2020495"/>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hevron 62">
            <a:extLst>
              <a:ext uri="{FF2B5EF4-FFF2-40B4-BE49-F238E27FC236}">
                <a16:creationId xmlns:a16="http://schemas.microsoft.com/office/drawing/2014/main" id="{E9614296-4739-4B6A-8FD4-3C2B0EB7BDB7}"/>
              </a:ext>
            </a:extLst>
          </p:cNvPr>
          <p:cNvSpPr/>
          <p:nvPr/>
        </p:nvSpPr>
        <p:spPr>
          <a:xfrm rot="5400000">
            <a:off x="1272343" y="2444901"/>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a:extLst>
              <a:ext uri="{FF2B5EF4-FFF2-40B4-BE49-F238E27FC236}">
                <a16:creationId xmlns:a16="http://schemas.microsoft.com/office/drawing/2014/main" id="{1E4E1614-1144-41C8-96F2-4453C0AFE7AD}"/>
              </a:ext>
            </a:extLst>
          </p:cNvPr>
          <p:cNvSpPr txBox="1"/>
          <p:nvPr/>
        </p:nvSpPr>
        <p:spPr>
          <a:xfrm>
            <a:off x="812180" y="4175408"/>
            <a:ext cx="2042909" cy="2878993"/>
          </a:xfrm>
          <a:prstGeom prst="rect">
            <a:avLst/>
          </a:prstGeom>
          <a:noFill/>
        </p:spPr>
        <p:txBody>
          <a:bodyPr wrap="square" rtlCol="0">
            <a:spAutoFit/>
          </a:bodyPr>
          <a:lstStyle/>
          <a:p>
            <a:pPr algn="ctr">
              <a:lnSpc>
                <a:spcPct val="150000"/>
              </a:lnSpc>
            </a:pPr>
            <a:r>
              <a:rPr lang="en-GB" sz="1400" b="1" dirty="0"/>
              <a:t>Images</a:t>
            </a:r>
          </a:p>
          <a:p>
            <a:pPr marL="171450" indent="-171450">
              <a:lnSpc>
                <a:spcPct val="150000"/>
              </a:lnSpc>
              <a:buFont typeface="Arial" panose="020B0604020202020204" pitchFamily="34" charset="0"/>
              <a:buChar char="•"/>
            </a:pPr>
            <a:r>
              <a:rPr lang="en-GB" sz="1200" dirty="0"/>
              <a:t>Decide most important</a:t>
            </a:r>
          </a:p>
          <a:p>
            <a:pPr marL="171450" indent="-171450">
              <a:lnSpc>
                <a:spcPct val="150000"/>
              </a:lnSpc>
              <a:buFont typeface="Arial" panose="020B0604020202020204" pitchFamily="34" charset="0"/>
              <a:buChar char="•"/>
            </a:pPr>
            <a:r>
              <a:rPr lang="en-GB" sz="1200" dirty="0"/>
              <a:t>Keep highest resolution</a:t>
            </a:r>
          </a:p>
          <a:p>
            <a:pPr marL="171450" indent="-171450">
              <a:lnSpc>
                <a:spcPct val="150000"/>
              </a:lnSpc>
              <a:buFont typeface="Arial" panose="020B0604020202020204" pitchFamily="34" charset="0"/>
              <a:buChar char="•"/>
            </a:pPr>
            <a:r>
              <a:rPr lang="en-GB" sz="1200" dirty="0"/>
              <a:t>Tag photos with essential information</a:t>
            </a:r>
          </a:p>
          <a:p>
            <a:pPr marL="171450" indent="-171450">
              <a:lnSpc>
                <a:spcPct val="150000"/>
              </a:lnSpc>
              <a:buFont typeface="Arial" panose="020B0604020202020204" pitchFamily="34" charset="0"/>
              <a:buChar char="•"/>
            </a:pPr>
            <a:r>
              <a:rPr lang="en-GB" sz="1200" dirty="0"/>
              <a:t>Make full copies &amp; store in different locations</a:t>
            </a:r>
          </a:p>
          <a:p>
            <a:pPr algn="ctr">
              <a:lnSpc>
                <a:spcPct val="150000"/>
              </a:lnSpc>
            </a:pPr>
            <a:endParaRPr lang="en-GB" sz="1200" dirty="0"/>
          </a:p>
          <a:p>
            <a:pPr algn="ctr">
              <a:lnSpc>
                <a:spcPct val="150000"/>
              </a:lnSpc>
            </a:pPr>
            <a:endParaRPr lang="en-GB" sz="1200" dirty="0"/>
          </a:p>
        </p:txBody>
      </p:sp>
      <p:sp>
        <p:nvSpPr>
          <p:cNvPr id="76" name="Arrow: Chevron 75">
            <a:extLst>
              <a:ext uri="{FF2B5EF4-FFF2-40B4-BE49-F238E27FC236}">
                <a16:creationId xmlns:a16="http://schemas.microsoft.com/office/drawing/2014/main" id="{2D704392-0C23-4AAC-A5CA-502D9412CB9A}"/>
              </a:ext>
            </a:extLst>
          </p:cNvPr>
          <p:cNvSpPr/>
          <p:nvPr/>
        </p:nvSpPr>
        <p:spPr>
          <a:xfrm rot="5400000">
            <a:off x="7567174" y="2918929"/>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Arrow: Chevron 76">
            <a:extLst>
              <a:ext uri="{FF2B5EF4-FFF2-40B4-BE49-F238E27FC236}">
                <a16:creationId xmlns:a16="http://schemas.microsoft.com/office/drawing/2014/main" id="{9884C7F3-5CFF-433C-AE8D-CBCBC5682F23}"/>
              </a:ext>
            </a:extLst>
          </p:cNvPr>
          <p:cNvSpPr/>
          <p:nvPr/>
        </p:nvSpPr>
        <p:spPr>
          <a:xfrm rot="5400000">
            <a:off x="7665888" y="3343335"/>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Arrow: Chevron 78">
            <a:extLst>
              <a:ext uri="{FF2B5EF4-FFF2-40B4-BE49-F238E27FC236}">
                <a16:creationId xmlns:a16="http://schemas.microsoft.com/office/drawing/2014/main" id="{CD95C72A-D3C9-4B1D-9591-4E210AFE4916}"/>
              </a:ext>
            </a:extLst>
          </p:cNvPr>
          <p:cNvSpPr/>
          <p:nvPr/>
        </p:nvSpPr>
        <p:spPr>
          <a:xfrm rot="5400000">
            <a:off x="5435991" y="2020494"/>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Arrow: Chevron 79">
            <a:extLst>
              <a:ext uri="{FF2B5EF4-FFF2-40B4-BE49-F238E27FC236}">
                <a16:creationId xmlns:a16="http://schemas.microsoft.com/office/drawing/2014/main" id="{B7CF3137-DEF0-460D-B2AD-2544C91F2DFC}"/>
              </a:ext>
            </a:extLst>
          </p:cNvPr>
          <p:cNvSpPr/>
          <p:nvPr/>
        </p:nvSpPr>
        <p:spPr>
          <a:xfrm rot="5400000">
            <a:off x="5534705" y="2444900"/>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Arrow: Chevron 81">
            <a:extLst>
              <a:ext uri="{FF2B5EF4-FFF2-40B4-BE49-F238E27FC236}">
                <a16:creationId xmlns:a16="http://schemas.microsoft.com/office/drawing/2014/main" id="{867A4414-248B-4FF0-B7B9-D6DAD0BA4B49}"/>
              </a:ext>
            </a:extLst>
          </p:cNvPr>
          <p:cNvSpPr/>
          <p:nvPr/>
        </p:nvSpPr>
        <p:spPr>
          <a:xfrm rot="5400000">
            <a:off x="9698356" y="2020494"/>
            <a:ext cx="1320014" cy="1687838"/>
          </a:xfrm>
          <a:prstGeom prst="chevron">
            <a:avLst>
              <a:gd name="adj" fmla="val 34642"/>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Arrow: Chevron 82">
            <a:extLst>
              <a:ext uri="{FF2B5EF4-FFF2-40B4-BE49-F238E27FC236}">
                <a16:creationId xmlns:a16="http://schemas.microsoft.com/office/drawing/2014/main" id="{093D974B-2023-454A-B1B6-EC0C61A725A0}"/>
              </a:ext>
            </a:extLst>
          </p:cNvPr>
          <p:cNvSpPr/>
          <p:nvPr/>
        </p:nvSpPr>
        <p:spPr>
          <a:xfrm rot="5400000">
            <a:off x="9797070" y="2444900"/>
            <a:ext cx="1122585" cy="1435395"/>
          </a:xfrm>
          <a:prstGeom prst="chevron">
            <a:avLst>
              <a:gd name="adj" fmla="val 346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TextBox 86">
            <a:extLst>
              <a:ext uri="{FF2B5EF4-FFF2-40B4-BE49-F238E27FC236}">
                <a16:creationId xmlns:a16="http://schemas.microsoft.com/office/drawing/2014/main" id="{EB128EAF-ADAB-4CCC-88B6-E0D20263B425}"/>
              </a:ext>
            </a:extLst>
          </p:cNvPr>
          <p:cNvSpPr txBox="1"/>
          <p:nvPr/>
        </p:nvSpPr>
        <p:spPr>
          <a:xfrm>
            <a:off x="2934206" y="5082140"/>
            <a:ext cx="2042909" cy="1493999"/>
          </a:xfrm>
          <a:prstGeom prst="rect">
            <a:avLst/>
          </a:prstGeom>
          <a:noFill/>
        </p:spPr>
        <p:txBody>
          <a:bodyPr wrap="square" rtlCol="0">
            <a:spAutoFit/>
          </a:bodyPr>
          <a:lstStyle/>
          <a:p>
            <a:pPr algn="ctr">
              <a:lnSpc>
                <a:spcPct val="150000"/>
              </a:lnSpc>
            </a:pPr>
            <a:r>
              <a:rPr lang="en-GB" sz="1400" b="1" dirty="0"/>
              <a:t>Email</a:t>
            </a:r>
          </a:p>
          <a:p>
            <a:pPr marL="171450" indent="-171450">
              <a:lnSpc>
                <a:spcPct val="150000"/>
              </a:lnSpc>
              <a:buFont typeface="Arial" panose="020B0604020202020204" pitchFamily="34" charset="0"/>
              <a:buChar char="•"/>
            </a:pPr>
            <a:r>
              <a:rPr lang="en-GB" sz="1200" dirty="0"/>
              <a:t>Identify accounts &amp; long-term value</a:t>
            </a:r>
          </a:p>
          <a:p>
            <a:pPr marL="171450" indent="-171450">
              <a:lnSpc>
                <a:spcPct val="150000"/>
              </a:lnSpc>
              <a:buFont typeface="Arial" panose="020B0604020202020204" pitchFamily="34" charset="0"/>
              <a:buChar char="•"/>
            </a:pPr>
            <a:r>
              <a:rPr lang="en-GB" sz="1200" dirty="0"/>
              <a:t>Export to open format</a:t>
            </a:r>
          </a:p>
          <a:p>
            <a:pPr marL="171450" indent="-171450">
              <a:lnSpc>
                <a:spcPct val="150000"/>
              </a:lnSpc>
              <a:buFont typeface="Arial" panose="020B0604020202020204" pitchFamily="34" charset="0"/>
              <a:buChar char="•"/>
            </a:pPr>
            <a:endParaRPr lang="en-GB" sz="1200" dirty="0"/>
          </a:p>
        </p:txBody>
      </p:sp>
      <p:sp>
        <p:nvSpPr>
          <p:cNvPr id="90" name="TextBox 89">
            <a:extLst>
              <a:ext uri="{FF2B5EF4-FFF2-40B4-BE49-F238E27FC236}">
                <a16:creationId xmlns:a16="http://schemas.microsoft.com/office/drawing/2014/main" id="{04648F43-0B2C-480B-9068-EAC730907C47}"/>
              </a:ext>
            </a:extLst>
          </p:cNvPr>
          <p:cNvSpPr txBox="1"/>
          <p:nvPr/>
        </p:nvSpPr>
        <p:spPr>
          <a:xfrm>
            <a:off x="5074542" y="4175408"/>
            <a:ext cx="2042909" cy="2601994"/>
          </a:xfrm>
          <a:prstGeom prst="rect">
            <a:avLst/>
          </a:prstGeom>
          <a:noFill/>
        </p:spPr>
        <p:txBody>
          <a:bodyPr wrap="square" rtlCol="0">
            <a:spAutoFit/>
          </a:bodyPr>
          <a:lstStyle/>
          <a:p>
            <a:pPr algn="ctr">
              <a:lnSpc>
                <a:spcPct val="150000"/>
              </a:lnSpc>
            </a:pPr>
            <a:r>
              <a:rPr lang="en-GB" sz="1400" b="1" dirty="0"/>
              <a:t>Chats &amp; Social Media</a:t>
            </a:r>
          </a:p>
          <a:p>
            <a:pPr marL="171450" indent="-171450">
              <a:lnSpc>
                <a:spcPct val="150000"/>
              </a:lnSpc>
              <a:buFont typeface="Arial" panose="020B0604020202020204" pitchFamily="34" charset="0"/>
              <a:buChar char="•"/>
            </a:pPr>
            <a:r>
              <a:rPr lang="en-GB" sz="1200" dirty="0"/>
              <a:t>Most messaging applications allow you to export conversations in bulk</a:t>
            </a:r>
          </a:p>
          <a:p>
            <a:pPr marL="171450" indent="-171450">
              <a:lnSpc>
                <a:spcPct val="150000"/>
              </a:lnSpc>
              <a:buFont typeface="Arial" panose="020B0604020202020204" pitchFamily="34" charset="0"/>
              <a:buChar char="•"/>
            </a:pPr>
            <a:r>
              <a:rPr lang="en-GB" sz="1200" dirty="0"/>
              <a:t>You can download your archive &amp; personal data from social media account settings</a:t>
            </a:r>
          </a:p>
        </p:txBody>
      </p:sp>
      <p:sp>
        <p:nvSpPr>
          <p:cNvPr id="93" name="TextBox 92">
            <a:extLst>
              <a:ext uri="{FF2B5EF4-FFF2-40B4-BE49-F238E27FC236}">
                <a16:creationId xmlns:a16="http://schemas.microsoft.com/office/drawing/2014/main" id="{B39F1FE1-5CCF-42B0-BCFF-118E7BE48DE6}"/>
              </a:ext>
            </a:extLst>
          </p:cNvPr>
          <p:cNvSpPr txBox="1"/>
          <p:nvPr/>
        </p:nvSpPr>
        <p:spPr>
          <a:xfrm>
            <a:off x="7205725" y="5082140"/>
            <a:ext cx="2042909" cy="1493999"/>
          </a:xfrm>
          <a:prstGeom prst="rect">
            <a:avLst/>
          </a:prstGeom>
          <a:noFill/>
        </p:spPr>
        <p:txBody>
          <a:bodyPr wrap="square" rtlCol="0">
            <a:spAutoFit/>
          </a:bodyPr>
          <a:lstStyle/>
          <a:p>
            <a:pPr algn="ctr">
              <a:lnSpc>
                <a:spcPct val="150000"/>
              </a:lnSpc>
            </a:pPr>
            <a:r>
              <a:rPr lang="en-GB" sz="1400" b="1" dirty="0"/>
              <a:t>Websites</a:t>
            </a:r>
          </a:p>
          <a:p>
            <a:pPr marL="171450" indent="-171450">
              <a:lnSpc>
                <a:spcPct val="150000"/>
              </a:lnSpc>
              <a:buFont typeface="Arial" panose="020B0604020202020204" pitchFamily="34" charset="0"/>
              <a:buChar char="•"/>
            </a:pPr>
            <a:r>
              <a:rPr lang="en-GB" sz="1200" dirty="0"/>
              <a:t>CRLT + S. &amp; “save as webpage, complete”</a:t>
            </a:r>
          </a:p>
          <a:p>
            <a:pPr marL="171450" indent="-171450">
              <a:lnSpc>
                <a:spcPct val="150000"/>
              </a:lnSpc>
              <a:buFont typeface="Arial" panose="020B0604020202020204" pitchFamily="34" charset="0"/>
              <a:buChar char="•"/>
            </a:pPr>
            <a:r>
              <a:rPr lang="en-GB" sz="1200" dirty="0"/>
              <a:t>Save as PDF</a:t>
            </a:r>
          </a:p>
          <a:p>
            <a:pPr marL="171450" indent="-171450">
              <a:lnSpc>
                <a:spcPct val="150000"/>
              </a:lnSpc>
              <a:buFont typeface="Arial" panose="020B0604020202020204" pitchFamily="34" charset="0"/>
              <a:buChar char="•"/>
            </a:pPr>
            <a:r>
              <a:rPr lang="en-GB" sz="1200" dirty="0"/>
              <a:t> </a:t>
            </a:r>
            <a:r>
              <a:rPr lang="en-GB" sz="1200" dirty="0" err="1"/>
              <a:t>Blingshot</a:t>
            </a:r>
            <a:endParaRPr lang="en-GB" sz="1200" dirty="0"/>
          </a:p>
        </p:txBody>
      </p:sp>
      <p:sp>
        <p:nvSpPr>
          <p:cNvPr id="96" name="TextBox 95">
            <a:extLst>
              <a:ext uri="{FF2B5EF4-FFF2-40B4-BE49-F238E27FC236}">
                <a16:creationId xmlns:a16="http://schemas.microsoft.com/office/drawing/2014/main" id="{711D8D70-8070-4618-B148-73716DD7D772}"/>
              </a:ext>
            </a:extLst>
          </p:cNvPr>
          <p:cNvSpPr txBox="1"/>
          <p:nvPr/>
        </p:nvSpPr>
        <p:spPr>
          <a:xfrm>
            <a:off x="9336904" y="4175408"/>
            <a:ext cx="2042909" cy="2601994"/>
          </a:xfrm>
          <a:prstGeom prst="rect">
            <a:avLst/>
          </a:prstGeom>
          <a:noFill/>
        </p:spPr>
        <p:txBody>
          <a:bodyPr wrap="square" rtlCol="0">
            <a:spAutoFit/>
          </a:bodyPr>
          <a:lstStyle/>
          <a:p>
            <a:pPr algn="ctr">
              <a:lnSpc>
                <a:spcPct val="150000"/>
              </a:lnSpc>
            </a:pPr>
            <a:r>
              <a:rPr lang="en-GB" sz="1400" b="1" dirty="0"/>
              <a:t>Audio &amp; Video</a:t>
            </a:r>
          </a:p>
          <a:p>
            <a:pPr marL="171450" indent="-171450">
              <a:lnSpc>
                <a:spcPct val="150000"/>
              </a:lnSpc>
              <a:buFont typeface="Arial" panose="020B0604020202020204" pitchFamily="34" charset="0"/>
              <a:buChar char="•"/>
            </a:pPr>
            <a:r>
              <a:rPr lang="en-GB" sz="1200" dirty="0"/>
              <a:t>Migrate to open formats: </a:t>
            </a:r>
            <a:r>
              <a:rPr lang="en-GB" sz="1200" dirty="0" err="1"/>
              <a:t>Ogg</a:t>
            </a:r>
            <a:r>
              <a:rPr lang="en-GB" sz="1200" dirty="0"/>
              <a:t> for audio &amp; MP4 or MKV for video.</a:t>
            </a:r>
          </a:p>
          <a:p>
            <a:pPr marL="171450" indent="-171450">
              <a:lnSpc>
                <a:spcPct val="150000"/>
              </a:lnSpc>
              <a:buFont typeface="Arial" panose="020B0604020202020204" pitchFamily="34" charset="0"/>
              <a:buChar char="•"/>
            </a:pPr>
            <a:r>
              <a:rPr lang="en-GB" sz="1200" dirty="0"/>
              <a:t>Reach out to your public library, </a:t>
            </a:r>
          </a:p>
          <a:p>
            <a:pPr marL="171450" indent="-171450">
              <a:lnSpc>
                <a:spcPct val="150000"/>
              </a:lnSpc>
              <a:buFont typeface="Arial" panose="020B0604020202020204" pitchFamily="34" charset="0"/>
              <a:buChar char="•"/>
            </a:pPr>
            <a:r>
              <a:rPr lang="en-GB" sz="1200" dirty="0"/>
              <a:t>Handbrake &amp; Audacity</a:t>
            </a:r>
          </a:p>
          <a:p>
            <a:pPr marL="285750" indent="-285750">
              <a:lnSpc>
                <a:spcPct val="150000"/>
              </a:lnSpc>
              <a:buFont typeface="Arial" panose="020B0604020202020204" pitchFamily="34" charset="0"/>
              <a:buChar char="•"/>
            </a:pPr>
            <a:endParaRPr lang="en-GB" sz="1200" dirty="0"/>
          </a:p>
        </p:txBody>
      </p:sp>
      <p:grpSp>
        <p:nvGrpSpPr>
          <p:cNvPr id="37" name="Group 36">
            <a:extLst>
              <a:ext uri="{FF2B5EF4-FFF2-40B4-BE49-F238E27FC236}">
                <a16:creationId xmlns:a16="http://schemas.microsoft.com/office/drawing/2014/main" id="{3CB624AF-EDE2-4663-AA4F-5CA277A0A6A0}"/>
              </a:ext>
            </a:extLst>
          </p:cNvPr>
          <p:cNvGrpSpPr/>
          <p:nvPr/>
        </p:nvGrpSpPr>
        <p:grpSpPr>
          <a:xfrm>
            <a:off x="1630185" y="3124706"/>
            <a:ext cx="406901" cy="406931"/>
            <a:chOff x="5235252" y="4943489"/>
            <a:chExt cx="978119" cy="978187"/>
          </a:xfrm>
          <a:solidFill>
            <a:schemeClr val="bg2"/>
          </a:solidFill>
        </p:grpSpPr>
        <p:sp>
          <p:nvSpPr>
            <p:cNvPr id="38" name="Freeform: Shape 37">
              <a:extLst>
                <a:ext uri="{FF2B5EF4-FFF2-40B4-BE49-F238E27FC236}">
                  <a16:creationId xmlns:a16="http://schemas.microsoft.com/office/drawing/2014/main" id="{9D96C54F-7FD5-495C-839C-684A9A99138C}"/>
                </a:ext>
              </a:extLst>
            </p:cNvPr>
            <p:cNvSpPr/>
            <p:nvPr/>
          </p:nvSpPr>
          <p:spPr>
            <a:xfrm>
              <a:off x="5235252" y="4943489"/>
              <a:ext cx="978119" cy="978187"/>
            </a:xfrm>
            <a:custGeom>
              <a:avLst/>
              <a:gdLst>
                <a:gd name="connsiteX0" fmla="*/ 912663 w 978119"/>
                <a:gd name="connsiteY0" fmla="*/ 65525 h 978187"/>
                <a:gd name="connsiteX1" fmla="*/ 11796 w 978119"/>
                <a:gd name="connsiteY1" fmla="*/ 31 h 978187"/>
                <a:gd name="connsiteX2" fmla="*/ 0 w 978119"/>
                <a:gd name="connsiteY2" fmla="*/ 11004 h 978187"/>
                <a:gd name="connsiteX3" fmla="*/ 0 w 978119"/>
                <a:gd name="connsiteY3" fmla="*/ 126150 h 978187"/>
                <a:gd name="connsiteX4" fmla="*/ 10218 w 978119"/>
                <a:gd name="connsiteY4" fmla="*/ 137123 h 978187"/>
                <a:gd name="connsiteX5" fmla="*/ 320200 w 978119"/>
                <a:gd name="connsiteY5" fmla="*/ 159274 h 978187"/>
                <a:gd name="connsiteX6" fmla="*/ 333299 w 978119"/>
                <a:gd name="connsiteY6" fmla="*/ 370912 h 978187"/>
                <a:gd name="connsiteX7" fmla="*/ 343998 w 978119"/>
                <a:gd name="connsiteY7" fmla="*/ 383119 h 978187"/>
                <a:gd name="connsiteX8" fmla="*/ 439187 w 978119"/>
                <a:gd name="connsiteY8" fmla="*/ 401773 h 978187"/>
                <a:gd name="connsiteX9" fmla="*/ 441244 w 978119"/>
                <a:gd name="connsiteY9" fmla="*/ 523914 h 978187"/>
                <a:gd name="connsiteX10" fmla="*/ 454274 w 978119"/>
                <a:gd name="connsiteY10" fmla="*/ 536944 h 978187"/>
                <a:gd name="connsiteX11" fmla="*/ 576415 w 978119"/>
                <a:gd name="connsiteY11" fmla="*/ 539001 h 978187"/>
                <a:gd name="connsiteX12" fmla="*/ 595000 w 978119"/>
                <a:gd name="connsiteY12" fmla="*/ 634191 h 978187"/>
                <a:gd name="connsiteX13" fmla="*/ 607208 w 978119"/>
                <a:gd name="connsiteY13" fmla="*/ 644889 h 978187"/>
                <a:gd name="connsiteX14" fmla="*/ 818845 w 978119"/>
                <a:gd name="connsiteY14" fmla="*/ 657988 h 978187"/>
                <a:gd name="connsiteX15" fmla="*/ 840997 w 978119"/>
                <a:gd name="connsiteY15" fmla="*/ 967969 h 978187"/>
                <a:gd name="connsiteX16" fmla="*/ 851969 w 978119"/>
                <a:gd name="connsiteY16" fmla="*/ 978188 h 978187"/>
                <a:gd name="connsiteX17" fmla="*/ 967115 w 978119"/>
                <a:gd name="connsiteY17" fmla="*/ 978188 h 978187"/>
                <a:gd name="connsiteX18" fmla="*/ 978088 w 978119"/>
                <a:gd name="connsiteY18" fmla="*/ 966392 h 978187"/>
                <a:gd name="connsiteX19" fmla="*/ 912663 w 978119"/>
                <a:gd name="connsiteY19" fmla="*/ 65525 h 97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8119" h="978187">
                  <a:moveTo>
                    <a:pt x="912663" y="65525"/>
                  </a:moveTo>
                  <a:lnTo>
                    <a:pt x="11796" y="31"/>
                  </a:lnTo>
                  <a:cubicBezTo>
                    <a:pt x="5418" y="-449"/>
                    <a:pt x="0" y="4626"/>
                    <a:pt x="0" y="11004"/>
                  </a:cubicBezTo>
                  <a:lnTo>
                    <a:pt x="0" y="126150"/>
                  </a:lnTo>
                  <a:cubicBezTo>
                    <a:pt x="0" y="131911"/>
                    <a:pt x="4458" y="136711"/>
                    <a:pt x="10218" y="137123"/>
                  </a:cubicBezTo>
                  <a:lnTo>
                    <a:pt x="320200" y="159274"/>
                  </a:lnTo>
                  <a:lnTo>
                    <a:pt x="333299" y="370912"/>
                  </a:lnTo>
                  <a:cubicBezTo>
                    <a:pt x="333642" y="376947"/>
                    <a:pt x="338099" y="381954"/>
                    <a:pt x="343998" y="383119"/>
                  </a:cubicBezTo>
                  <a:lnTo>
                    <a:pt x="439187" y="401773"/>
                  </a:lnTo>
                  <a:lnTo>
                    <a:pt x="441244" y="523914"/>
                  </a:lnTo>
                  <a:cubicBezTo>
                    <a:pt x="441381" y="531046"/>
                    <a:pt x="447142" y="536807"/>
                    <a:pt x="454274" y="536944"/>
                  </a:cubicBezTo>
                  <a:lnTo>
                    <a:pt x="576415" y="539001"/>
                  </a:lnTo>
                  <a:lnTo>
                    <a:pt x="595000" y="634191"/>
                  </a:lnTo>
                  <a:cubicBezTo>
                    <a:pt x="596166" y="640088"/>
                    <a:pt x="601173" y="644546"/>
                    <a:pt x="607208" y="644889"/>
                  </a:cubicBezTo>
                  <a:lnTo>
                    <a:pt x="818845" y="657988"/>
                  </a:lnTo>
                  <a:lnTo>
                    <a:pt x="840997" y="967969"/>
                  </a:lnTo>
                  <a:cubicBezTo>
                    <a:pt x="841408" y="973730"/>
                    <a:pt x="846209" y="978188"/>
                    <a:pt x="851969" y="978188"/>
                  </a:cubicBezTo>
                  <a:lnTo>
                    <a:pt x="967115" y="978188"/>
                  </a:lnTo>
                  <a:cubicBezTo>
                    <a:pt x="973493" y="978188"/>
                    <a:pt x="978568" y="972770"/>
                    <a:pt x="978088" y="966392"/>
                  </a:cubicBezTo>
                  <a:lnTo>
                    <a:pt x="912663" y="65525"/>
                  </a:lnTo>
                  <a:close/>
                </a:path>
              </a:pathLst>
            </a:custGeom>
            <a:grpFill/>
            <a:ln w="685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67FC9AF-90F2-4A3B-846D-B582F0F5FA36}"/>
                </a:ext>
              </a:extLst>
            </p:cNvPr>
            <p:cNvSpPr/>
            <p:nvPr/>
          </p:nvSpPr>
          <p:spPr>
            <a:xfrm>
              <a:off x="5368949" y="5541024"/>
              <a:ext cx="244350" cy="244384"/>
            </a:xfrm>
            <a:custGeom>
              <a:avLst/>
              <a:gdLst>
                <a:gd name="connsiteX0" fmla="*/ 13682 w 244350"/>
                <a:gd name="connsiteY0" fmla="*/ 244385 h 244384"/>
                <a:gd name="connsiteX1" fmla="*/ 4012 w 244350"/>
                <a:gd name="connsiteY1" fmla="*/ 240339 h 244384"/>
                <a:gd name="connsiteX2" fmla="*/ 4012 w 244350"/>
                <a:gd name="connsiteY2" fmla="*/ 220930 h 244384"/>
                <a:gd name="connsiteX3" fmla="*/ 220931 w 244350"/>
                <a:gd name="connsiteY3" fmla="*/ 4012 h 244384"/>
                <a:gd name="connsiteX4" fmla="*/ 240339 w 244350"/>
                <a:gd name="connsiteY4" fmla="*/ 4012 h 244384"/>
                <a:gd name="connsiteX5" fmla="*/ 240339 w 244350"/>
                <a:gd name="connsiteY5" fmla="*/ 23420 h 244384"/>
                <a:gd name="connsiteX6" fmla="*/ 23420 w 244350"/>
                <a:gd name="connsiteY6" fmla="*/ 240339 h 244384"/>
                <a:gd name="connsiteX7" fmla="*/ 13682 w 244350"/>
                <a:gd name="connsiteY7" fmla="*/ 244385 h 2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50" h="244384">
                  <a:moveTo>
                    <a:pt x="13682" y="244385"/>
                  </a:moveTo>
                  <a:cubicBezTo>
                    <a:pt x="10184" y="244385"/>
                    <a:pt x="6687" y="243013"/>
                    <a:pt x="4012" y="240339"/>
                  </a:cubicBezTo>
                  <a:cubicBezTo>
                    <a:pt x="-1337" y="234989"/>
                    <a:pt x="-1337" y="226280"/>
                    <a:pt x="4012" y="220930"/>
                  </a:cubicBezTo>
                  <a:lnTo>
                    <a:pt x="220931" y="4012"/>
                  </a:lnTo>
                  <a:cubicBezTo>
                    <a:pt x="226280" y="-1337"/>
                    <a:pt x="234989" y="-1337"/>
                    <a:pt x="240339" y="4012"/>
                  </a:cubicBezTo>
                  <a:cubicBezTo>
                    <a:pt x="245688" y="9361"/>
                    <a:pt x="245688" y="18071"/>
                    <a:pt x="240339" y="23420"/>
                  </a:cubicBezTo>
                  <a:lnTo>
                    <a:pt x="23420" y="240339"/>
                  </a:lnTo>
                  <a:cubicBezTo>
                    <a:pt x="20677" y="243013"/>
                    <a:pt x="17179" y="244385"/>
                    <a:pt x="13682" y="244385"/>
                  </a:cubicBezTo>
                </a:path>
              </a:pathLst>
            </a:custGeom>
            <a:grpFill/>
            <a:ln w="685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DF1A7E-B00A-4372-B187-199655C8A9AB}"/>
                </a:ext>
              </a:extLst>
            </p:cNvPr>
            <p:cNvSpPr/>
            <p:nvPr/>
          </p:nvSpPr>
          <p:spPr>
            <a:xfrm>
              <a:off x="5572288" y="5651369"/>
              <a:ext cx="187840" cy="187875"/>
            </a:xfrm>
            <a:custGeom>
              <a:avLst/>
              <a:gdLst>
                <a:gd name="connsiteX0" fmla="*/ 13682 w 187840"/>
                <a:gd name="connsiteY0" fmla="*/ 187875 h 187875"/>
                <a:gd name="connsiteX1" fmla="*/ 4012 w 187840"/>
                <a:gd name="connsiteY1" fmla="*/ 183829 h 187875"/>
                <a:gd name="connsiteX2" fmla="*/ 4012 w 187840"/>
                <a:gd name="connsiteY2" fmla="*/ 164421 h 187875"/>
                <a:gd name="connsiteX3" fmla="*/ 164420 w 187840"/>
                <a:gd name="connsiteY3" fmla="*/ 4012 h 187875"/>
                <a:gd name="connsiteX4" fmla="*/ 183829 w 187840"/>
                <a:gd name="connsiteY4" fmla="*/ 4012 h 187875"/>
                <a:gd name="connsiteX5" fmla="*/ 183829 w 187840"/>
                <a:gd name="connsiteY5" fmla="*/ 23420 h 187875"/>
                <a:gd name="connsiteX6" fmla="*/ 23420 w 187840"/>
                <a:gd name="connsiteY6" fmla="*/ 183829 h 187875"/>
                <a:gd name="connsiteX7" fmla="*/ 13682 w 187840"/>
                <a:gd name="connsiteY7" fmla="*/ 187875 h 18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40" h="187875">
                  <a:moveTo>
                    <a:pt x="13682" y="187875"/>
                  </a:moveTo>
                  <a:cubicBezTo>
                    <a:pt x="10184" y="187875"/>
                    <a:pt x="6686" y="186503"/>
                    <a:pt x="4012" y="183829"/>
                  </a:cubicBezTo>
                  <a:cubicBezTo>
                    <a:pt x="-1337" y="178480"/>
                    <a:pt x="-1337" y="169770"/>
                    <a:pt x="4012" y="164421"/>
                  </a:cubicBezTo>
                  <a:lnTo>
                    <a:pt x="164420" y="4012"/>
                  </a:lnTo>
                  <a:cubicBezTo>
                    <a:pt x="169770" y="-1337"/>
                    <a:pt x="178479" y="-1337"/>
                    <a:pt x="183829" y="4012"/>
                  </a:cubicBezTo>
                  <a:cubicBezTo>
                    <a:pt x="189178" y="9361"/>
                    <a:pt x="189178" y="18071"/>
                    <a:pt x="183829" y="23420"/>
                  </a:cubicBezTo>
                  <a:lnTo>
                    <a:pt x="23420" y="183829"/>
                  </a:lnTo>
                  <a:cubicBezTo>
                    <a:pt x="20677" y="186503"/>
                    <a:pt x="17179" y="187875"/>
                    <a:pt x="13682" y="187875"/>
                  </a:cubicBezTo>
                </a:path>
              </a:pathLst>
            </a:custGeom>
            <a:grpFill/>
            <a:ln w="685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D209171-09F1-4287-AEE6-78E3780E7A32}"/>
                </a:ext>
              </a:extLst>
            </p:cNvPr>
            <p:cNvSpPr/>
            <p:nvPr/>
          </p:nvSpPr>
          <p:spPr>
            <a:xfrm>
              <a:off x="5316691" y="5395771"/>
              <a:ext cx="187840" cy="187874"/>
            </a:xfrm>
            <a:custGeom>
              <a:avLst/>
              <a:gdLst>
                <a:gd name="connsiteX0" fmla="*/ 13682 w 187840"/>
                <a:gd name="connsiteY0" fmla="*/ 187875 h 187874"/>
                <a:gd name="connsiteX1" fmla="*/ 4012 w 187840"/>
                <a:gd name="connsiteY1" fmla="*/ 183829 h 187874"/>
                <a:gd name="connsiteX2" fmla="*/ 4012 w 187840"/>
                <a:gd name="connsiteY2" fmla="*/ 164420 h 187874"/>
                <a:gd name="connsiteX3" fmla="*/ 164421 w 187840"/>
                <a:gd name="connsiteY3" fmla="*/ 4012 h 187874"/>
                <a:gd name="connsiteX4" fmla="*/ 183829 w 187840"/>
                <a:gd name="connsiteY4" fmla="*/ 4012 h 187874"/>
                <a:gd name="connsiteX5" fmla="*/ 183829 w 187840"/>
                <a:gd name="connsiteY5" fmla="*/ 23420 h 187874"/>
                <a:gd name="connsiteX6" fmla="*/ 23420 w 187840"/>
                <a:gd name="connsiteY6" fmla="*/ 183829 h 187874"/>
                <a:gd name="connsiteX7" fmla="*/ 13682 w 187840"/>
                <a:gd name="connsiteY7" fmla="*/ 187875 h 1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40" h="187874">
                  <a:moveTo>
                    <a:pt x="13682" y="187875"/>
                  </a:moveTo>
                  <a:cubicBezTo>
                    <a:pt x="10184" y="187875"/>
                    <a:pt x="6687" y="186503"/>
                    <a:pt x="4012" y="183829"/>
                  </a:cubicBezTo>
                  <a:cubicBezTo>
                    <a:pt x="-1337" y="178479"/>
                    <a:pt x="-1337" y="169770"/>
                    <a:pt x="4012" y="164420"/>
                  </a:cubicBezTo>
                  <a:lnTo>
                    <a:pt x="164421" y="4012"/>
                  </a:lnTo>
                  <a:cubicBezTo>
                    <a:pt x="169770" y="-1337"/>
                    <a:pt x="178480" y="-1337"/>
                    <a:pt x="183829" y="4012"/>
                  </a:cubicBezTo>
                  <a:cubicBezTo>
                    <a:pt x="189178" y="9361"/>
                    <a:pt x="189178" y="18071"/>
                    <a:pt x="183829" y="23420"/>
                  </a:cubicBezTo>
                  <a:lnTo>
                    <a:pt x="23420" y="183829"/>
                  </a:lnTo>
                  <a:cubicBezTo>
                    <a:pt x="20746" y="186572"/>
                    <a:pt x="17179" y="187875"/>
                    <a:pt x="13682" y="187875"/>
                  </a:cubicBezTo>
                </a:path>
              </a:pathLst>
            </a:custGeom>
            <a:grpFill/>
            <a:ln w="6858" cap="flat">
              <a:no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72AB1B0B-FFDC-4D11-B258-462A59E0C9F6}"/>
              </a:ext>
            </a:extLst>
          </p:cNvPr>
          <p:cNvGrpSpPr/>
          <p:nvPr/>
        </p:nvGrpSpPr>
        <p:grpSpPr>
          <a:xfrm>
            <a:off x="3786325" y="3981572"/>
            <a:ext cx="345297" cy="471325"/>
            <a:chOff x="6775147" y="2362443"/>
            <a:chExt cx="753282" cy="1028219"/>
          </a:xfrm>
          <a:solidFill>
            <a:schemeClr val="bg2"/>
          </a:solidFill>
        </p:grpSpPr>
        <p:sp>
          <p:nvSpPr>
            <p:cNvPr id="43" name="Freeform: Shape 42">
              <a:extLst>
                <a:ext uri="{FF2B5EF4-FFF2-40B4-BE49-F238E27FC236}">
                  <a16:creationId xmlns:a16="http://schemas.microsoft.com/office/drawing/2014/main" id="{E3A8E767-CEF5-4B40-8B1C-AB4F02EF5CAC}"/>
                </a:ext>
              </a:extLst>
            </p:cNvPr>
            <p:cNvSpPr/>
            <p:nvPr/>
          </p:nvSpPr>
          <p:spPr>
            <a:xfrm>
              <a:off x="6775147" y="2362443"/>
              <a:ext cx="753282" cy="636010"/>
            </a:xfrm>
            <a:custGeom>
              <a:avLst/>
              <a:gdLst>
                <a:gd name="connsiteX0" fmla="*/ 376641 w 753282"/>
                <a:gd name="connsiteY0" fmla="*/ 0 h 636010"/>
                <a:gd name="connsiteX1" fmla="*/ 0 w 753282"/>
                <a:gd name="connsiteY1" fmla="*/ 376367 h 636010"/>
                <a:gd name="connsiteX2" fmla="*/ 0 w 753282"/>
                <a:gd name="connsiteY2" fmla="*/ 376641 h 636010"/>
                <a:gd name="connsiteX3" fmla="*/ 68 w 753282"/>
                <a:gd name="connsiteY3" fmla="*/ 377327 h 636010"/>
                <a:gd name="connsiteX4" fmla="*/ 137 w 753282"/>
                <a:gd name="connsiteY4" fmla="*/ 378424 h 636010"/>
                <a:gd name="connsiteX5" fmla="*/ 411 w 753282"/>
                <a:gd name="connsiteY5" fmla="*/ 379316 h 636010"/>
                <a:gd name="connsiteX6" fmla="*/ 686 w 753282"/>
                <a:gd name="connsiteY6" fmla="*/ 380276 h 636010"/>
                <a:gd name="connsiteX7" fmla="*/ 1097 w 753282"/>
                <a:gd name="connsiteY7" fmla="*/ 381099 h 636010"/>
                <a:gd name="connsiteX8" fmla="*/ 1577 w 753282"/>
                <a:gd name="connsiteY8" fmla="*/ 381922 h 636010"/>
                <a:gd name="connsiteX9" fmla="*/ 2126 w 753282"/>
                <a:gd name="connsiteY9" fmla="*/ 382676 h 636010"/>
                <a:gd name="connsiteX10" fmla="*/ 2743 w 753282"/>
                <a:gd name="connsiteY10" fmla="*/ 383431 h 636010"/>
                <a:gd name="connsiteX11" fmla="*/ 3635 w 753282"/>
                <a:gd name="connsiteY11" fmla="*/ 384185 h 636010"/>
                <a:gd name="connsiteX12" fmla="*/ 4115 w 753282"/>
                <a:gd name="connsiteY12" fmla="*/ 384597 h 636010"/>
                <a:gd name="connsiteX13" fmla="*/ 359702 w 753282"/>
                <a:gd name="connsiteY13" fmla="*/ 636011 h 636010"/>
                <a:gd name="connsiteX14" fmla="*/ 393580 w 753282"/>
                <a:gd name="connsiteY14" fmla="*/ 636011 h 636010"/>
                <a:gd name="connsiteX15" fmla="*/ 749168 w 753282"/>
                <a:gd name="connsiteY15" fmla="*/ 384597 h 636010"/>
                <a:gd name="connsiteX16" fmla="*/ 749648 w 753282"/>
                <a:gd name="connsiteY16" fmla="*/ 384185 h 636010"/>
                <a:gd name="connsiteX17" fmla="*/ 750539 w 753282"/>
                <a:gd name="connsiteY17" fmla="*/ 383431 h 636010"/>
                <a:gd name="connsiteX18" fmla="*/ 751088 w 753282"/>
                <a:gd name="connsiteY18" fmla="*/ 382676 h 636010"/>
                <a:gd name="connsiteX19" fmla="*/ 751705 w 753282"/>
                <a:gd name="connsiteY19" fmla="*/ 381922 h 636010"/>
                <a:gd name="connsiteX20" fmla="*/ 752117 w 753282"/>
                <a:gd name="connsiteY20" fmla="*/ 381099 h 636010"/>
                <a:gd name="connsiteX21" fmla="*/ 752597 w 753282"/>
                <a:gd name="connsiteY21" fmla="*/ 380276 h 636010"/>
                <a:gd name="connsiteX22" fmla="*/ 752871 w 753282"/>
                <a:gd name="connsiteY22" fmla="*/ 379316 h 636010"/>
                <a:gd name="connsiteX23" fmla="*/ 753077 w 753282"/>
                <a:gd name="connsiteY23" fmla="*/ 378424 h 636010"/>
                <a:gd name="connsiteX24" fmla="*/ 753214 w 753282"/>
                <a:gd name="connsiteY24" fmla="*/ 377327 h 636010"/>
                <a:gd name="connsiteX25" fmla="*/ 753283 w 753282"/>
                <a:gd name="connsiteY25" fmla="*/ 376641 h 636010"/>
                <a:gd name="connsiteX26" fmla="*/ 753283 w 753282"/>
                <a:gd name="connsiteY26" fmla="*/ 376367 h 636010"/>
                <a:gd name="connsiteX27" fmla="*/ 376641 w 753282"/>
                <a:gd name="connsiteY27" fmla="*/ 0 h 636010"/>
                <a:gd name="connsiteX28" fmla="*/ 40531 w 753282"/>
                <a:gd name="connsiteY28" fmla="*/ 386380 h 636010"/>
                <a:gd name="connsiteX29" fmla="*/ 187978 w 753282"/>
                <a:gd name="connsiteY29" fmla="*/ 386380 h 636010"/>
                <a:gd name="connsiteX30" fmla="*/ 335630 w 753282"/>
                <a:gd name="connsiteY30" fmla="*/ 595069 h 636010"/>
                <a:gd name="connsiteX31" fmla="*/ 40531 w 753282"/>
                <a:gd name="connsiteY31" fmla="*/ 386380 h 636010"/>
                <a:gd name="connsiteX32" fmla="*/ 366834 w 753282"/>
                <a:gd name="connsiteY32" fmla="*/ 605287 h 636010"/>
                <a:gd name="connsiteX33" fmla="*/ 211981 w 753282"/>
                <a:gd name="connsiteY33" fmla="*/ 386380 h 636010"/>
                <a:gd name="connsiteX34" fmla="*/ 366834 w 753282"/>
                <a:gd name="connsiteY34" fmla="*/ 386380 h 636010"/>
                <a:gd name="connsiteX35" fmla="*/ 366834 w 753282"/>
                <a:gd name="connsiteY35" fmla="*/ 605287 h 636010"/>
                <a:gd name="connsiteX36" fmla="*/ 386448 w 753282"/>
                <a:gd name="connsiteY36" fmla="*/ 605287 h 636010"/>
                <a:gd name="connsiteX37" fmla="*/ 386448 w 753282"/>
                <a:gd name="connsiteY37" fmla="*/ 386380 h 636010"/>
                <a:gd name="connsiteX38" fmla="*/ 541302 w 753282"/>
                <a:gd name="connsiteY38" fmla="*/ 386380 h 636010"/>
                <a:gd name="connsiteX39" fmla="*/ 386448 w 753282"/>
                <a:gd name="connsiteY39" fmla="*/ 605287 h 636010"/>
                <a:gd name="connsiteX40" fmla="*/ 417583 w 753282"/>
                <a:gd name="connsiteY40" fmla="*/ 595069 h 636010"/>
                <a:gd name="connsiteX41" fmla="*/ 565236 w 753282"/>
                <a:gd name="connsiteY41" fmla="*/ 386380 h 636010"/>
                <a:gd name="connsiteX42" fmla="*/ 712683 w 753282"/>
                <a:gd name="connsiteY42" fmla="*/ 386380 h 636010"/>
                <a:gd name="connsiteX43" fmla="*/ 417583 w 753282"/>
                <a:gd name="connsiteY43" fmla="*/ 595069 h 63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53282" h="636010">
                  <a:moveTo>
                    <a:pt x="376641" y="0"/>
                  </a:moveTo>
                  <a:cubicBezTo>
                    <a:pt x="169049" y="0"/>
                    <a:pt x="137" y="168775"/>
                    <a:pt x="0" y="376367"/>
                  </a:cubicBezTo>
                  <a:lnTo>
                    <a:pt x="0" y="376641"/>
                  </a:lnTo>
                  <a:cubicBezTo>
                    <a:pt x="0" y="376847"/>
                    <a:pt x="0" y="377053"/>
                    <a:pt x="68" y="377327"/>
                  </a:cubicBezTo>
                  <a:cubicBezTo>
                    <a:pt x="68" y="377670"/>
                    <a:pt x="68" y="378081"/>
                    <a:pt x="137" y="378424"/>
                  </a:cubicBezTo>
                  <a:cubicBezTo>
                    <a:pt x="206" y="378767"/>
                    <a:pt x="343" y="379042"/>
                    <a:pt x="411" y="379316"/>
                  </a:cubicBezTo>
                  <a:cubicBezTo>
                    <a:pt x="480" y="379659"/>
                    <a:pt x="548" y="379933"/>
                    <a:pt x="686" y="380276"/>
                  </a:cubicBezTo>
                  <a:cubicBezTo>
                    <a:pt x="823" y="380550"/>
                    <a:pt x="960" y="380825"/>
                    <a:pt x="1097" y="381099"/>
                  </a:cubicBezTo>
                  <a:cubicBezTo>
                    <a:pt x="1234" y="381373"/>
                    <a:pt x="1371" y="381648"/>
                    <a:pt x="1577" y="381922"/>
                  </a:cubicBezTo>
                  <a:cubicBezTo>
                    <a:pt x="1715" y="382196"/>
                    <a:pt x="1920" y="382471"/>
                    <a:pt x="2126" y="382676"/>
                  </a:cubicBezTo>
                  <a:cubicBezTo>
                    <a:pt x="2331" y="382951"/>
                    <a:pt x="2537" y="383225"/>
                    <a:pt x="2743" y="383431"/>
                  </a:cubicBezTo>
                  <a:cubicBezTo>
                    <a:pt x="3017" y="383705"/>
                    <a:pt x="3292" y="383911"/>
                    <a:pt x="3635" y="384185"/>
                  </a:cubicBezTo>
                  <a:cubicBezTo>
                    <a:pt x="3772" y="384322"/>
                    <a:pt x="3909" y="384459"/>
                    <a:pt x="4115" y="384597"/>
                  </a:cubicBezTo>
                  <a:lnTo>
                    <a:pt x="359702" y="636011"/>
                  </a:lnTo>
                  <a:lnTo>
                    <a:pt x="393580" y="636011"/>
                  </a:lnTo>
                  <a:lnTo>
                    <a:pt x="749168" y="384597"/>
                  </a:lnTo>
                  <a:cubicBezTo>
                    <a:pt x="749305" y="384459"/>
                    <a:pt x="749442" y="384322"/>
                    <a:pt x="749648" y="384185"/>
                  </a:cubicBezTo>
                  <a:cubicBezTo>
                    <a:pt x="749922" y="383911"/>
                    <a:pt x="750265" y="383705"/>
                    <a:pt x="750539" y="383431"/>
                  </a:cubicBezTo>
                  <a:cubicBezTo>
                    <a:pt x="750745" y="383225"/>
                    <a:pt x="750882" y="382951"/>
                    <a:pt x="751088" y="382676"/>
                  </a:cubicBezTo>
                  <a:cubicBezTo>
                    <a:pt x="751294" y="382471"/>
                    <a:pt x="751499" y="382196"/>
                    <a:pt x="751705" y="381922"/>
                  </a:cubicBezTo>
                  <a:cubicBezTo>
                    <a:pt x="751842" y="381648"/>
                    <a:pt x="751979" y="381373"/>
                    <a:pt x="752117" y="381099"/>
                  </a:cubicBezTo>
                  <a:cubicBezTo>
                    <a:pt x="752322" y="380825"/>
                    <a:pt x="752460" y="380550"/>
                    <a:pt x="752597" y="380276"/>
                  </a:cubicBezTo>
                  <a:cubicBezTo>
                    <a:pt x="752666" y="379933"/>
                    <a:pt x="752734" y="379659"/>
                    <a:pt x="752871" y="379316"/>
                  </a:cubicBezTo>
                  <a:cubicBezTo>
                    <a:pt x="752940" y="379042"/>
                    <a:pt x="753008" y="378767"/>
                    <a:pt x="753077" y="378424"/>
                  </a:cubicBezTo>
                  <a:cubicBezTo>
                    <a:pt x="753145" y="378081"/>
                    <a:pt x="753214" y="377670"/>
                    <a:pt x="753214" y="377327"/>
                  </a:cubicBezTo>
                  <a:cubicBezTo>
                    <a:pt x="753214" y="377053"/>
                    <a:pt x="753283" y="376847"/>
                    <a:pt x="753283" y="376641"/>
                  </a:cubicBezTo>
                  <a:lnTo>
                    <a:pt x="753283" y="376367"/>
                  </a:lnTo>
                  <a:cubicBezTo>
                    <a:pt x="753145" y="168775"/>
                    <a:pt x="584233" y="0"/>
                    <a:pt x="376641" y="0"/>
                  </a:cubicBezTo>
                  <a:moveTo>
                    <a:pt x="40531" y="386380"/>
                  </a:moveTo>
                  <a:lnTo>
                    <a:pt x="187978" y="386380"/>
                  </a:lnTo>
                  <a:lnTo>
                    <a:pt x="335630" y="595069"/>
                  </a:lnTo>
                  <a:lnTo>
                    <a:pt x="40531" y="386380"/>
                  </a:lnTo>
                  <a:close/>
                  <a:moveTo>
                    <a:pt x="366834" y="605287"/>
                  </a:moveTo>
                  <a:lnTo>
                    <a:pt x="211981" y="386380"/>
                  </a:lnTo>
                  <a:lnTo>
                    <a:pt x="366834" y="386380"/>
                  </a:lnTo>
                  <a:lnTo>
                    <a:pt x="366834" y="605287"/>
                  </a:lnTo>
                  <a:close/>
                  <a:moveTo>
                    <a:pt x="386448" y="605287"/>
                  </a:moveTo>
                  <a:lnTo>
                    <a:pt x="386448" y="386380"/>
                  </a:lnTo>
                  <a:lnTo>
                    <a:pt x="541302" y="386380"/>
                  </a:lnTo>
                  <a:lnTo>
                    <a:pt x="386448" y="605287"/>
                  </a:lnTo>
                  <a:close/>
                  <a:moveTo>
                    <a:pt x="417583" y="595069"/>
                  </a:moveTo>
                  <a:lnTo>
                    <a:pt x="565236" y="386380"/>
                  </a:lnTo>
                  <a:lnTo>
                    <a:pt x="712683" y="386380"/>
                  </a:lnTo>
                  <a:lnTo>
                    <a:pt x="417583" y="595069"/>
                  </a:lnTo>
                  <a:close/>
                </a:path>
              </a:pathLst>
            </a:custGeom>
            <a:grpFill/>
            <a:ln w="685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52408FF-91A2-44E2-B32D-A57D9617B11F}"/>
                </a:ext>
              </a:extLst>
            </p:cNvPr>
            <p:cNvSpPr/>
            <p:nvPr/>
          </p:nvSpPr>
          <p:spPr>
            <a:xfrm>
              <a:off x="7016030" y="2858345"/>
              <a:ext cx="271215" cy="532317"/>
            </a:xfrm>
            <a:custGeom>
              <a:avLst/>
              <a:gdLst>
                <a:gd name="connsiteX0" fmla="*/ 270038 w 271215"/>
                <a:gd name="connsiteY0" fmla="*/ 294825 h 532317"/>
                <a:gd name="connsiteX1" fmla="*/ 207081 w 271215"/>
                <a:gd name="connsiteY1" fmla="*/ 134897 h 532317"/>
                <a:gd name="connsiteX2" fmla="*/ 188291 w 271215"/>
                <a:gd name="connsiteY2" fmla="*/ 124267 h 532317"/>
                <a:gd name="connsiteX3" fmla="*/ 186439 w 271215"/>
                <a:gd name="connsiteY3" fmla="*/ 124061 h 532317"/>
                <a:gd name="connsiteX4" fmla="*/ 163465 w 271215"/>
                <a:gd name="connsiteY4" fmla="*/ 124061 h 532317"/>
                <a:gd name="connsiteX5" fmla="*/ 200978 w 271215"/>
                <a:gd name="connsiteY5" fmla="*/ 65151 h 532317"/>
                <a:gd name="connsiteX6" fmla="*/ 135827 w 271215"/>
                <a:gd name="connsiteY6" fmla="*/ 0 h 532317"/>
                <a:gd name="connsiteX7" fmla="*/ 70676 w 271215"/>
                <a:gd name="connsiteY7" fmla="*/ 65151 h 532317"/>
                <a:gd name="connsiteX8" fmla="*/ 108189 w 271215"/>
                <a:gd name="connsiteY8" fmla="*/ 124061 h 532317"/>
                <a:gd name="connsiteX9" fmla="*/ 85215 w 271215"/>
                <a:gd name="connsiteY9" fmla="*/ 124061 h 532317"/>
                <a:gd name="connsiteX10" fmla="*/ 83089 w 271215"/>
                <a:gd name="connsiteY10" fmla="*/ 124267 h 532317"/>
                <a:gd name="connsiteX11" fmla="*/ 64161 w 271215"/>
                <a:gd name="connsiteY11" fmla="*/ 134897 h 532317"/>
                <a:gd name="connsiteX12" fmla="*/ 1205 w 271215"/>
                <a:gd name="connsiteY12" fmla="*/ 294825 h 532317"/>
                <a:gd name="connsiteX13" fmla="*/ 10874 w 271215"/>
                <a:gd name="connsiteY13" fmla="*/ 317045 h 532317"/>
                <a:gd name="connsiteX14" fmla="*/ 17115 w 271215"/>
                <a:gd name="connsiteY14" fmla="*/ 318211 h 532317"/>
                <a:gd name="connsiteX15" fmla="*/ 33094 w 271215"/>
                <a:gd name="connsiteY15" fmla="*/ 307375 h 532317"/>
                <a:gd name="connsiteX16" fmla="*/ 61624 w 271215"/>
                <a:gd name="connsiteY16" fmla="*/ 234955 h 532317"/>
                <a:gd name="connsiteX17" fmla="*/ 61624 w 271215"/>
                <a:gd name="connsiteY17" fmla="*/ 302301 h 532317"/>
                <a:gd name="connsiteX18" fmla="*/ 61624 w 271215"/>
                <a:gd name="connsiteY18" fmla="*/ 505709 h 532317"/>
                <a:gd name="connsiteX19" fmla="*/ 88233 w 271215"/>
                <a:gd name="connsiteY19" fmla="*/ 532318 h 532317"/>
                <a:gd name="connsiteX20" fmla="*/ 114842 w 271215"/>
                <a:gd name="connsiteY20" fmla="*/ 505709 h 532317"/>
                <a:gd name="connsiteX21" fmla="*/ 114842 w 271215"/>
                <a:gd name="connsiteY21" fmla="*/ 325823 h 532317"/>
                <a:gd name="connsiteX22" fmla="*/ 156813 w 271215"/>
                <a:gd name="connsiteY22" fmla="*/ 325823 h 532317"/>
                <a:gd name="connsiteX23" fmla="*/ 156813 w 271215"/>
                <a:gd name="connsiteY23" fmla="*/ 505640 h 532317"/>
                <a:gd name="connsiteX24" fmla="*/ 183422 w 271215"/>
                <a:gd name="connsiteY24" fmla="*/ 532249 h 532317"/>
                <a:gd name="connsiteX25" fmla="*/ 210031 w 271215"/>
                <a:gd name="connsiteY25" fmla="*/ 505640 h 532317"/>
                <a:gd name="connsiteX26" fmla="*/ 210031 w 271215"/>
                <a:gd name="connsiteY26" fmla="*/ 302232 h 532317"/>
                <a:gd name="connsiteX27" fmla="*/ 210031 w 271215"/>
                <a:gd name="connsiteY27" fmla="*/ 235915 h 532317"/>
                <a:gd name="connsiteX28" fmla="*/ 238148 w 271215"/>
                <a:gd name="connsiteY28" fmla="*/ 307307 h 532317"/>
                <a:gd name="connsiteX29" fmla="*/ 254128 w 271215"/>
                <a:gd name="connsiteY29" fmla="*/ 318143 h 532317"/>
                <a:gd name="connsiteX30" fmla="*/ 260437 w 271215"/>
                <a:gd name="connsiteY30" fmla="*/ 316977 h 532317"/>
                <a:gd name="connsiteX31" fmla="*/ 270038 w 271215"/>
                <a:gd name="connsiteY31" fmla="*/ 294825 h 53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215" h="532317">
                  <a:moveTo>
                    <a:pt x="270038" y="294825"/>
                  </a:moveTo>
                  <a:lnTo>
                    <a:pt x="207081" y="134897"/>
                  </a:lnTo>
                  <a:cubicBezTo>
                    <a:pt x="204064" y="127216"/>
                    <a:pt x="196109" y="122964"/>
                    <a:pt x="188291" y="124267"/>
                  </a:cubicBezTo>
                  <a:cubicBezTo>
                    <a:pt x="187674" y="124198"/>
                    <a:pt x="187056" y="124061"/>
                    <a:pt x="186439" y="124061"/>
                  </a:cubicBezTo>
                  <a:lnTo>
                    <a:pt x="163465" y="124061"/>
                  </a:lnTo>
                  <a:cubicBezTo>
                    <a:pt x="185616" y="113637"/>
                    <a:pt x="200978" y="91211"/>
                    <a:pt x="200978" y="65151"/>
                  </a:cubicBezTo>
                  <a:cubicBezTo>
                    <a:pt x="200978" y="29147"/>
                    <a:pt x="171763" y="0"/>
                    <a:pt x="135827" y="0"/>
                  </a:cubicBezTo>
                  <a:cubicBezTo>
                    <a:pt x="99823" y="0"/>
                    <a:pt x="70676" y="29215"/>
                    <a:pt x="70676" y="65151"/>
                  </a:cubicBezTo>
                  <a:cubicBezTo>
                    <a:pt x="70676" y="91211"/>
                    <a:pt x="86038" y="113706"/>
                    <a:pt x="108189" y="124061"/>
                  </a:cubicBezTo>
                  <a:lnTo>
                    <a:pt x="85215" y="124061"/>
                  </a:lnTo>
                  <a:cubicBezTo>
                    <a:pt x="84529" y="124061"/>
                    <a:pt x="83843" y="124198"/>
                    <a:pt x="83089" y="124267"/>
                  </a:cubicBezTo>
                  <a:cubicBezTo>
                    <a:pt x="75202" y="122895"/>
                    <a:pt x="67179" y="127147"/>
                    <a:pt x="64161" y="134897"/>
                  </a:cubicBezTo>
                  <a:lnTo>
                    <a:pt x="1205" y="294825"/>
                  </a:lnTo>
                  <a:cubicBezTo>
                    <a:pt x="-2293" y="303672"/>
                    <a:pt x="2096" y="313616"/>
                    <a:pt x="10874" y="317045"/>
                  </a:cubicBezTo>
                  <a:cubicBezTo>
                    <a:pt x="12932" y="317868"/>
                    <a:pt x="15057" y="318211"/>
                    <a:pt x="17115" y="318211"/>
                  </a:cubicBezTo>
                  <a:cubicBezTo>
                    <a:pt x="23973" y="318211"/>
                    <a:pt x="30420" y="314096"/>
                    <a:pt x="33094" y="307375"/>
                  </a:cubicBezTo>
                  <a:lnTo>
                    <a:pt x="61624" y="234955"/>
                  </a:lnTo>
                  <a:lnTo>
                    <a:pt x="61624" y="302301"/>
                  </a:lnTo>
                  <a:lnTo>
                    <a:pt x="61624" y="505709"/>
                  </a:lnTo>
                  <a:cubicBezTo>
                    <a:pt x="61624" y="520385"/>
                    <a:pt x="73556" y="532318"/>
                    <a:pt x="88233" y="532318"/>
                  </a:cubicBezTo>
                  <a:cubicBezTo>
                    <a:pt x="102908" y="532318"/>
                    <a:pt x="114842" y="520385"/>
                    <a:pt x="114842" y="505709"/>
                  </a:cubicBezTo>
                  <a:lnTo>
                    <a:pt x="114842" y="325823"/>
                  </a:lnTo>
                  <a:lnTo>
                    <a:pt x="156813" y="325823"/>
                  </a:lnTo>
                  <a:lnTo>
                    <a:pt x="156813" y="505640"/>
                  </a:lnTo>
                  <a:cubicBezTo>
                    <a:pt x="156813" y="520316"/>
                    <a:pt x="168746" y="532249"/>
                    <a:pt x="183422" y="532249"/>
                  </a:cubicBezTo>
                  <a:cubicBezTo>
                    <a:pt x="198098" y="532249"/>
                    <a:pt x="210031" y="520316"/>
                    <a:pt x="210031" y="505640"/>
                  </a:cubicBezTo>
                  <a:lnTo>
                    <a:pt x="210031" y="302232"/>
                  </a:lnTo>
                  <a:lnTo>
                    <a:pt x="210031" y="235915"/>
                  </a:lnTo>
                  <a:lnTo>
                    <a:pt x="238148" y="307307"/>
                  </a:lnTo>
                  <a:cubicBezTo>
                    <a:pt x="240823" y="314028"/>
                    <a:pt x="247270" y="318143"/>
                    <a:pt x="254128" y="318143"/>
                  </a:cubicBezTo>
                  <a:cubicBezTo>
                    <a:pt x="256185" y="318143"/>
                    <a:pt x="258311" y="317731"/>
                    <a:pt x="260437" y="316977"/>
                  </a:cubicBezTo>
                  <a:cubicBezTo>
                    <a:pt x="269147" y="313548"/>
                    <a:pt x="273467" y="303604"/>
                    <a:pt x="270038" y="294825"/>
                  </a:cubicBezTo>
                </a:path>
              </a:pathLst>
            </a:custGeom>
            <a:grpFill/>
            <a:ln w="6858"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A7867D9C-A94E-4335-8B15-F1FA022DDC8B}"/>
              </a:ext>
            </a:extLst>
          </p:cNvPr>
          <p:cNvSpPr/>
          <p:nvPr/>
        </p:nvSpPr>
        <p:spPr>
          <a:xfrm flipH="1">
            <a:off x="7975811" y="4036322"/>
            <a:ext cx="502735" cy="338555"/>
          </a:xfrm>
          <a:custGeom>
            <a:avLst/>
            <a:gdLst>
              <a:gd name="connsiteX0" fmla="*/ 964029 w 1055034"/>
              <a:gd name="connsiteY0" fmla="*/ 484861 h 710488"/>
              <a:gd name="connsiteX1" fmla="*/ 971162 w 1055034"/>
              <a:gd name="connsiteY1" fmla="*/ 484861 h 710488"/>
              <a:gd name="connsiteX2" fmla="*/ 846826 w 1055034"/>
              <a:gd name="connsiteY2" fmla="*/ 331996 h 710488"/>
              <a:gd name="connsiteX3" fmla="*/ 767891 w 1055034"/>
              <a:gd name="connsiteY3" fmla="*/ 294483 h 710488"/>
              <a:gd name="connsiteX4" fmla="*/ 741213 w 1055034"/>
              <a:gd name="connsiteY4" fmla="*/ 294483 h 710488"/>
              <a:gd name="connsiteX5" fmla="*/ 741213 w 1055034"/>
              <a:gd name="connsiteY5" fmla="*/ 246682 h 710488"/>
              <a:gd name="connsiteX6" fmla="*/ 762816 w 1055034"/>
              <a:gd name="connsiteY6" fmla="*/ 246682 h 710488"/>
              <a:gd name="connsiteX7" fmla="*/ 819737 w 1055034"/>
              <a:gd name="connsiteY7" fmla="*/ 189761 h 710488"/>
              <a:gd name="connsiteX8" fmla="*/ 819737 w 1055034"/>
              <a:gd name="connsiteY8" fmla="*/ 94229 h 710488"/>
              <a:gd name="connsiteX9" fmla="*/ 762816 w 1055034"/>
              <a:gd name="connsiteY9" fmla="*/ 37308 h 710488"/>
              <a:gd name="connsiteX10" fmla="*/ 768645 w 1055034"/>
              <a:gd name="connsiteY10" fmla="*/ 37308 h 710488"/>
              <a:gd name="connsiteX11" fmla="*/ 768645 w 1055034"/>
              <a:gd name="connsiteY11" fmla="*/ 0 h 710488"/>
              <a:gd name="connsiteX12" fmla="*/ 618043 w 1055034"/>
              <a:gd name="connsiteY12" fmla="*/ 0 h 710488"/>
              <a:gd name="connsiteX13" fmla="*/ 618043 w 1055034"/>
              <a:gd name="connsiteY13" fmla="*/ 37308 h 710488"/>
              <a:gd name="connsiteX14" fmla="*/ 448033 w 1055034"/>
              <a:gd name="connsiteY14" fmla="*/ 37308 h 710488"/>
              <a:gd name="connsiteX15" fmla="*/ 391112 w 1055034"/>
              <a:gd name="connsiteY15" fmla="*/ 94229 h 710488"/>
              <a:gd name="connsiteX16" fmla="*/ 391112 w 1055034"/>
              <a:gd name="connsiteY16" fmla="*/ 105682 h 710488"/>
              <a:gd name="connsiteX17" fmla="*/ 350787 w 1055034"/>
              <a:gd name="connsiteY17" fmla="*/ 105682 h 710488"/>
              <a:gd name="connsiteX18" fmla="*/ 334602 w 1055034"/>
              <a:gd name="connsiteY18" fmla="*/ 121867 h 710488"/>
              <a:gd name="connsiteX19" fmla="*/ 334602 w 1055034"/>
              <a:gd name="connsiteY19" fmla="*/ 126942 h 710488"/>
              <a:gd name="connsiteX20" fmla="*/ 13716 w 1055034"/>
              <a:gd name="connsiteY20" fmla="*/ 126942 h 710488"/>
              <a:gd name="connsiteX21" fmla="*/ 13716 w 1055034"/>
              <a:gd name="connsiteY21" fmla="*/ 156911 h 710488"/>
              <a:gd name="connsiteX22" fmla="*/ 334602 w 1055034"/>
              <a:gd name="connsiteY22" fmla="*/ 156911 h 710488"/>
              <a:gd name="connsiteX23" fmla="*/ 334602 w 1055034"/>
              <a:gd name="connsiteY23" fmla="*/ 161986 h 710488"/>
              <a:gd name="connsiteX24" fmla="*/ 350787 w 1055034"/>
              <a:gd name="connsiteY24" fmla="*/ 178171 h 710488"/>
              <a:gd name="connsiteX25" fmla="*/ 391112 w 1055034"/>
              <a:gd name="connsiteY25" fmla="*/ 178171 h 710488"/>
              <a:gd name="connsiteX26" fmla="*/ 391112 w 1055034"/>
              <a:gd name="connsiteY26" fmla="*/ 189624 h 710488"/>
              <a:gd name="connsiteX27" fmla="*/ 448033 w 1055034"/>
              <a:gd name="connsiteY27" fmla="*/ 246545 h 710488"/>
              <a:gd name="connsiteX28" fmla="*/ 438020 w 1055034"/>
              <a:gd name="connsiteY28" fmla="*/ 246545 h 710488"/>
              <a:gd name="connsiteX29" fmla="*/ 438020 w 1055034"/>
              <a:gd name="connsiteY29" fmla="*/ 294345 h 710488"/>
              <a:gd name="connsiteX30" fmla="*/ 223296 w 1055034"/>
              <a:gd name="connsiteY30" fmla="*/ 294345 h 710488"/>
              <a:gd name="connsiteX31" fmla="*/ 121593 w 1055034"/>
              <a:gd name="connsiteY31" fmla="*/ 396050 h 710488"/>
              <a:gd name="connsiteX32" fmla="*/ 121593 w 1055034"/>
              <a:gd name="connsiteY32" fmla="*/ 484723 h 710488"/>
              <a:gd name="connsiteX33" fmla="*/ 91006 w 1055034"/>
              <a:gd name="connsiteY33" fmla="*/ 484723 h 710488"/>
              <a:gd name="connsiteX34" fmla="*/ 0 w 1055034"/>
              <a:gd name="connsiteY34" fmla="*/ 575729 h 710488"/>
              <a:gd name="connsiteX35" fmla="*/ 51572 w 1055034"/>
              <a:gd name="connsiteY35" fmla="*/ 657751 h 710488"/>
              <a:gd name="connsiteX36" fmla="*/ 104242 w 1055034"/>
              <a:gd name="connsiteY36" fmla="*/ 683057 h 710488"/>
              <a:gd name="connsiteX37" fmla="*/ 224531 w 1055034"/>
              <a:gd name="connsiteY37" fmla="*/ 710489 h 710488"/>
              <a:gd name="connsiteX38" fmla="*/ 831258 w 1055034"/>
              <a:gd name="connsiteY38" fmla="*/ 710489 h 710488"/>
              <a:gd name="connsiteX39" fmla="*/ 952302 w 1055034"/>
              <a:gd name="connsiteY39" fmla="*/ 682714 h 710488"/>
              <a:gd name="connsiteX40" fmla="*/ 1003737 w 1055034"/>
              <a:gd name="connsiteY40" fmla="*/ 657819 h 710488"/>
              <a:gd name="connsiteX41" fmla="*/ 1055035 w 1055034"/>
              <a:gd name="connsiteY41" fmla="*/ 575798 h 710488"/>
              <a:gd name="connsiteX42" fmla="*/ 964029 w 1055034"/>
              <a:gd name="connsiteY42" fmla="*/ 484861 h 710488"/>
              <a:gd name="connsiteX43" fmla="*/ 103076 w 1055034"/>
              <a:gd name="connsiteY43" fmla="*/ 625930 h 710488"/>
              <a:gd name="connsiteX44" fmla="*/ 50681 w 1055034"/>
              <a:gd name="connsiteY44" fmla="*/ 573603 h 710488"/>
              <a:gd name="connsiteX45" fmla="*/ 103076 w 1055034"/>
              <a:gd name="connsiteY45" fmla="*/ 521208 h 710488"/>
              <a:gd name="connsiteX46" fmla="*/ 155471 w 1055034"/>
              <a:gd name="connsiteY46" fmla="*/ 573603 h 710488"/>
              <a:gd name="connsiteX47" fmla="*/ 103076 w 1055034"/>
              <a:gd name="connsiteY47" fmla="*/ 625930 h 710488"/>
              <a:gd name="connsiteX48" fmla="*/ 257998 w 1055034"/>
              <a:gd name="connsiteY48" fmla="*/ 665637 h 710488"/>
              <a:gd name="connsiteX49" fmla="*/ 190104 w 1055034"/>
              <a:gd name="connsiteY49" fmla="*/ 597743 h 710488"/>
              <a:gd name="connsiteX50" fmla="*/ 257998 w 1055034"/>
              <a:gd name="connsiteY50" fmla="*/ 529849 h 710488"/>
              <a:gd name="connsiteX51" fmla="*/ 325892 w 1055034"/>
              <a:gd name="connsiteY51" fmla="*/ 597743 h 710488"/>
              <a:gd name="connsiteX52" fmla="*/ 257998 w 1055034"/>
              <a:gd name="connsiteY52" fmla="*/ 665637 h 710488"/>
              <a:gd name="connsiteX53" fmla="*/ 438020 w 1055034"/>
              <a:gd name="connsiteY53" fmla="*/ 665637 h 710488"/>
              <a:gd name="connsiteX54" fmla="*/ 370126 w 1055034"/>
              <a:gd name="connsiteY54" fmla="*/ 597743 h 710488"/>
              <a:gd name="connsiteX55" fmla="*/ 438020 w 1055034"/>
              <a:gd name="connsiteY55" fmla="*/ 529849 h 710488"/>
              <a:gd name="connsiteX56" fmla="*/ 505915 w 1055034"/>
              <a:gd name="connsiteY56" fmla="*/ 597743 h 710488"/>
              <a:gd name="connsiteX57" fmla="*/ 438020 w 1055034"/>
              <a:gd name="connsiteY57" fmla="*/ 665637 h 710488"/>
              <a:gd name="connsiteX58" fmla="*/ 618043 w 1055034"/>
              <a:gd name="connsiteY58" fmla="*/ 665637 h 710488"/>
              <a:gd name="connsiteX59" fmla="*/ 550149 w 1055034"/>
              <a:gd name="connsiteY59" fmla="*/ 597743 h 710488"/>
              <a:gd name="connsiteX60" fmla="*/ 618043 w 1055034"/>
              <a:gd name="connsiteY60" fmla="*/ 529849 h 710488"/>
              <a:gd name="connsiteX61" fmla="*/ 685937 w 1055034"/>
              <a:gd name="connsiteY61" fmla="*/ 597743 h 710488"/>
              <a:gd name="connsiteX62" fmla="*/ 618043 w 1055034"/>
              <a:gd name="connsiteY62" fmla="*/ 665637 h 710488"/>
              <a:gd name="connsiteX63" fmla="*/ 798065 w 1055034"/>
              <a:gd name="connsiteY63" fmla="*/ 665637 h 710488"/>
              <a:gd name="connsiteX64" fmla="*/ 730172 w 1055034"/>
              <a:gd name="connsiteY64" fmla="*/ 597743 h 710488"/>
              <a:gd name="connsiteX65" fmla="*/ 798065 w 1055034"/>
              <a:gd name="connsiteY65" fmla="*/ 529849 h 710488"/>
              <a:gd name="connsiteX66" fmla="*/ 865960 w 1055034"/>
              <a:gd name="connsiteY66" fmla="*/ 597743 h 710488"/>
              <a:gd name="connsiteX67" fmla="*/ 798065 w 1055034"/>
              <a:gd name="connsiteY67" fmla="*/ 665637 h 710488"/>
              <a:gd name="connsiteX68" fmla="*/ 957789 w 1055034"/>
              <a:gd name="connsiteY68" fmla="*/ 625930 h 710488"/>
              <a:gd name="connsiteX69" fmla="*/ 905393 w 1055034"/>
              <a:gd name="connsiteY69" fmla="*/ 573603 h 710488"/>
              <a:gd name="connsiteX70" fmla="*/ 957789 w 1055034"/>
              <a:gd name="connsiteY70" fmla="*/ 521208 h 710488"/>
              <a:gd name="connsiteX71" fmla="*/ 1010115 w 1055034"/>
              <a:gd name="connsiteY71" fmla="*/ 573603 h 710488"/>
              <a:gd name="connsiteX72" fmla="*/ 957789 w 1055034"/>
              <a:gd name="connsiteY72" fmla="*/ 625930 h 71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55034" h="710488">
                <a:moveTo>
                  <a:pt x="964029" y="484861"/>
                </a:moveTo>
                <a:lnTo>
                  <a:pt x="971162" y="484861"/>
                </a:lnTo>
                <a:lnTo>
                  <a:pt x="846826" y="331996"/>
                </a:lnTo>
                <a:cubicBezTo>
                  <a:pt x="827487" y="308267"/>
                  <a:pt x="798546" y="294483"/>
                  <a:pt x="767891" y="294483"/>
                </a:cubicBezTo>
                <a:lnTo>
                  <a:pt x="741213" y="294483"/>
                </a:lnTo>
                <a:lnTo>
                  <a:pt x="741213" y="246682"/>
                </a:lnTo>
                <a:lnTo>
                  <a:pt x="762816" y="246682"/>
                </a:lnTo>
                <a:cubicBezTo>
                  <a:pt x="794225" y="246682"/>
                  <a:pt x="819737" y="221171"/>
                  <a:pt x="819737" y="189761"/>
                </a:cubicBezTo>
                <a:lnTo>
                  <a:pt x="819737" y="94229"/>
                </a:lnTo>
                <a:cubicBezTo>
                  <a:pt x="819737" y="62751"/>
                  <a:pt x="794225" y="37308"/>
                  <a:pt x="762816" y="37308"/>
                </a:cubicBezTo>
                <a:lnTo>
                  <a:pt x="768645" y="37308"/>
                </a:lnTo>
                <a:lnTo>
                  <a:pt x="768645" y="0"/>
                </a:lnTo>
                <a:lnTo>
                  <a:pt x="618043" y="0"/>
                </a:lnTo>
                <a:lnTo>
                  <a:pt x="618043" y="37308"/>
                </a:lnTo>
                <a:lnTo>
                  <a:pt x="448033" y="37308"/>
                </a:lnTo>
                <a:cubicBezTo>
                  <a:pt x="416624" y="37308"/>
                  <a:pt x="391112" y="62819"/>
                  <a:pt x="391112" y="94229"/>
                </a:cubicBezTo>
                <a:lnTo>
                  <a:pt x="391112" y="105682"/>
                </a:lnTo>
                <a:lnTo>
                  <a:pt x="350787" y="105682"/>
                </a:lnTo>
                <a:cubicBezTo>
                  <a:pt x="341872" y="105682"/>
                  <a:pt x="334602" y="112951"/>
                  <a:pt x="334602" y="121867"/>
                </a:cubicBezTo>
                <a:lnTo>
                  <a:pt x="334602" y="126942"/>
                </a:lnTo>
                <a:lnTo>
                  <a:pt x="13716" y="126942"/>
                </a:lnTo>
                <a:lnTo>
                  <a:pt x="13716" y="156911"/>
                </a:lnTo>
                <a:lnTo>
                  <a:pt x="334602" y="156911"/>
                </a:lnTo>
                <a:lnTo>
                  <a:pt x="334602" y="161986"/>
                </a:lnTo>
                <a:cubicBezTo>
                  <a:pt x="334602" y="170970"/>
                  <a:pt x="341872" y="178171"/>
                  <a:pt x="350787" y="178171"/>
                </a:cubicBezTo>
                <a:lnTo>
                  <a:pt x="391112" y="178171"/>
                </a:lnTo>
                <a:lnTo>
                  <a:pt x="391112" y="189624"/>
                </a:lnTo>
                <a:cubicBezTo>
                  <a:pt x="391112" y="221102"/>
                  <a:pt x="416624" y="246545"/>
                  <a:pt x="448033" y="246545"/>
                </a:cubicBezTo>
                <a:lnTo>
                  <a:pt x="438020" y="246545"/>
                </a:lnTo>
                <a:lnTo>
                  <a:pt x="438020" y="294345"/>
                </a:lnTo>
                <a:lnTo>
                  <a:pt x="223296" y="294345"/>
                </a:lnTo>
                <a:cubicBezTo>
                  <a:pt x="167129" y="294345"/>
                  <a:pt x="121593" y="339882"/>
                  <a:pt x="121593" y="396050"/>
                </a:cubicBezTo>
                <a:lnTo>
                  <a:pt x="121593" y="484723"/>
                </a:lnTo>
                <a:lnTo>
                  <a:pt x="91006" y="484723"/>
                </a:lnTo>
                <a:cubicBezTo>
                  <a:pt x="40805" y="484723"/>
                  <a:pt x="0" y="525529"/>
                  <a:pt x="0" y="575729"/>
                </a:cubicBezTo>
                <a:cubicBezTo>
                  <a:pt x="0" y="610499"/>
                  <a:pt x="20231" y="642663"/>
                  <a:pt x="51572" y="657751"/>
                </a:cubicBezTo>
                <a:lnTo>
                  <a:pt x="104242" y="683057"/>
                </a:lnTo>
                <a:cubicBezTo>
                  <a:pt x="141549" y="700956"/>
                  <a:pt x="183109" y="710489"/>
                  <a:pt x="224531" y="710489"/>
                </a:cubicBezTo>
                <a:lnTo>
                  <a:pt x="831258" y="710489"/>
                </a:lnTo>
                <a:cubicBezTo>
                  <a:pt x="872955" y="710489"/>
                  <a:pt x="914789" y="700888"/>
                  <a:pt x="952302" y="682714"/>
                </a:cubicBezTo>
                <a:lnTo>
                  <a:pt x="1003737" y="657819"/>
                </a:lnTo>
                <a:cubicBezTo>
                  <a:pt x="1034941" y="642732"/>
                  <a:pt x="1055035" y="610568"/>
                  <a:pt x="1055035" y="575798"/>
                </a:cubicBezTo>
                <a:cubicBezTo>
                  <a:pt x="1054966" y="525734"/>
                  <a:pt x="1014161" y="484861"/>
                  <a:pt x="964029" y="484861"/>
                </a:cubicBezTo>
                <a:moveTo>
                  <a:pt x="103076" y="625930"/>
                </a:moveTo>
                <a:cubicBezTo>
                  <a:pt x="74135" y="625930"/>
                  <a:pt x="50681" y="602475"/>
                  <a:pt x="50681" y="573603"/>
                </a:cubicBezTo>
                <a:cubicBezTo>
                  <a:pt x="50681" y="544662"/>
                  <a:pt x="74135" y="521208"/>
                  <a:pt x="103076" y="521208"/>
                </a:cubicBezTo>
                <a:cubicBezTo>
                  <a:pt x="132017" y="521208"/>
                  <a:pt x="155471" y="544662"/>
                  <a:pt x="155471" y="573603"/>
                </a:cubicBezTo>
                <a:cubicBezTo>
                  <a:pt x="155471" y="602475"/>
                  <a:pt x="132017" y="625930"/>
                  <a:pt x="103076" y="625930"/>
                </a:cubicBezTo>
                <a:moveTo>
                  <a:pt x="257998" y="665637"/>
                </a:moveTo>
                <a:cubicBezTo>
                  <a:pt x="220485" y="665637"/>
                  <a:pt x="190104" y="635257"/>
                  <a:pt x="190104" y="597743"/>
                </a:cubicBezTo>
                <a:cubicBezTo>
                  <a:pt x="190104" y="560230"/>
                  <a:pt x="220485" y="529849"/>
                  <a:pt x="257998" y="529849"/>
                </a:cubicBezTo>
                <a:cubicBezTo>
                  <a:pt x="295511" y="529849"/>
                  <a:pt x="325892" y="560230"/>
                  <a:pt x="325892" y="597743"/>
                </a:cubicBezTo>
                <a:cubicBezTo>
                  <a:pt x="325892" y="635257"/>
                  <a:pt x="295511" y="665637"/>
                  <a:pt x="257998" y="665637"/>
                </a:cubicBezTo>
                <a:moveTo>
                  <a:pt x="438020" y="665637"/>
                </a:moveTo>
                <a:cubicBezTo>
                  <a:pt x="400507" y="665637"/>
                  <a:pt x="370126" y="635257"/>
                  <a:pt x="370126" y="597743"/>
                </a:cubicBezTo>
                <a:cubicBezTo>
                  <a:pt x="370126" y="560230"/>
                  <a:pt x="400507" y="529849"/>
                  <a:pt x="438020" y="529849"/>
                </a:cubicBezTo>
                <a:cubicBezTo>
                  <a:pt x="475534" y="529849"/>
                  <a:pt x="505915" y="560230"/>
                  <a:pt x="505915" y="597743"/>
                </a:cubicBezTo>
                <a:cubicBezTo>
                  <a:pt x="505915" y="635257"/>
                  <a:pt x="475534" y="665637"/>
                  <a:pt x="438020" y="665637"/>
                </a:cubicBezTo>
                <a:moveTo>
                  <a:pt x="618043" y="665637"/>
                </a:moveTo>
                <a:cubicBezTo>
                  <a:pt x="580530" y="665637"/>
                  <a:pt x="550149" y="635257"/>
                  <a:pt x="550149" y="597743"/>
                </a:cubicBezTo>
                <a:cubicBezTo>
                  <a:pt x="550149" y="560230"/>
                  <a:pt x="580530" y="529849"/>
                  <a:pt x="618043" y="529849"/>
                </a:cubicBezTo>
                <a:cubicBezTo>
                  <a:pt x="655556" y="529849"/>
                  <a:pt x="685937" y="560230"/>
                  <a:pt x="685937" y="597743"/>
                </a:cubicBezTo>
                <a:cubicBezTo>
                  <a:pt x="685937" y="635257"/>
                  <a:pt x="655556" y="665637"/>
                  <a:pt x="618043" y="665637"/>
                </a:cubicBezTo>
                <a:moveTo>
                  <a:pt x="798065" y="665637"/>
                </a:moveTo>
                <a:cubicBezTo>
                  <a:pt x="760552" y="665637"/>
                  <a:pt x="730172" y="635257"/>
                  <a:pt x="730172" y="597743"/>
                </a:cubicBezTo>
                <a:cubicBezTo>
                  <a:pt x="730172" y="560230"/>
                  <a:pt x="760552" y="529849"/>
                  <a:pt x="798065" y="529849"/>
                </a:cubicBezTo>
                <a:cubicBezTo>
                  <a:pt x="835579" y="529849"/>
                  <a:pt x="865960" y="560230"/>
                  <a:pt x="865960" y="597743"/>
                </a:cubicBezTo>
                <a:cubicBezTo>
                  <a:pt x="865960" y="635257"/>
                  <a:pt x="835579" y="665637"/>
                  <a:pt x="798065" y="665637"/>
                </a:cubicBezTo>
                <a:moveTo>
                  <a:pt x="957789" y="625930"/>
                </a:moveTo>
                <a:cubicBezTo>
                  <a:pt x="928848" y="625930"/>
                  <a:pt x="905393" y="602475"/>
                  <a:pt x="905393" y="573603"/>
                </a:cubicBezTo>
                <a:cubicBezTo>
                  <a:pt x="905393" y="544662"/>
                  <a:pt x="928848" y="521208"/>
                  <a:pt x="957789" y="521208"/>
                </a:cubicBezTo>
                <a:cubicBezTo>
                  <a:pt x="986729" y="521208"/>
                  <a:pt x="1010115" y="544662"/>
                  <a:pt x="1010115" y="573603"/>
                </a:cubicBezTo>
                <a:cubicBezTo>
                  <a:pt x="1010184" y="602475"/>
                  <a:pt x="986729" y="625930"/>
                  <a:pt x="957789" y="625930"/>
                </a:cubicBezTo>
              </a:path>
            </a:pathLst>
          </a:custGeom>
          <a:solidFill>
            <a:schemeClr val="bg2"/>
          </a:solidFill>
          <a:ln w="6858" cap="flat">
            <a:noFill/>
            <a:prstDash val="solid"/>
            <a:miter/>
          </a:ln>
        </p:spPr>
        <p:txBody>
          <a:bodyPr rtlCol="0" anchor="ctr"/>
          <a:lstStyle/>
          <a:p>
            <a:endParaRPr lang="en-US"/>
          </a:p>
        </p:txBody>
      </p:sp>
      <p:grpSp>
        <p:nvGrpSpPr>
          <p:cNvPr id="46" name="Group 45">
            <a:extLst>
              <a:ext uri="{FF2B5EF4-FFF2-40B4-BE49-F238E27FC236}">
                <a16:creationId xmlns:a16="http://schemas.microsoft.com/office/drawing/2014/main" id="{5E90908E-F112-4331-9C2A-0B2D0AFB3C9B}"/>
              </a:ext>
            </a:extLst>
          </p:cNvPr>
          <p:cNvGrpSpPr/>
          <p:nvPr/>
        </p:nvGrpSpPr>
        <p:grpSpPr>
          <a:xfrm>
            <a:off x="10136935" y="3111399"/>
            <a:ext cx="442846" cy="442875"/>
            <a:chOff x="3755090" y="1058257"/>
            <a:chExt cx="1028631" cy="1028700"/>
          </a:xfrm>
          <a:solidFill>
            <a:schemeClr val="bg2"/>
          </a:solidFill>
        </p:grpSpPr>
        <p:sp>
          <p:nvSpPr>
            <p:cNvPr id="47" name="Freeform: Shape 46">
              <a:extLst>
                <a:ext uri="{FF2B5EF4-FFF2-40B4-BE49-F238E27FC236}">
                  <a16:creationId xmlns:a16="http://schemas.microsoft.com/office/drawing/2014/main" id="{0F40012C-B311-4362-B0DD-49A30337001A}"/>
                </a:ext>
              </a:extLst>
            </p:cNvPr>
            <p:cNvSpPr/>
            <p:nvPr/>
          </p:nvSpPr>
          <p:spPr>
            <a:xfrm>
              <a:off x="3951229" y="1254328"/>
              <a:ext cx="636422" cy="636422"/>
            </a:xfrm>
            <a:custGeom>
              <a:avLst/>
              <a:gdLst>
                <a:gd name="connsiteX0" fmla="*/ 318211 w 636422"/>
                <a:gd name="connsiteY0" fmla="*/ 0 h 636422"/>
                <a:gd name="connsiteX1" fmla="*/ 0 w 636422"/>
                <a:gd name="connsiteY1" fmla="*/ 318211 h 636422"/>
                <a:gd name="connsiteX2" fmla="*/ 318211 w 636422"/>
                <a:gd name="connsiteY2" fmla="*/ 636423 h 636422"/>
                <a:gd name="connsiteX3" fmla="*/ 636422 w 636422"/>
                <a:gd name="connsiteY3" fmla="*/ 318211 h 636422"/>
                <a:gd name="connsiteX4" fmla="*/ 318211 w 636422"/>
                <a:gd name="connsiteY4" fmla="*/ 0 h 636422"/>
                <a:gd name="connsiteX5" fmla="*/ 318211 w 636422"/>
                <a:gd name="connsiteY5" fmla="*/ 566128 h 636422"/>
                <a:gd name="connsiteX6" fmla="*/ 70295 w 636422"/>
                <a:gd name="connsiteY6" fmla="*/ 318211 h 636422"/>
                <a:gd name="connsiteX7" fmla="*/ 318211 w 636422"/>
                <a:gd name="connsiteY7" fmla="*/ 70295 h 636422"/>
                <a:gd name="connsiteX8" fmla="*/ 566128 w 636422"/>
                <a:gd name="connsiteY8" fmla="*/ 318211 h 636422"/>
                <a:gd name="connsiteX9" fmla="*/ 318211 w 636422"/>
                <a:gd name="connsiteY9" fmla="*/ 566128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22" h="636422">
                  <a:moveTo>
                    <a:pt x="318211" y="0"/>
                  </a:moveTo>
                  <a:cubicBezTo>
                    <a:pt x="142783" y="0"/>
                    <a:pt x="0" y="142784"/>
                    <a:pt x="0" y="318211"/>
                  </a:cubicBezTo>
                  <a:cubicBezTo>
                    <a:pt x="0" y="493707"/>
                    <a:pt x="142783" y="636423"/>
                    <a:pt x="318211" y="636423"/>
                  </a:cubicBezTo>
                  <a:cubicBezTo>
                    <a:pt x="493639" y="636423"/>
                    <a:pt x="636422" y="493639"/>
                    <a:pt x="636422" y="318211"/>
                  </a:cubicBezTo>
                  <a:cubicBezTo>
                    <a:pt x="636422" y="142784"/>
                    <a:pt x="493639" y="0"/>
                    <a:pt x="318211" y="0"/>
                  </a:cubicBezTo>
                  <a:moveTo>
                    <a:pt x="318211" y="566128"/>
                  </a:moveTo>
                  <a:cubicBezTo>
                    <a:pt x="181531" y="566128"/>
                    <a:pt x="70295" y="454891"/>
                    <a:pt x="70295" y="318211"/>
                  </a:cubicBezTo>
                  <a:cubicBezTo>
                    <a:pt x="70295" y="181531"/>
                    <a:pt x="181531" y="70295"/>
                    <a:pt x="318211" y="70295"/>
                  </a:cubicBezTo>
                  <a:cubicBezTo>
                    <a:pt x="454891" y="70295"/>
                    <a:pt x="566128" y="181531"/>
                    <a:pt x="566128" y="318211"/>
                  </a:cubicBezTo>
                  <a:cubicBezTo>
                    <a:pt x="566128" y="454960"/>
                    <a:pt x="454891" y="566128"/>
                    <a:pt x="318211" y="566128"/>
                  </a:cubicBezTo>
                </a:path>
              </a:pathLst>
            </a:custGeom>
            <a:grpFill/>
            <a:ln w="685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88E4F56-B668-4348-9A03-6F76C1DE28E1}"/>
                </a:ext>
              </a:extLst>
            </p:cNvPr>
            <p:cNvSpPr/>
            <p:nvPr/>
          </p:nvSpPr>
          <p:spPr>
            <a:xfrm>
              <a:off x="4064591" y="1367690"/>
              <a:ext cx="409696" cy="409697"/>
            </a:xfrm>
            <a:custGeom>
              <a:avLst/>
              <a:gdLst>
                <a:gd name="connsiteX0" fmla="*/ 204848 w 409696"/>
                <a:gd name="connsiteY0" fmla="*/ 0 h 409697"/>
                <a:gd name="connsiteX1" fmla="*/ 0 w 409696"/>
                <a:gd name="connsiteY1" fmla="*/ 204849 h 409697"/>
                <a:gd name="connsiteX2" fmla="*/ 204848 w 409696"/>
                <a:gd name="connsiteY2" fmla="*/ 409697 h 409697"/>
                <a:gd name="connsiteX3" fmla="*/ 409697 w 409696"/>
                <a:gd name="connsiteY3" fmla="*/ 204849 h 409697"/>
                <a:gd name="connsiteX4" fmla="*/ 204848 w 409696"/>
                <a:gd name="connsiteY4" fmla="*/ 0 h 409697"/>
                <a:gd name="connsiteX5" fmla="*/ 204848 w 409696"/>
                <a:gd name="connsiteY5" fmla="*/ 339471 h 409697"/>
                <a:gd name="connsiteX6" fmla="*/ 70295 w 409696"/>
                <a:gd name="connsiteY6" fmla="*/ 204917 h 409697"/>
                <a:gd name="connsiteX7" fmla="*/ 204848 w 409696"/>
                <a:gd name="connsiteY7" fmla="*/ 70363 h 409697"/>
                <a:gd name="connsiteX8" fmla="*/ 339471 w 409696"/>
                <a:gd name="connsiteY8" fmla="*/ 204917 h 409697"/>
                <a:gd name="connsiteX9" fmla="*/ 204848 w 409696"/>
                <a:gd name="connsiteY9" fmla="*/ 339471 h 4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696" h="409697">
                  <a:moveTo>
                    <a:pt x="204848" y="0"/>
                  </a:moveTo>
                  <a:cubicBezTo>
                    <a:pt x="91897" y="0"/>
                    <a:pt x="0" y="91897"/>
                    <a:pt x="0" y="204849"/>
                  </a:cubicBezTo>
                  <a:cubicBezTo>
                    <a:pt x="0" y="317800"/>
                    <a:pt x="91897" y="409697"/>
                    <a:pt x="204848" y="409697"/>
                  </a:cubicBezTo>
                  <a:cubicBezTo>
                    <a:pt x="317800" y="409697"/>
                    <a:pt x="409697" y="317800"/>
                    <a:pt x="409697" y="204849"/>
                  </a:cubicBezTo>
                  <a:cubicBezTo>
                    <a:pt x="409697" y="91897"/>
                    <a:pt x="317800" y="0"/>
                    <a:pt x="204848" y="0"/>
                  </a:cubicBezTo>
                  <a:moveTo>
                    <a:pt x="204848" y="339471"/>
                  </a:moveTo>
                  <a:cubicBezTo>
                    <a:pt x="130645" y="339471"/>
                    <a:pt x="70295" y="279121"/>
                    <a:pt x="70295" y="204917"/>
                  </a:cubicBezTo>
                  <a:cubicBezTo>
                    <a:pt x="70295" y="130714"/>
                    <a:pt x="130645" y="70363"/>
                    <a:pt x="204848" y="70363"/>
                  </a:cubicBezTo>
                  <a:cubicBezTo>
                    <a:pt x="279052" y="70363"/>
                    <a:pt x="339471" y="130714"/>
                    <a:pt x="339471" y="204917"/>
                  </a:cubicBezTo>
                  <a:cubicBezTo>
                    <a:pt x="339471" y="279121"/>
                    <a:pt x="279052" y="339471"/>
                    <a:pt x="204848" y="339471"/>
                  </a:cubicBezTo>
                </a:path>
              </a:pathLst>
            </a:custGeom>
            <a:grpFill/>
            <a:ln w="685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944CBEC-87A0-4084-8054-08B5B407ABB8}"/>
                </a:ext>
              </a:extLst>
            </p:cNvPr>
            <p:cNvSpPr/>
            <p:nvPr/>
          </p:nvSpPr>
          <p:spPr>
            <a:xfrm>
              <a:off x="3755090" y="1058257"/>
              <a:ext cx="1028631" cy="1028700"/>
            </a:xfrm>
            <a:custGeom>
              <a:avLst/>
              <a:gdLst>
                <a:gd name="connsiteX0" fmla="*/ 993518 w 1028631"/>
                <a:gd name="connsiteY0" fmla="*/ 479168 h 1028700"/>
                <a:gd name="connsiteX1" fmla="*/ 940712 w 1028631"/>
                <a:gd name="connsiteY1" fmla="*/ 479168 h 1028700"/>
                <a:gd name="connsiteX2" fmla="*/ 549463 w 1028631"/>
                <a:gd name="connsiteY2" fmla="*/ 87920 h 1028700"/>
                <a:gd name="connsiteX3" fmla="*/ 549463 w 1028631"/>
                <a:gd name="connsiteY3" fmla="*/ 35113 h 1028700"/>
                <a:gd name="connsiteX4" fmla="*/ 514281 w 1028631"/>
                <a:gd name="connsiteY4" fmla="*/ 0 h 1028700"/>
                <a:gd name="connsiteX5" fmla="*/ 479168 w 1028631"/>
                <a:gd name="connsiteY5" fmla="*/ 35113 h 1028700"/>
                <a:gd name="connsiteX6" fmla="*/ 479168 w 1028631"/>
                <a:gd name="connsiteY6" fmla="*/ 87920 h 1028700"/>
                <a:gd name="connsiteX7" fmla="*/ 87920 w 1028631"/>
                <a:gd name="connsiteY7" fmla="*/ 479168 h 1028700"/>
                <a:gd name="connsiteX8" fmla="*/ 35113 w 1028631"/>
                <a:gd name="connsiteY8" fmla="*/ 479168 h 1028700"/>
                <a:gd name="connsiteX9" fmla="*/ 0 w 1028631"/>
                <a:gd name="connsiteY9" fmla="*/ 514350 h 1028700"/>
                <a:gd name="connsiteX10" fmla="*/ 35113 w 1028631"/>
                <a:gd name="connsiteY10" fmla="*/ 549463 h 1028700"/>
                <a:gd name="connsiteX11" fmla="*/ 87920 w 1028631"/>
                <a:gd name="connsiteY11" fmla="*/ 549463 h 1028700"/>
                <a:gd name="connsiteX12" fmla="*/ 479168 w 1028631"/>
                <a:gd name="connsiteY12" fmla="*/ 940712 h 1028700"/>
                <a:gd name="connsiteX13" fmla="*/ 479168 w 1028631"/>
                <a:gd name="connsiteY13" fmla="*/ 993518 h 1028700"/>
                <a:gd name="connsiteX14" fmla="*/ 514281 w 1028631"/>
                <a:gd name="connsiteY14" fmla="*/ 1028700 h 1028700"/>
                <a:gd name="connsiteX15" fmla="*/ 549463 w 1028631"/>
                <a:gd name="connsiteY15" fmla="*/ 993518 h 1028700"/>
                <a:gd name="connsiteX16" fmla="*/ 549463 w 1028631"/>
                <a:gd name="connsiteY16" fmla="*/ 940712 h 1028700"/>
                <a:gd name="connsiteX17" fmla="*/ 940712 w 1028631"/>
                <a:gd name="connsiteY17" fmla="*/ 549463 h 1028700"/>
                <a:gd name="connsiteX18" fmla="*/ 993518 w 1028631"/>
                <a:gd name="connsiteY18" fmla="*/ 549463 h 1028700"/>
                <a:gd name="connsiteX19" fmla="*/ 1028631 w 1028631"/>
                <a:gd name="connsiteY19" fmla="*/ 514350 h 1028700"/>
                <a:gd name="connsiteX20" fmla="*/ 993518 w 1028631"/>
                <a:gd name="connsiteY20" fmla="*/ 479168 h 1028700"/>
                <a:gd name="connsiteX21" fmla="*/ 514350 w 1028631"/>
                <a:gd name="connsiteY21" fmla="*/ 871995 h 1028700"/>
                <a:gd name="connsiteX22" fmla="*/ 156637 w 1028631"/>
                <a:gd name="connsiteY22" fmla="*/ 514281 h 1028700"/>
                <a:gd name="connsiteX23" fmla="*/ 514350 w 1028631"/>
                <a:gd name="connsiteY23" fmla="*/ 156568 h 1028700"/>
                <a:gd name="connsiteX24" fmla="*/ 872063 w 1028631"/>
                <a:gd name="connsiteY24" fmla="*/ 514281 h 1028700"/>
                <a:gd name="connsiteX25" fmla="*/ 514350 w 1028631"/>
                <a:gd name="connsiteY25" fmla="*/ 87199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631" h="1028700">
                  <a:moveTo>
                    <a:pt x="993518" y="479168"/>
                  </a:moveTo>
                  <a:lnTo>
                    <a:pt x="940712" y="479168"/>
                  </a:lnTo>
                  <a:cubicBezTo>
                    <a:pt x="923704" y="271165"/>
                    <a:pt x="757398" y="104927"/>
                    <a:pt x="549463" y="87920"/>
                  </a:cubicBezTo>
                  <a:lnTo>
                    <a:pt x="549463" y="35113"/>
                  </a:lnTo>
                  <a:cubicBezTo>
                    <a:pt x="549463" y="15705"/>
                    <a:pt x="533690" y="0"/>
                    <a:pt x="514281" y="0"/>
                  </a:cubicBezTo>
                  <a:cubicBezTo>
                    <a:pt x="494873" y="0"/>
                    <a:pt x="479168" y="15705"/>
                    <a:pt x="479168" y="35113"/>
                  </a:cubicBezTo>
                  <a:lnTo>
                    <a:pt x="479168" y="87920"/>
                  </a:lnTo>
                  <a:cubicBezTo>
                    <a:pt x="271165" y="104927"/>
                    <a:pt x="104927" y="271165"/>
                    <a:pt x="87920" y="479168"/>
                  </a:cubicBezTo>
                  <a:lnTo>
                    <a:pt x="35113" y="479168"/>
                  </a:lnTo>
                  <a:cubicBezTo>
                    <a:pt x="15705" y="479168"/>
                    <a:pt x="0" y="494873"/>
                    <a:pt x="0" y="514350"/>
                  </a:cubicBezTo>
                  <a:cubicBezTo>
                    <a:pt x="0" y="533758"/>
                    <a:pt x="15705" y="549463"/>
                    <a:pt x="35113" y="549463"/>
                  </a:cubicBezTo>
                  <a:lnTo>
                    <a:pt x="87920" y="549463"/>
                  </a:lnTo>
                  <a:cubicBezTo>
                    <a:pt x="104927" y="757466"/>
                    <a:pt x="271165" y="923704"/>
                    <a:pt x="479168" y="940712"/>
                  </a:cubicBezTo>
                  <a:lnTo>
                    <a:pt x="479168" y="993518"/>
                  </a:lnTo>
                  <a:cubicBezTo>
                    <a:pt x="479168" y="1012927"/>
                    <a:pt x="494873" y="1028700"/>
                    <a:pt x="514281" y="1028700"/>
                  </a:cubicBezTo>
                  <a:cubicBezTo>
                    <a:pt x="533690" y="1028700"/>
                    <a:pt x="549463" y="1012927"/>
                    <a:pt x="549463" y="993518"/>
                  </a:cubicBezTo>
                  <a:lnTo>
                    <a:pt x="549463" y="940712"/>
                  </a:lnTo>
                  <a:cubicBezTo>
                    <a:pt x="757466" y="923704"/>
                    <a:pt x="923704" y="757398"/>
                    <a:pt x="940712" y="549463"/>
                  </a:cubicBezTo>
                  <a:lnTo>
                    <a:pt x="993518" y="549463"/>
                  </a:lnTo>
                  <a:cubicBezTo>
                    <a:pt x="1012927" y="549463"/>
                    <a:pt x="1028631" y="533758"/>
                    <a:pt x="1028631" y="514350"/>
                  </a:cubicBezTo>
                  <a:cubicBezTo>
                    <a:pt x="1028700" y="494873"/>
                    <a:pt x="1012927" y="479168"/>
                    <a:pt x="993518" y="479168"/>
                  </a:cubicBezTo>
                  <a:moveTo>
                    <a:pt x="514350" y="871995"/>
                  </a:moveTo>
                  <a:cubicBezTo>
                    <a:pt x="317114" y="871995"/>
                    <a:pt x="156637" y="711518"/>
                    <a:pt x="156637" y="514281"/>
                  </a:cubicBezTo>
                  <a:cubicBezTo>
                    <a:pt x="156637" y="317045"/>
                    <a:pt x="317114" y="156568"/>
                    <a:pt x="514350" y="156568"/>
                  </a:cubicBezTo>
                  <a:cubicBezTo>
                    <a:pt x="711586" y="156568"/>
                    <a:pt x="872063" y="317045"/>
                    <a:pt x="872063" y="514281"/>
                  </a:cubicBezTo>
                  <a:cubicBezTo>
                    <a:pt x="871995" y="711518"/>
                    <a:pt x="711586" y="871995"/>
                    <a:pt x="514350" y="871995"/>
                  </a:cubicBezTo>
                </a:path>
              </a:pathLst>
            </a:custGeom>
            <a:grpFill/>
            <a:ln w="685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D854EE6-119D-4F49-817C-52FF59EE2DD8}"/>
                </a:ext>
              </a:extLst>
            </p:cNvPr>
            <p:cNvSpPr/>
            <p:nvPr/>
          </p:nvSpPr>
          <p:spPr>
            <a:xfrm>
              <a:off x="4227537" y="1530637"/>
              <a:ext cx="83804" cy="83804"/>
            </a:xfrm>
            <a:custGeom>
              <a:avLst/>
              <a:gdLst>
                <a:gd name="connsiteX0" fmla="*/ 41902 w 83804"/>
                <a:gd name="connsiteY0" fmla="*/ 0 h 83804"/>
                <a:gd name="connsiteX1" fmla="*/ 0 w 83804"/>
                <a:gd name="connsiteY1" fmla="*/ 41902 h 83804"/>
                <a:gd name="connsiteX2" fmla="*/ 41902 w 83804"/>
                <a:gd name="connsiteY2" fmla="*/ 83805 h 83804"/>
                <a:gd name="connsiteX3" fmla="*/ 83805 w 83804"/>
                <a:gd name="connsiteY3" fmla="*/ 41902 h 83804"/>
                <a:gd name="connsiteX4" fmla="*/ 41902 w 83804"/>
                <a:gd name="connsiteY4" fmla="*/ 0 h 8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4" h="83804">
                  <a:moveTo>
                    <a:pt x="41902" y="0"/>
                  </a:moveTo>
                  <a:cubicBezTo>
                    <a:pt x="18791" y="0"/>
                    <a:pt x="0" y="18722"/>
                    <a:pt x="0" y="41902"/>
                  </a:cubicBezTo>
                  <a:cubicBezTo>
                    <a:pt x="0" y="65014"/>
                    <a:pt x="18722" y="83805"/>
                    <a:pt x="41902" y="83805"/>
                  </a:cubicBezTo>
                  <a:cubicBezTo>
                    <a:pt x="65014" y="83805"/>
                    <a:pt x="83805" y="65014"/>
                    <a:pt x="83805" y="41902"/>
                  </a:cubicBezTo>
                  <a:cubicBezTo>
                    <a:pt x="83736" y="18791"/>
                    <a:pt x="65014" y="0"/>
                    <a:pt x="41902" y="0"/>
                  </a:cubicBezTo>
                </a:path>
              </a:pathLst>
            </a:custGeom>
            <a:grpFill/>
            <a:ln w="6858" cap="flat">
              <a:noFill/>
              <a:prstDash val="solid"/>
              <a:miter/>
            </a:ln>
          </p:spPr>
          <p:txBody>
            <a:bodyPr rtlCol="0" anchor="ctr"/>
            <a:lstStyle/>
            <a:p>
              <a:endParaRPr lang="en-US"/>
            </a:p>
          </p:txBody>
        </p:sp>
      </p:grpSp>
      <p:sp>
        <p:nvSpPr>
          <p:cNvPr id="51" name="Graphic 24" descr="Tent">
            <a:extLst>
              <a:ext uri="{FF2B5EF4-FFF2-40B4-BE49-F238E27FC236}">
                <a16:creationId xmlns:a16="http://schemas.microsoft.com/office/drawing/2014/main" id="{B50E13B7-1365-43E1-A3CA-4C382330A4E1}"/>
              </a:ext>
            </a:extLst>
          </p:cNvPr>
          <p:cNvSpPr/>
          <p:nvPr/>
        </p:nvSpPr>
        <p:spPr>
          <a:xfrm>
            <a:off x="5822479" y="3088798"/>
            <a:ext cx="551079" cy="382674"/>
          </a:xfrm>
          <a:custGeom>
            <a:avLst/>
            <a:gdLst>
              <a:gd name="connsiteX0" fmla="*/ 259686 w 516166"/>
              <a:gd name="connsiteY0" fmla="*/ 320601 h 358431"/>
              <a:gd name="connsiteX1" fmla="*/ 259686 w 516166"/>
              <a:gd name="connsiteY1" fmla="*/ 149400 h 358431"/>
              <a:gd name="connsiteX2" fmla="*/ 363561 w 516166"/>
              <a:gd name="connsiteY2" fmla="*/ 320601 h 358431"/>
              <a:gd name="connsiteX3" fmla="*/ 259686 w 516166"/>
              <a:gd name="connsiteY3" fmla="*/ 320601 h 358431"/>
              <a:gd name="connsiteX4" fmla="*/ 56426 w 516166"/>
              <a:gd name="connsiteY4" fmla="*/ 320601 h 358431"/>
              <a:gd name="connsiteX5" fmla="*/ 17954 w 516166"/>
              <a:gd name="connsiteY5" fmla="*/ 282128 h 358431"/>
              <a:gd name="connsiteX6" fmla="*/ 0 w 516166"/>
              <a:gd name="connsiteY6" fmla="*/ 300082 h 358431"/>
              <a:gd name="connsiteX7" fmla="*/ 19877 w 516166"/>
              <a:gd name="connsiteY7" fmla="*/ 319959 h 358431"/>
              <a:gd name="connsiteX8" fmla="*/ 3206 w 516166"/>
              <a:gd name="connsiteY8" fmla="*/ 319959 h 358431"/>
              <a:gd name="connsiteX9" fmla="*/ 3206 w 516166"/>
              <a:gd name="connsiteY9" fmla="*/ 358431 h 358431"/>
              <a:gd name="connsiteX10" fmla="*/ 516167 w 516166"/>
              <a:gd name="connsiteY10" fmla="*/ 358431 h 358431"/>
              <a:gd name="connsiteX11" fmla="*/ 516167 w 516166"/>
              <a:gd name="connsiteY11" fmla="*/ 319959 h 358431"/>
              <a:gd name="connsiteX12" fmla="*/ 492442 w 516166"/>
              <a:gd name="connsiteY12" fmla="*/ 319959 h 358431"/>
              <a:gd name="connsiteX13" fmla="*/ 512320 w 516166"/>
              <a:gd name="connsiteY13" fmla="*/ 300082 h 358431"/>
              <a:gd name="connsiteX14" fmla="*/ 494366 w 516166"/>
              <a:gd name="connsiteY14" fmla="*/ 282128 h 358431"/>
              <a:gd name="connsiteX15" fmla="*/ 455894 w 516166"/>
              <a:gd name="connsiteY15" fmla="*/ 320601 h 358431"/>
              <a:gd name="connsiteX16" fmla="*/ 453970 w 516166"/>
              <a:gd name="connsiteY16" fmla="*/ 320601 h 358431"/>
              <a:gd name="connsiteX17" fmla="*/ 259686 w 516166"/>
              <a:gd name="connsiteY17" fmla="*/ 0 h 358431"/>
              <a:gd name="connsiteX18" fmla="*/ 59632 w 516166"/>
              <a:gd name="connsiteY18" fmla="*/ 320601 h 35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166" h="358431">
                <a:moveTo>
                  <a:pt x="259686" y="320601"/>
                </a:moveTo>
                <a:lnTo>
                  <a:pt x="259686" y="149400"/>
                </a:lnTo>
                <a:lnTo>
                  <a:pt x="363561" y="320601"/>
                </a:lnTo>
                <a:lnTo>
                  <a:pt x="259686" y="320601"/>
                </a:lnTo>
                <a:close/>
                <a:moveTo>
                  <a:pt x="56426" y="320601"/>
                </a:moveTo>
                <a:lnTo>
                  <a:pt x="17954" y="282128"/>
                </a:lnTo>
                <a:lnTo>
                  <a:pt x="0" y="300082"/>
                </a:lnTo>
                <a:lnTo>
                  <a:pt x="19877" y="319959"/>
                </a:lnTo>
                <a:lnTo>
                  <a:pt x="3206" y="319959"/>
                </a:lnTo>
                <a:lnTo>
                  <a:pt x="3206" y="358431"/>
                </a:lnTo>
                <a:lnTo>
                  <a:pt x="516167" y="358431"/>
                </a:lnTo>
                <a:lnTo>
                  <a:pt x="516167" y="319959"/>
                </a:lnTo>
                <a:lnTo>
                  <a:pt x="492442" y="319959"/>
                </a:lnTo>
                <a:lnTo>
                  <a:pt x="512320" y="300082"/>
                </a:lnTo>
                <a:lnTo>
                  <a:pt x="494366" y="282128"/>
                </a:lnTo>
                <a:lnTo>
                  <a:pt x="455894" y="320601"/>
                </a:lnTo>
                <a:lnTo>
                  <a:pt x="453970" y="320601"/>
                </a:lnTo>
                <a:lnTo>
                  <a:pt x="259686" y="0"/>
                </a:lnTo>
                <a:lnTo>
                  <a:pt x="59632" y="320601"/>
                </a:lnTo>
              </a:path>
            </a:pathLst>
          </a:custGeom>
          <a:solidFill>
            <a:schemeClr val="bg2"/>
          </a:solidFill>
          <a:ln w="6350" cap="flat">
            <a:noFill/>
            <a:prstDash val="solid"/>
            <a:miter/>
          </a:ln>
        </p:spPr>
        <p:txBody>
          <a:bodyPr rtlCol="0" anchor="ctr"/>
          <a:lstStyle/>
          <a:p>
            <a:endParaRPr lang="en-US"/>
          </a:p>
        </p:txBody>
      </p:sp>
    </p:spTree>
    <p:extLst>
      <p:ext uri="{BB962C8B-B14F-4D97-AF65-F5344CB8AC3E}">
        <p14:creationId xmlns:p14="http://schemas.microsoft.com/office/powerpoint/2010/main" val="15704414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up)">
                                      <p:cBhvr>
                                        <p:cTn id="25" dur="500"/>
                                        <p:tgtEl>
                                          <p:spTgt spid="69"/>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up)">
                                      <p:cBhvr>
                                        <p:cTn id="43" dur="500"/>
                                        <p:tgtEl>
                                          <p:spTgt spid="87"/>
                                        </p:tgtEl>
                                      </p:cBhvr>
                                    </p:animEffect>
                                  </p:childTnLst>
                                </p:cTn>
                              </p:par>
                            </p:childTnLst>
                          </p:cTn>
                        </p:par>
                        <p:par>
                          <p:cTn id="44" fill="hold">
                            <p:stCondLst>
                              <p:cond delay="5500"/>
                            </p:stCondLst>
                            <p:childTnLst>
                              <p:par>
                                <p:cTn id="45" presetID="47" presetClass="entr" presetSubtype="0"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1000"/>
                                        <p:tgtEl>
                                          <p:spTgt spid="80"/>
                                        </p:tgtEl>
                                      </p:cBhvr>
                                    </p:animEffect>
                                    <p:anim calcmode="lin" valueType="num">
                                      <p:cBhvr>
                                        <p:cTn id="48" dur="1000" fill="hold"/>
                                        <p:tgtEl>
                                          <p:spTgt spid="80"/>
                                        </p:tgtEl>
                                        <p:attrNameLst>
                                          <p:attrName>ppt_x</p:attrName>
                                        </p:attrNameLst>
                                      </p:cBhvr>
                                      <p:tavLst>
                                        <p:tav tm="0">
                                          <p:val>
                                            <p:strVal val="#ppt_x"/>
                                          </p:val>
                                        </p:tav>
                                        <p:tav tm="100000">
                                          <p:val>
                                            <p:strVal val="#ppt_x"/>
                                          </p:val>
                                        </p:tav>
                                      </p:tavLst>
                                    </p:anim>
                                    <p:anim calcmode="lin" valueType="num">
                                      <p:cBhvr>
                                        <p:cTn id="49" dur="1000" fill="hold"/>
                                        <p:tgtEl>
                                          <p:spTgt spid="80"/>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10" presetClass="entr" presetSubtype="0"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fade">
                                      <p:cBhvr>
                                        <p:cTn id="53" dur="500"/>
                                        <p:tgtEl>
                                          <p:spTgt spid="79"/>
                                        </p:tgtEl>
                                      </p:cBhvr>
                                    </p:animEffect>
                                  </p:childTnLst>
                                </p:cTn>
                              </p:par>
                            </p:childTnLst>
                          </p:cTn>
                        </p:par>
                        <p:par>
                          <p:cTn id="54" fill="hold">
                            <p:stCondLst>
                              <p:cond delay="70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7500"/>
                            </p:stCondLst>
                            <p:childTnLst>
                              <p:par>
                                <p:cTn id="59" presetID="22" presetClass="entr" presetSubtype="1" fill="hold" grpId="0"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wipe(up)">
                                      <p:cBhvr>
                                        <p:cTn id="61" dur="500"/>
                                        <p:tgtEl>
                                          <p:spTgt spid="90"/>
                                        </p:tgtEl>
                                      </p:cBhvr>
                                    </p:animEffect>
                                  </p:childTnLst>
                                </p:cTn>
                              </p:par>
                            </p:childTnLst>
                          </p:cTn>
                        </p:par>
                        <p:par>
                          <p:cTn id="62" fill="hold">
                            <p:stCondLst>
                              <p:cond delay="8000"/>
                            </p:stCondLst>
                            <p:childTnLst>
                              <p:par>
                                <p:cTn id="63" presetID="47" presetClass="entr" presetSubtype="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1000"/>
                                        <p:tgtEl>
                                          <p:spTgt spid="77"/>
                                        </p:tgtEl>
                                      </p:cBhvr>
                                    </p:animEffect>
                                    <p:anim calcmode="lin" valueType="num">
                                      <p:cBhvr>
                                        <p:cTn id="66" dur="1000" fill="hold"/>
                                        <p:tgtEl>
                                          <p:spTgt spid="77"/>
                                        </p:tgtEl>
                                        <p:attrNameLst>
                                          <p:attrName>ppt_x</p:attrName>
                                        </p:attrNameLst>
                                      </p:cBhvr>
                                      <p:tavLst>
                                        <p:tav tm="0">
                                          <p:val>
                                            <p:strVal val="#ppt_x"/>
                                          </p:val>
                                        </p:tav>
                                        <p:tav tm="100000">
                                          <p:val>
                                            <p:strVal val="#ppt_x"/>
                                          </p:val>
                                        </p:tav>
                                      </p:tavLst>
                                    </p:anim>
                                    <p:anim calcmode="lin" valueType="num">
                                      <p:cBhvr>
                                        <p:cTn id="67" dur="1000" fill="hold"/>
                                        <p:tgtEl>
                                          <p:spTgt spid="77"/>
                                        </p:tgtEl>
                                        <p:attrNameLst>
                                          <p:attrName>ppt_y</p:attrName>
                                        </p:attrNameLst>
                                      </p:cBhvr>
                                      <p:tavLst>
                                        <p:tav tm="0">
                                          <p:val>
                                            <p:strVal val="#ppt_y-.1"/>
                                          </p:val>
                                        </p:tav>
                                        <p:tav tm="100000">
                                          <p:val>
                                            <p:strVal val="#ppt_y"/>
                                          </p:val>
                                        </p:tav>
                                      </p:tavLst>
                                    </p:anim>
                                  </p:childTnLst>
                                </p:cTn>
                              </p:par>
                            </p:childTnLst>
                          </p:cTn>
                        </p:par>
                        <p:par>
                          <p:cTn id="68" fill="hold">
                            <p:stCondLst>
                              <p:cond delay="9000"/>
                            </p:stCondLst>
                            <p:childTnLst>
                              <p:par>
                                <p:cTn id="69" presetID="10" presetClass="entr" presetSubtype="0"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par>
                          <p:cTn id="72" fill="hold">
                            <p:stCondLst>
                              <p:cond delay="9500"/>
                            </p:stCondLst>
                            <p:childTnLst>
                              <p:par>
                                <p:cTn id="73" presetID="10"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childTnLst>
                          </p:cTn>
                        </p:par>
                        <p:par>
                          <p:cTn id="76" fill="hold">
                            <p:stCondLst>
                              <p:cond delay="10000"/>
                            </p:stCondLst>
                            <p:childTnLst>
                              <p:par>
                                <p:cTn id="77" presetID="22" presetClass="entr" presetSubtype="1" fill="hold" grpId="0" nodeType="after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wipe(up)">
                                      <p:cBhvr>
                                        <p:cTn id="79" dur="500"/>
                                        <p:tgtEl>
                                          <p:spTgt spid="93"/>
                                        </p:tgtEl>
                                      </p:cBhvr>
                                    </p:animEffect>
                                  </p:childTnLst>
                                </p:cTn>
                              </p:par>
                            </p:childTnLst>
                          </p:cTn>
                        </p:par>
                        <p:par>
                          <p:cTn id="80" fill="hold">
                            <p:stCondLst>
                              <p:cond delay="10500"/>
                            </p:stCondLst>
                            <p:childTnLst>
                              <p:par>
                                <p:cTn id="81" presetID="47" presetClass="entr" presetSubtype="0" fill="hold" grpId="0"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fade">
                                      <p:cBhvr>
                                        <p:cTn id="83" dur="1000"/>
                                        <p:tgtEl>
                                          <p:spTgt spid="83"/>
                                        </p:tgtEl>
                                      </p:cBhvr>
                                    </p:animEffect>
                                    <p:anim calcmode="lin" valueType="num">
                                      <p:cBhvr>
                                        <p:cTn id="84" dur="1000" fill="hold"/>
                                        <p:tgtEl>
                                          <p:spTgt spid="83"/>
                                        </p:tgtEl>
                                        <p:attrNameLst>
                                          <p:attrName>ppt_x</p:attrName>
                                        </p:attrNameLst>
                                      </p:cBhvr>
                                      <p:tavLst>
                                        <p:tav tm="0">
                                          <p:val>
                                            <p:strVal val="#ppt_x"/>
                                          </p:val>
                                        </p:tav>
                                        <p:tav tm="100000">
                                          <p:val>
                                            <p:strVal val="#ppt_x"/>
                                          </p:val>
                                        </p:tav>
                                      </p:tavLst>
                                    </p:anim>
                                    <p:anim calcmode="lin" valueType="num">
                                      <p:cBhvr>
                                        <p:cTn id="85" dur="1000" fill="hold"/>
                                        <p:tgtEl>
                                          <p:spTgt spid="83"/>
                                        </p:tgtEl>
                                        <p:attrNameLst>
                                          <p:attrName>ppt_y</p:attrName>
                                        </p:attrNameLst>
                                      </p:cBhvr>
                                      <p:tavLst>
                                        <p:tav tm="0">
                                          <p:val>
                                            <p:strVal val="#ppt_y-.1"/>
                                          </p:val>
                                        </p:tav>
                                        <p:tav tm="100000">
                                          <p:val>
                                            <p:strVal val="#ppt_y"/>
                                          </p:val>
                                        </p:tav>
                                      </p:tavLst>
                                    </p:anim>
                                  </p:childTnLst>
                                </p:cTn>
                              </p:par>
                            </p:childTnLst>
                          </p:cTn>
                        </p:par>
                        <p:par>
                          <p:cTn id="86" fill="hold">
                            <p:stCondLst>
                              <p:cond delay="11500"/>
                            </p:stCondLst>
                            <p:childTnLst>
                              <p:par>
                                <p:cTn id="87" presetID="10" presetClass="entr" presetSubtype="0" fill="hold" grpId="0" nodeType="afterEffect">
                                  <p:stCondLst>
                                    <p:cond delay="0"/>
                                  </p:stCondLst>
                                  <p:childTnLst>
                                    <p:set>
                                      <p:cBhvr>
                                        <p:cTn id="88" dur="1" fill="hold">
                                          <p:stCondLst>
                                            <p:cond delay="0"/>
                                          </p:stCondLst>
                                        </p:cTn>
                                        <p:tgtEl>
                                          <p:spTgt spid="82"/>
                                        </p:tgtEl>
                                        <p:attrNameLst>
                                          <p:attrName>style.visibility</p:attrName>
                                        </p:attrNameLst>
                                      </p:cBhvr>
                                      <p:to>
                                        <p:strVal val="visible"/>
                                      </p:to>
                                    </p:set>
                                    <p:animEffect transition="in" filter="fade">
                                      <p:cBhvr>
                                        <p:cTn id="89" dur="500"/>
                                        <p:tgtEl>
                                          <p:spTgt spid="82"/>
                                        </p:tgtEl>
                                      </p:cBhvr>
                                    </p:animEffect>
                                  </p:childTnLst>
                                </p:cTn>
                              </p:par>
                            </p:childTnLst>
                          </p:cTn>
                        </p:par>
                        <p:par>
                          <p:cTn id="90" fill="hold">
                            <p:stCondLst>
                              <p:cond delay="12000"/>
                            </p:stCondLst>
                            <p:childTnLst>
                              <p:par>
                                <p:cTn id="91" presetID="10" presetClass="entr" presetSubtype="0" fill="hold"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childTnLst>
                          </p:cTn>
                        </p:par>
                        <p:par>
                          <p:cTn id="94" fill="hold">
                            <p:stCondLst>
                              <p:cond delay="12500"/>
                            </p:stCondLst>
                            <p:childTnLst>
                              <p:par>
                                <p:cTn id="95" presetID="22" presetClass="entr" presetSubtype="1" fill="hold" grpId="0" nodeType="after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wipe(up)">
                                      <p:cBhvr>
                                        <p:cTn id="9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4" grpId="0"/>
      <p:bldP spid="70" grpId="0" animBg="1"/>
      <p:bldP spid="63" grpId="0" animBg="1"/>
      <p:bldP spid="69" grpId="0"/>
      <p:bldP spid="76" grpId="0" animBg="1"/>
      <p:bldP spid="77" grpId="0" animBg="1"/>
      <p:bldP spid="79" grpId="0" animBg="1"/>
      <p:bldP spid="80" grpId="0" animBg="1"/>
      <p:bldP spid="82" grpId="0" animBg="1"/>
      <p:bldP spid="83" grpId="0" animBg="1"/>
      <p:bldP spid="87" grpId="0"/>
      <p:bldP spid="90" grpId="0"/>
      <p:bldP spid="93" grpId="0"/>
      <p:bldP spid="96" grpId="0"/>
      <p:bldP spid="45"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86412B-DEAA-498D-B84B-FAFED5A6E492}"/>
              </a:ext>
            </a:extLst>
          </p:cNvPr>
          <p:cNvSpPr>
            <a:spLocks noGrp="1"/>
          </p:cNvSpPr>
          <p:nvPr>
            <p:ph type="pic" sz="quarter" idx="10"/>
          </p:nvPr>
        </p:nvSpPr>
        <p:spPr>
          <a:xfrm>
            <a:off x="5986130" y="1357114"/>
            <a:ext cx="5582092" cy="1376916"/>
          </a:xfrm>
        </p:spPr>
      </p:sp>
      <p:sp>
        <p:nvSpPr>
          <p:cNvPr id="6" name="Picture Placeholder 5">
            <a:extLst>
              <a:ext uri="{FF2B5EF4-FFF2-40B4-BE49-F238E27FC236}">
                <a16:creationId xmlns:a16="http://schemas.microsoft.com/office/drawing/2014/main" id="{867B0278-E449-4FCD-AA6D-0810725518AA}"/>
              </a:ext>
            </a:extLst>
          </p:cNvPr>
          <p:cNvSpPr>
            <a:spLocks noGrp="1"/>
          </p:cNvSpPr>
          <p:nvPr>
            <p:ph type="pic" sz="quarter" idx="11"/>
          </p:nvPr>
        </p:nvSpPr>
        <p:spPr>
          <a:xfrm>
            <a:off x="5986130" y="3078126"/>
            <a:ext cx="5582092" cy="1376916"/>
          </a:xfrm>
        </p:spPr>
      </p:sp>
      <p:sp>
        <p:nvSpPr>
          <p:cNvPr id="8" name="Picture Placeholder 7">
            <a:extLst>
              <a:ext uri="{FF2B5EF4-FFF2-40B4-BE49-F238E27FC236}">
                <a16:creationId xmlns:a16="http://schemas.microsoft.com/office/drawing/2014/main" id="{B07017AC-EB78-4425-A017-6F4D9C2F6D42}"/>
              </a:ext>
            </a:extLst>
          </p:cNvPr>
          <p:cNvSpPr>
            <a:spLocks noGrp="1"/>
          </p:cNvSpPr>
          <p:nvPr>
            <p:ph type="pic" sz="quarter" idx="12"/>
          </p:nvPr>
        </p:nvSpPr>
        <p:spPr>
          <a:xfrm>
            <a:off x="5986130" y="4811232"/>
            <a:ext cx="5582092" cy="1376916"/>
          </a:xfrm>
        </p:spPr>
      </p:sp>
      <p:sp>
        <p:nvSpPr>
          <p:cNvPr id="45" name="Parallelogram 44">
            <a:extLst>
              <a:ext uri="{FF2B5EF4-FFF2-40B4-BE49-F238E27FC236}">
                <a16:creationId xmlns:a16="http://schemas.microsoft.com/office/drawing/2014/main" id="{E770181F-4713-4F91-90D7-5CD8E084481F}"/>
              </a:ext>
            </a:extLst>
          </p:cNvPr>
          <p:cNvSpPr/>
          <p:nvPr/>
        </p:nvSpPr>
        <p:spPr>
          <a:xfrm>
            <a:off x="5986130" y="3078126"/>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4F539F-0395-496A-B9B4-AC3F33039BB4}"/>
              </a:ext>
            </a:extLst>
          </p:cNvPr>
          <p:cNvSpPr txBox="1"/>
          <p:nvPr/>
        </p:nvSpPr>
        <p:spPr>
          <a:xfrm>
            <a:off x="10603274" y="3167871"/>
            <a:ext cx="750526" cy="523220"/>
          </a:xfrm>
          <a:prstGeom prst="rect">
            <a:avLst/>
          </a:prstGeom>
          <a:noFill/>
        </p:spPr>
        <p:txBody>
          <a:bodyPr wrap="none" rtlCol="0">
            <a:spAutoFit/>
          </a:bodyPr>
          <a:lstStyle/>
          <a:p>
            <a:pPr algn="r"/>
            <a:r>
              <a:rPr lang="en-US" sz="2800" dirty="0">
                <a:solidFill>
                  <a:schemeClr val="accent1"/>
                </a:solidFill>
                <a:latin typeface="+mj-lt"/>
              </a:rPr>
              <a:t>MO 2</a:t>
            </a:r>
          </a:p>
        </p:txBody>
      </p:sp>
      <p:sp>
        <p:nvSpPr>
          <p:cNvPr id="47" name="TextBox 46">
            <a:extLst>
              <a:ext uri="{FF2B5EF4-FFF2-40B4-BE49-F238E27FC236}">
                <a16:creationId xmlns:a16="http://schemas.microsoft.com/office/drawing/2014/main" id="{C0E32D32-AC6E-4DC8-991A-371102243E7E}"/>
              </a:ext>
            </a:extLst>
          </p:cNvPr>
          <p:cNvSpPr txBox="1"/>
          <p:nvPr/>
        </p:nvSpPr>
        <p:spPr>
          <a:xfrm>
            <a:off x="6438464" y="3428030"/>
            <a:ext cx="4048171" cy="646331"/>
          </a:xfrm>
          <a:prstGeom prst="rect">
            <a:avLst/>
          </a:prstGeom>
          <a:noFill/>
        </p:spPr>
        <p:txBody>
          <a:bodyPr wrap="square" rtlCol="0">
            <a:spAutoFit/>
          </a:bodyPr>
          <a:lstStyle/>
          <a:p>
            <a:r>
              <a:rPr lang="en-US" dirty="0">
                <a:solidFill>
                  <a:schemeClr val="bg2"/>
                </a:solidFill>
                <a:latin typeface="+mj-lt"/>
              </a:rPr>
              <a:t>Identify the storage &amp; preservation needs of personal military records</a:t>
            </a:r>
          </a:p>
        </p:txBody>
      </p:sp>
      <p:sp>
        <p:nvSpPr>
          <p:cNvPr id="51" name="Parallelogram 50">
            <a:extLst>
              <a:ext uri="{FF2B5EF4-FFF2-40B4-BE49-F238E27FC236}">
                <a16:creationId xmlns:a16="http://schemas.microsoft.com/office/drawing/2014/main" id="{F322F322-7CB6-42BF-9DDC-A15ADBAFDB8E}"/>
              </a:ext>
            </a:extLst>
          </p:cNvPr>
          <p:cNvSpPr/>
          <p:nvPr/>
        </p:nvSpPr>
        <p:spPr>
          <a:xfrm>
            <a:off x="5986130" y="4811232"/>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A50B67-EAF4-499D-A2BC-5E8409D64C7E}"/>
              </a:ext>
            </a:extLst>
          </p:cNvPr>
          <p:cNvSpPr txBox="1"/>
          <p:nvPr/>
        </p:nvSpPr>
        <p:spPr>
          <a:xfrm>
            <a:off x="10601671" y="4900977"/>
            <a:ext cx="752129" cy="523220"/>
          </a:xfrm>
          <a:prstGeom prst="rect">
            <a:avLst/>
          </a:prstGeom>
          <a:noFill/>
        </p:spPr>
        <p:txBody>
          <a:bodyPr wrap="none" rtlCol="0">
            <a:spAutoFit/>
          </a:bodyPr>
          <a:lstStyle/>
          <a:p>
            <a:pPr algn="r"/>
            <a:r>
              <a:rPr lang="en-US" sz="2800" dirty="0">
                <a:solidFill>
                  <a:schemeClr val="accent1"/>
                </a:solidFill>
                <a:latin typeface="+mj-lt"/>
              </a:rPr>
              <a:t>MO 3</a:t>
            </a:r>
          </a:p>
        </p:txBody>
      </p:sp>
      <p:sp>
        <p:nvSpPr>
          <p:cNvPr id="53" name="TextBox 52">
            <a:extLst>
              <a:ext uri="{FF2B5EF4-FFF2-40B4-BE49-F238E27FC236}">
                <a16:creationId xmlns:a16="http://schemas.microsoft.com/office/drawing/2014/main" id="{DD71C1E0-B01C-4F8F-B93B-E478E10F3564}"/>
              </a:ext>
            </a:extLst>
          </p:cNvPr>
          <p:cNvSpPr txBox="1"/>
          <p:nvPr/>
        </p:nvSpPr>
        <p:spPr>
          <a:xfrm>
            <a:off x="6438464" y="5176525"/>
            <a:ext cx="3787435" cy="923330"/>
          </a:xfrm>
          <a:prstGeom prst="rect">
            <a:avLst/>
          </a:prstGeom>
          <a:noFill/>
        </p:spPr>
        <p:txBody>
          <a:bodyPr wrap="square" rtlCol="0">
            <a:spAutoFit/>
          </a:bodyPr>
          <a:lstStyle/>
          <a:p>
            <a:r>
              <a:rPr lang="en-US" dirty="0">
                <a:solidFill>
                  <a:schemeClr val="bg2"/>
                </a:solidFill>
                <a:latin typeface="+mj-lt"/>
              </a:rPr>
              <a:t>Identify what personal military records to keep &amp; key/important moments of military career</a:t>
            </a:r>
          </a:p>
        </p:txBody>
      </p:sp>
      <p:sp>
        <p:nvSpPr>
          <p:cNvPr id="24" name="Parallelogram 23">
            <a:extLst>
              <a:ext uri="{FF2B5EF4-FFF2-40B4-BE49-F238E27FC236}">
                <a16:creationId xmlns:a16="http://schemas.microsoft.com/office/drawing/2014/main" id="{68F1D919-CD7C-40D4-B74F-1748C7282F97}"/>
              </a:ext>
            </a:extLst>
          </p:cNvPr>
          <p:cNvSpPr/>
          <p:nvPr/>
        </p:nvSpPr>
        <p:spPr>
          <a:xfrm>
            <a:off x="5986130" y="1357114"/>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F6222A-2702-42A2-B825-A47E4DABDCFB}"/>
              </a:ext>
            </a:extLst>
          </p:cNvPr>
          <p:cNvSpPr>
            <a:spLocks noGrp="1"/>
          </p:cNvSpPr>
          <p:nvPr>
            <p:ph type="title"/>
          </p:nvPr>
        </p:nvSpPr>
        <p:spPr>
          <a:xfrm>
            <a:off x="228303" y="1421856"/>
            <a:ext cx="5977158" cy="2888392"/>
          </a:xfrm>
        </p:spPr>
        <p:txBody>
          <a:bodyPr/>
          <a:lstStyle/>
          <a:p>
            <a:r>
              <a:rPr lang="en-US"/>
              <a:t>Module 1: </a:t>
            </a:r>
            <a:br>
              <a:rPr lang="en-US"/>
            </a:br>
            <a:r>
              <a:rPr lang="en-US"/>
              <a:t>the Preservation of Personal Military Records</a:t>
            </a:r>
          </a:p>
        </p:txBody>
      </p:sp>
      <p:sp>
        <p:nvSpPr>
          <p:cNvPr id="42" name="TextBox 41">
            <a:extLst>
              <a:ext uri="{FF2B5EF4-FFF2-40B4-BE49-F238E27FC236}">
                <a16:creationId xmlns:a16="http://schemas.microsoft.com/office/drawing/2014/main" id="{C7E1ECCA-FE20-4018-B4C8-31F41C5A7770}"/>
              </a:ext>
            </a:extLst>
          </p:cNvPr>
          <p:cNvSpPr txBox="1"/>
          <p:nvPr/>
        </p:nvSpPr>
        <p:spPr>
          <a:xfrm>
            <a:off x="10685027" y="1446859"/>
            <a:ext cx="668773" cy="523220"/>
          </a:xfrm>
          <a:prstGeom prst="rect">
            <a:avLst/>
          </a:prstGeom>
          <a:noFill/>
        </p:spPr>
        <p:txBody>
          <a:bodyPr wrap="none" rtlCol="0">
            <a:spAutoFit/>
          </a:bodyPr>
          <a:lstStyle/>
          <a:p>
            <a:pPr algn="r"/>
            <a:r>
              <a:rPr lang="en-US" sz="2800" dirty="0">
                <a:solidFill>
                  <a:schemeClr val="accent1"/>
                </a:solidFill>
                <a:latin typeface="+mj-lt"/>
              </a:rPr>
              <a:t>MO 1</a:t>
            </a:r>
          </a:p>
        </p:txBody>
      </p:sp>
      <p:sp>
        <p:nvSpPr>
          <p:cNvPr id="43" name="TextBox 42">
            <a:extLst>
              <a:ext uri="{FF2B5EF4-FFF2-40B4-BE49-F238E27FC236}">
                <a16:creationId xmlns:a16="http://schemas.microsoft.com/office/drawing/2014/main" id="{06BE7273-9406-447A-97F1-58696B376082}"/>
              </a:ext>
            </a:extLst>
          </p:cNvPr>
          <p:cNvSpPr txBox="1"/>
          <p:nvPr/>
        </p:nvSpPr>
        <p:spPr>
          <a:xfrm>
            <a:off x="6520217" y="1722407"/>
            <a:ext cx="4180840" cy="646331"/>
          </a:xfrm>
          <a:prstGeom prst="rect">
            <a:avLst/>
          </a:prstGeom>
          <a:noFill/>
        </p:spPr>
        <p:txBody>
          <a:bodyPr wrap="square" rtlCol="0">
            <a:spAutoFit/>
          </a:bodyPr>
          <a:lstStyle/>
          <a:p>
            <a:r>
              <a:rPr lang="en-US" dirty="0">
                <a:solidFill>
                  <a:schemeClr val="bg2"/>
                </a:solidFill>
                <a:latin typeface="+mj-lt"/>
              </a:rPr>
              <a:t>Discuss the importance of preserving personal military records</a:t>
            </a:r>
          </a:p>
        </p:txBody>
      </p:sp>
      <p:graphicFrame>
        <p:nvGraphicFramePr>
          <p:cNvPr id="65" name="Chart 64">
            <a:extLst>
              <a:ext uri="{FF2B5EF4-FFF2-40B4-BE49-F238E27FC236}">
                <a16:creationId xmlns:a16="http://schemas.microsoft.com/office/drawing/2014/main" id="{FCC9DF88-8323-42C3-ACB3-0D60E5A011B2}"/>
              </a:ext>
            </a:extLst>
          </p:cNvPr>
          <p:cNvGraphicFramePr/>
          <p:nvPr>
            <p:extLst>
              <p:ext uri="{D42A27DB-BD31-4B8C-83A1-F6EECF244321}">
                <p14:modId xmlns:p14="http://schemas.microsoft.com/office/powerpoint/2010/main" val="654567550"/>
              </p:ext>
            </p:extLst>
          </p:nvPr>
        </p:nvGraphicFramePr>
        <p:xfrm>
          <a:off x="945816" y="4400112"/>
          <a:ext cx="1403978" cy="1522047"/>
        </p:xfrm>
        <a:graphic>
          <a:graphicData uri="http://schemas.openxmlformats.org/drawingml/2006/chart">
            <c:chart xmlns:c="http://schemas.openxmlformats.org/drawingml/2006/chart" xmlns:r="http://schemas.openxmlformats.org/officeDocument/2006/relationships" r:id="rId3"/>
          </a:graphicData>
        </a:graphic>
      </p:graphicFrame>
      <p:sp>
        <p:nvSpPr>
          <p:cNvPr id="67" name="TextBox 66">
            <a:extLst>
              <a:ext uri="{FF2B5EF4-FFF2-40B4-BE49-F238E27FC236}">
                <a16:creationId xmlns:a16="http://schemas.microsoft.com/office/drawing/2014/main" id="{76B833AA-0B28-4147-A06F-D39DE9296B73}"/>
              </a:ext>
            </a:extLst>
          </p:cNvPr>
          <p:cNvSpPr txBox="1"/>
          <p:nvPr/>
        </p:nvSpPr>
        <p:spPr>
          <a:xfrm>
            <a:off x="611911" y="4488066"/>
            <a:ext cx="5127204" cy="646331"/>
          </a:xfrm>
          <a:prstGeom prst="rect">
            <a:avLst/>
          </a:prstGeom>
          <a:noFill/>
        </p:spPr>
        <p:txBody>
          <a:bodyPr wrap="square" rtlCol="0">
            <a:spAutoFit/>
          </a:bodyPr>
          <a:lstStyle/>
          <a:p>
            <a:r>
              <a:rPr lang="en-US" dirty="0">
                <a:latin typeface="+mj-lt"/>
              </a:rPr>
              <a:t>Upon completion of module 1, participants will be able to:</a:t>
            </a:r>
          </a:p>
          <a:p>
            <a:endParaRPr lang="en-US" dirty="0">
              <a:latin typeface="+mj-lt"/>
            </a:endParaRPr>
          </a:p>
        </p:txBody>
      </p:sp>
    </p:spTree>
    <p:extLst>
      <p:ext uri="{BB962C8B-B14F-4D97-AF65-F5344CB8AC3E}">
        <p14:creationId xmlns:p14="http://schemas.microsoft.com/office/powerpoint/2010/main" val="14496503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heel(1)">
                                      <p:cBhvr>
                                        <p:cTn id="11" dur="500"/>
                                        <p:tgtEl>
                                          <p:spTgt spid="6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51" grpId="0" animBg="1"/>
      <p:bldP spid="52" grpId="0"/>
      <p:bldP spid="53" grpId="0"/>
      <p:bldP spid="24" grpId="0" animBg="1"/>
      <p:bldP spid="5" grpId="0"/>
      <p:bldP spid="42" grpId="0"/>
      <p:bldP spid="43" grpId="0"/>
      <p:bldGraphic spid="65" grpId="0">
        <p:bldAsOne/>
      </p:bldGraphic>
      <p:bldP spid="6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B097-34C3-7B08-8679-F45F7A3FCDA4}"/>
              </a:ext>
            </a:extLst>
          </p:cNvPr>
          <p:cNvSpPr>
            <a:spLocks noGrp="1"/>
          </p:cNvSpPr>
          <p:nvPr>
            <p:ph type="title"/>
          </p:nvPr>
        </p:nvSpPr>
        <p:spPr>
          <a:xfrm>
            <a:off x="967081" y="562361"/>
            <a:ext cx="10151633" cy="1558797"/>
          </a:xfrm>
        </p:spPr>
        <p:txBody>
          <a:bodyPr/>
          <a:lstStyle/>
          <a:p>
            <a:r>
              <a:rPr lang="en-US" dirty="0"/>
              <a:t>Digital Preservation Videos &amp; Guides</a:t>
            </a:r>
          </a:p>
        </p:txBody>
      </p:sp>
      <p:sp>
        <p:nvSpPr>
          <p:cNvPr id="3" name="TextBox 2">
            <a:extLst>
              <a:ext uri="{FF2B5EF4-FFF2-40B4-BE49-F238E27FC236}">
                <a16:creationId xmlns:a16="http://schemas.microsoft.com/office/drawing/2014/main" id="{AD680D9B-CFF2-E0B8-0709-FE515458FB77}"/>
              </a:ext>
            </a:extLst>
          </p:cNvPr>
          <p:cNvSpPr txBox="1"/>
          <p:nvPr/>
        </p:nvSpPr>
        <p:spPr>
          <a:xfrm>
            <a:off x="1070043" y="1945532"/>
            <a:ext cx="9144000" cy="369331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How to download your data from:</a:t>
            </a:r>
          </a:p>
          <a:p>
            <a:pPr marL="742950" lvl="1" indent="-285750">
              <a:lnSpc>
                <a:spcPct val="150000"/>
              </a:lnSpc>
              <a:buFont typeface="Wingdings" panose="05000000000000000000" pitchFamily="2" charset="2"/>
              <a:buChar char="Ø"/>
            </a:pPr>
            <a:r>
              <a:rPr lang="en-US" dirty="0">
                <a:hlinkClick r:id="rId2"/>
              </a:rPr>
              <a:t>Google</a:t>
            </a:r>
            <a:endParaRPr lang="en-US" dirty="0"/>
          </a:p>
          <a:p>
            <a:pPr marL="742950" lvl="1" indent="-285750">
              <a:lnSpc>
                <a:spcPct val="150000"/>
              </a:lnSpc>
              <a:buFont typeface="Wingdings" panose="05000000000000000000" pitchFamily="2" charset="2"/>
              <a:buChar char="Ø"/>
            </a:pPr>
            <a:r>
              <a:rPr lang="en-US" dirty="0">
                <a:hlinkClick r:id="rId3"/>
              </a:rPr>
              <a:t>Facebook</a:t>
            </a:r>
            <a:endParaRPr lang="en-US" dirty="0"/>
          </a:p>
          <a:p>
            <a:pPr marL="742950" lvl="1" indent="-285750">
              <a:lnSpc>
                <a:spcPct val="150000"/>
              </a:lnSpc>
              <a:buFont typeface="Wingdings" panose="05000000000000000000" pitchFamily="2" charset="2"/>
              <a:buChar char="Ø"/>
            </a:pPr>
            <a:r>
              <a:rPr lang="en-US" dirty="0">
                <a:hlinkClick r:id="rId4"/>
              </a:rPr>
              <a:t>Instagram</a:t>
            </a:r>
            <a:endParaRPr lang="en-US" dirty="0"/>
          </a:p>
          <a:p>
            <a:pPr marL="742950" lvl="1" indent="-285750">
              <a:lnSpc>
                <a:spcPct val="150000"/>
              </a:lnSpc>
              <a:buFont typeface="Wingdings" panose="05000000000000000000" pitchFamily="2" charset="2"/>
              <a:buChar char="Ø"/>
            </a:pPr>
            <a:r>
              <a:rPr lang="en-US" dirty="0">
                <a:hlinkClick r:id="rId5"/>
              </a:rPr>
              <a:t>Twitter</a:t>
            </a:r>
            <a:endParaRPr lang="en-US" dirty="0"/>
          </a:p>
          <a:p>
            <a:pPr marL="742950" lvl="1" indent="-285750">
              <a:lnSpc>
                <a:spcPct val="150000"/>
              </a:lnSpc>
              <a:buFont typeface="Wingdings" panose="05000000000000000000" pitchFamily="2" charset="2"/>
              <a:buChar char="Ø"/>
            </a:pPr>
            <a:r>
              <a:rPr lang="en-US" dirty="0">
                <a:hlinkClick r:id="rId6"/>
              </a:rPr>
              <a:t>TikTok</a:t>
            </a:r>
            <a:endParaRPr lang="en-US" dirty="0"/>
          </a:p>
          <a:p>
            <a:pPr marL="742950" lvl="1" indent="-285750">
              <a:lnSpc>
                <a:spcPct val="150000"/>
              </a:lnSpc>
              <a:buFont typeface="Wingdings" panose="05000000000000000000" pitchFamily="2" charset="2"/>
              <a:buChar char="Ø"/>
            </a:pPr>
            <a:r>
              <a:rPr lang="en-US" dirty="0">
                <a:hlinkClick r:id="rId7"/>
              </a:rPr>
              <a:t>LiveJournal</a:t>
            </a:r>
            <a:endParaRPr lang="en-US" dirty="0"/>
          </a:p>
          <a:p>
            <a:pPr marL="285750" indent="-285750">
              <a:lnSpc>
                <a:spcPct val="150000"/>
              </a:lnSpc>
              <a:buFont typeface="Wingdings" panose="05000000000000000000" pitchFamily="2" charset="2"/>
              <a:buChar char="Ø"/>
            </a:pPr>
            <a:r>
              <a:rPr lang="en-US" dirty="0"/>
              <a:t>VFP Video Tutorials are also available on the website</a:t>
            </a:r>
          </a:p>
          <a:p>
            <a:endParaRPr lang="en-US" dirty="0"/>
          </a:p>
        </p:txBody>
      </p:sp>
    </p:spTree>
    <p:extLst>
      <p:ext uri="{BB962C8B-B14F-4D97-AF65-F5344CB8AC3E}">
        <p14:creationId xmlns:p14="http://schemas.microsoft.com/office/powerpoint/2010/main" val="4190708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6FF6-D299-484E-BEF3-2E9FB4401AE7}"/>
              </a:ext>
            </a:extLst>
          </p:cNvPr>
          <p:cNvSpPr>
            <a:spLocks noGrp="1"/>
          </p:cNvSpPr>
          <p:nvPr>
            <p:ph type="title"/>
          </p:nvPr>
        </p:nvSpPr>
        <p:spPr>
          <a:xfrm>
            <a:off x="1496134" y="348054"/>
            <a:ext cx="9963515" cy="1558797"/>
          </a:xfrm>
        </p:spPr>
        <p:txBody>
          <a:bodyPr/>
          <a:lstStyle/>
          <a:p>
            <a:pPr algn="ctr"/>
            <a:r>
              <a:rPr lang="en-US" dirty="0"/>
              <a:t>Conducting a preservation survey for digital records</a:t>
            </a:r>
          </a:p>
        </p:txBody>
      </p:sp>
      <p:sp>
        <p:nvSpPr>
          <p:cNvPr id="4" name="Rectangle 3">
            <a:extLst>
              <a:ext uri="{FF2B5EF4-FFF2-40B4-BE49-F238E27FC236}">
                <a16:creationId xmlns:a16="http://schemas.microsoft.com/office/drawing/2014/main" id="{44E07F41-9EB3-4776-878A-6FED42D1CA1C}"/>
              </a:ext>
            </a:extLst>
          </p:cNvPr>
          <p:cNvSpPr/>
          <p:nvPr/>
        </p:nvSpPr>
        <p:spPr>
          <a:xfrm>
            <a:off x="900332" y="2729620"/>
            <a:ext cx="3810880" cy="1892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FB8194-CEBD-499C-ABA6-20DEF59851E9}"/>
              </a:ext>
            </a:extLst>
          </p:cNvPr>
          <p:cNvSpPr/>
          <p:nvPr/>
        </p:nvSpPr>
        <p:spPr>
          <a:xfrm>
            <a:off x="5840275" y="4781383"/>
            <a:ext cx="3810881" cy="18819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FD28FB-B701-447F-BDE8-D9BEF4562123}"/>
              </a:ext>
            </a:extLst>
          </p:cNvPr>
          <p:cNvSpPr txBox="1"/>
          <p:nvPr/>
        </p:nvSpPr>
        <p:spPr>
          <a:xfrm>
            <a:off x="847108" y="2310595"/>
            <a:ext cx="8082662" cy="369332"/>
          </a:xfrm>
          <a:prstGeom prst="rect">
            <a:avLst/>
          </a:prstGeom>
          <a:noFill/>
        </p:spPr>
        <p:txBody>
          <a:bodyPr wrap="none" rtlCol="0">
            <a:spAutoFit/>
          </a:bodyPr>
          <a:lstStyle/>
          <a:p>
            <a:r>
              <a:rPr lang="en-US" dirty="0">
                <a:solidFill>
                  <a:schemeClr val="bg2"/>
                </a:solidFill>
                <a:latin typeface="+mj-lt"/>
              </a:rPr>
              <a:t>A good diagnosis of your situation begins with determining the condition of your collection</a:t>
            </a:r>
          </a:p>
        </p:txBody>
      </p:sp>
      <p:sp>
        <p:nvSpPr>
          <p:cNvPr id="7" name="TextBox 6">
            <a:extLst>
              <a:ext uri="{FF2B5EF4-FFF2-40B4-BE49-F238E27FC236}">
                <a16:creationId xmlns:a16="http://schemas.microsoft.com/office/drawing/2014/main" id="{720F6EA2-0572-4064-825B-B0B95C4C2E94}"/>
              </a:ext>
            </a:extLst>
          </p:cNvPr>
          <p:cNvSpPr txBox="1"/>
          <p:nvPr/>
        </p:nvSpPr>
        <p:spPr>
          <a:xfrm>
            <a:off x="900332" y="2747121"/>
            <a:ext cx="3850734"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latin typeface="+mj-lt"/>
              </a:rPr>
              <a:t>determine the necessary preservation </a:t>
            </a:r>
          </a:p>
          <a:p>
            <a:r>
              <a:rPr lang="en-US" sz="1600" dirty="0">
                <a:solidFill>
                  <a:schemeClr val="bg2"/>
                </a:solidFill>
                <a:latin typeface="+mj-lt"/>
              </a:rPr>
              <a:t>          actions</a:t>
            </a:r>
          </a:p>
          <a:p>
            <a:pPr marL="285750" indent="-285750">
              <a:buFont typeface="Arial" panose="020B0604020202020204" pitchFamily="34" charset="0"/>
              <a:buChar char="•"/>
            </a:pPr>
            <a:r>
              <a:rPr lang="en-US" sz="1600" dirty="0">
                <a:solidFill>
                  <a:schemeClr val="bg2"/>
                </a:solidFill>
                <a:latin typeface="+mj-lt"/>
              </a:rPr>
              <a:t>think through ways to fill the gaps</a:t>
            </a:r>
          </a:p>
          <a:p>
            <a:pPr marL="285750" indent="-285750">
              <a:buFont typeface="Arial" panose="020B0604020202020204" pitchFamily="34" charset="0"/>
              <a:buChar char="•"/>
            </a:pPr>
            <a:r>
              <a:rPr lang="en-US" sz="1600" dirty="0">
                <a:solidFill>
                  <a:schemeClr val="bg2"/>
                </a:solidFill>
                <a:latin typeface="+mj-lt"/>
              </a:rPr>
              <a:t>think about future preservation needs</a:t>
            </a:r>
          </a:p>
          <a:p>
            <a:pPr marL="285750" indent="-285750">
              <a:buFont typeface="Arial" panose="020B0604020202020204" pitchFamily="34" charset="0"/>
              <a:buChar char="•"/>
            </a:pPr>
            <a:r>
              <a:rPr lang="en-US" sz="1600" dirty="0">
                <a:solidFill>
                  <a:schemeClr val="bg2"/>
                </a:solidFill>
                <a:latin typeface="+mj-lt"/>
              </a:rPr>
              <a:t>selecting the best preservation strategies</a:t>
            </a:r>
          </a:p>
          <a:p>
            <a:r>
              <a:rPr lang="en-US" sz="1600" dirty="0">
                <a:solidFill>
                  <a:schemeClr val="bg2"/>
                </a:solidFill>
                <a:latin typeface="+mj-lt"/>
              </a:rPr>
              <a:t>          for your situation and prioritizing them</a:t>
            </a:r>
          </a:p>
          <a:p>
            <a:pPr marL="285750" indent="-285750">
              <a:buFont typeface="Arial" panose="020B0604020202020204" pitchFamily="34" charset="0"/>
              <a:buChar char="•"/>
            </a:pPr>
            <a:endParaRPr lang="en-US" sz="1600" dirty="0">
              <a:solidFill>
                <a:schemeClr val="bg2"/>
              </a:solidFill>
              <a:latin typeface="+mj-lt"/>
            </a:endParaRPr>
          </a:p>
          <a:p>
            <a:pPr marL="285750" indent="-285750">
              <a:buFont typeface="Arial" panose="020B0604020202020204" pitchFamily="34" charset="0"/>
              <a:buChar char="•"/>
            </a:pPr>
            <a:endParaRPr lang="en-US" sz="1600" dirty="0">
              <a:solidFill>
                <a:schemeClr val="bg2"/>
              </a:solidFill>
              <a:latin typeface="+mj-lt"/>
            </a:endParaRPr>
          </a:p>
        </p:txBody>
      </p:sp>
      <p:sp>
        <p:nvSpPr>
          <p:cNvPr id="9" name="TextBox 8">
            <a:extLst>
              <a:ext uri="{FF2B5EF4-FFF2-40B4-BE49-F238E27FC236}">
                <a16:creationId xmlns:a16="http://schemas.microsoft.com/office/drawing/2014/main" id="{25CCD292-67A2-4C18-A404-D59604707147}"/>
              </a:ext>
            </a:extLst>
          </p:cNvPr>
          <p:cNvSpPr txBox="1"/>
          <p:nvPr/>
        </p:nvSpPr>
        <p:spPr>
          <a:xfrm>
            <a:off x="5756178" y="4412051"/>
            <a:ext cx="5535490" cy="369332"/>
          </a:xfrm>
          <a:prstGeom prst="rect">
            <a:avLst/>
          </a:prstGeom>
          <a:noFill/>
        </p:spPr>
        <p:txBody>
          <a:bodyPr wrap="none" rtlCol="0">
            <a:spAutoFit/>
          </a:bodyPr>
          <a:lstStyle/>
          <a:p>
            <a:r>
              <a:rPr lang="en-US" dirty="0">
                <a:solidFill>
                  <a:schemeClr val="bg2"/>
                </a:solidFill>
                <a:latin typeface="+mj-lt"/>
              </a:rPr>
              <a:t> balance physical and digital storage space with your budget </a:t>
            </a:r>
          </a:p>
        </p:txBody>
      </p:sp>
      <p:sp>
        <p:nvSpPr>
          <p:cNvPr id="10" name="TextBox 9">
            <a:extLst>
              <a:ext uri="{FF2B5EF4-FFF2-40B4-BE49-F238E27FC236}">
                <a16:creationId xmlns:a16="http://schemas.microsoft.com/office/drawing/2014/main" id="{736CD53F-9A99-4D2D-9006-CDDBE315E5DF}"/>
              </a:ext>
            </a:extLst>
          </p:cNvPr>
          <p:cNvSpPr txBox="1"/>
          <p:nvPr/>
        </p:nvSpPr>
        <p:spPr>
          <a:xfrm>
            <a:off x="5840275" y="4846573"/>
            <a:ext cx="400782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latin typeface="+mj-lt"/>
              </a:rPr>
              <a:t> make sure you have space &amp; you can </a:t>
            </a:r>
          </a:p>
          <a:p>
            <a:r>
              <a:rPr lang="en-US" sz="1600" dirty="0">
                <a:solidFill>
                  <a:schemeClr val="bg2"/>
                </a:solidFill>
                <a:latin typeface="+mj-lt"/>
              </a:rPr>
              <a:t>           afford it</a:t>
            </a:r>
          </a:p>
          <a:p>
            <a:pPr marL="285750" indent="-285750">
              <a:buFont typeface="Arial" panose="020B0604020202020204" pitchFamily="34" charset="0"/>
              <a:buChar char="•"/>
            </a:pPr>
            <a:r>
              <a:rPr lang="en-US" sz="1600" dirty="0">
                <a:solidFill>
                  <a:schemeClr val="bg2"/>
                </a:solidFill>
                <a:latin typeface="+mj-lt"/>
              </a:rPr>
              <a:t>Budget for shelves, hardware, &amp; temperature &amp; Humidity control</a:t>
            </a:r>
          </a:p>
          <a:p>
            <a:pPr marL="285750" indent="-285750">
              <a:buFont typeface="Arial" panose="020B0604020202020204" pitchFamily="34" charset="0"/>
              <a:buChar char="•"/>
            </a:pPr>
            <a:r>
              <a:rPr lang="en-US" sz="1600" dirty="0">
                <a:solidFill>
                  <a:schemeClr val="bg2"/>
                </a:solidFill>
                <a:latin typeface="+mj-lt"/>
              </a:rPr>
              <a:t>Storage &amp; offsite relocation</a:t>
            </a:r>
          </a:p>
          <a:p>
            <a:pPr marL="285750" indent="-285750">
              <a:buFont typeface="Arial" panose="020B0604020202020204" pitchFamily="34" charset="0"/>
              <a:buChar char="•"/>
            </a:pPr>
            <a:r>
              <a:rPr lang="en-US" sz="1600" dirty="0">
                <a:solidFill>
                  <a:schemeClr val="bg2"/>
                </a:solidFill>
                <a:latin typeface="+mj-lt"/>
              </a:rPr>
              <a:t>budget in terms of time investment</a:t>
            </a:r>
          </a:p>
          <a:p>
            <a:pPr marL="285750" indent="-285750">
              <a:buFont typeface="Arial" panose="020B0604020202020204" pitchFamily="34" charset="0"/>
              <a:buChar char="•"/>
            </a:pPr>
            <a:endParaRPr lang="en-US" sz="1600" dirty="0">
              <a:solidFill>
                <a:schemeClr val="bg2"/>
              </a:solidFill>
              <a:latin typeface="+mj-lt"/>
            </a:endParaRPr>
          </a:p>
        </p:txBody>
      </p:sp>
    </p:spTree>
    <p:extLst>
      <p:ext uri="{BB962C8B-B14F-4D97-AF65-F5344CB8AC3E}">
        <p14:creationId xmlns:p14="http://schemas.microsoft.com/office/powerpoint/2010/main" val="27051522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p:bldP spid="7"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830997"/>
          </a:xfrm>
          <a:prstGeom prst="rect">
            <a:avLst/>
          </a:prstGeom>
          <a:noFill/>
        </p:spPr>
        <p:txBody>
          <a:bodyPr wrap="square" rtlCol="0">
            <a:spAutoFit/>
          </a:bodyPr>
          <a:lstStyle/>
          <a:p>
            <a:pPr algn="ctr"/>
            <a:r>
              <a:rPr lang="en-US" sz="4800" dirty="0">
                <a:solidFill>
                  <a:schemeClr val="bg2"/>
                </a:solidFill>
              </a:rPr>
              <a:t>Discussion &amp; Questions</a:t>
            </a:r>
          </a:p>
        </p:txBody>
      </p:sp>
    </p:spTree>
    <p:extLst>
      <p:ext uri="{BB962C8B-B14F-4D97-AF65-F5344CB8AC3E}">
        <p14:creationId xmlns:p14="http://schemas.microsoft.com/office/powerpoint/2010/main" val="309062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2308324"/>
          </a:xfrm>
          <a:prstGeom prst="rect">
            <a:avLst/>
          </a:prstGeom>
          <a:noFill/>
        </p:spPr>
        <p:txBody>
          <a:bodyPr wrap="square" rtlCol="0">
            <a:spAutoFit/>
          </a:bodyPr>
          <a:lstStyle/>
          <a:p>
            <a:pPr algn="ctr"/>
            <a:r>
              <a:rPr lang="en-US" sz="4800" dirty="0">
                <a:solidFill>
                  <a:schemeClr val="bg2"/>
                </a:solidFill>
              </a:rPr>
              <a:t>Module 4: Additional Resources &amp; Donation of Records</a:t>
            </a:r>
          </a:p>
        </p:txBody>
      </p:sp>
      <p:pic>
        <p:nvPicPr>
          <p:cNvPr id="9" name="Picture 8" descr="Application&#10;&#10;Description automatically generated with medium confidence">
            <a:extLst>
              <a:ext uri="{FF2B5EF4-FFF2-40B4-BE49-F238E27FC236}">
                <a16:creationId xmlns:a16="http://schemas.microsoft.com/office/drawing/2014/main" id="{A75BD07B-2E5F-B1EA-56DA-1845C0992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763" y="723964"/>
            <a:ext cx="7569960" cy="2490517"/>
          </a:xfrm>
          <a:prstGeom prst="rect">
            <a:avLst/>
          </a:prstGeom>
        </p:spPr>
      </p:pic>
    </p:spTree>
    <p:extLst>
      <p:ext uri="{BB962C8B-B14F-4D97-AF65-F5344CB8AC3E}">
        <p14:creationId xmlns:p14="http://schemas.microsoft.com/office/powerpoint/2010/main" val="13521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86412B-DEAA-498D-B84B-FAFED5A6E492}"/>
              </a:ext>
            </a:extLst>
          </p:cNvPr>
          <p:cNvSpPr>
            <a:spLocks noGrp="1"/>
          </p:cNvSpPr>
          <p:nvPr>
            <p:ph type="pic" sz="quarter" idx="10"/>
          </p:nvPr>
        </p:nvSpPr>
        <p:spPr>
          <a:xfrm>
            <a:off x="5986130" y="1357114"/>
            <a:ext cx="5582092" cy="1376916"/>
          </a:xfrm>
        </p:spPr>
      </p:sp>
      <p:sp>
        <p:nvSpPr>
          <p:cNvPr id="6" name="Picture Placeholder 5">
            <a:extLst>
              <a:ext uri="{FF2B5EF4-FFF2-40B4-BE49-F238E27FC236}">
                <a16:creationId xmlns:a16="http://schemas.microsoft.com/office/drawing/2014/main" id="{867B0278-E449-4FCD-AA6D-0810725518AA}"/>
              </a:ext>
            </a:extLst>
          </p:cNvPr>
          <p:cNvSpPr>
            <a:spLocks noGrp="1"/>
          </p:cNvSpPr>
          <p:nvPr>
            <p:ph type="pic" sz="quarter" idx="11"/>
          </p:nvPr>
        </p:nvSpPr>
        <p:spPr>
          <a:xfrm>
            <a:off x="5986130" y="3078126"/>
            <a:ext cx="5582092" cy="1376916"/>
          </a:xfrm>
        </p:spPr>
      </p:sp>
      <p:sp>
        <p:nvSpPr>
          <p:cNvPr id="8" name="Picture Placeholder 7">
            <a:extLst>
              <a:ext uri="{FF2B5EF4-FFF2-40B4-BE49-F238E27FC236}">
                <a16:creationId xmlns:a16="http://schemas.microsoft.com/office/drawing/2014/main" id="{B07017AC-EB78-4425-A017-6F4D9C2F6D42}"/>
              </a:ext>
            </a:extLst>
          </p:cNvPr>
          <p:cNvSpPr>
            <a:spLocks noGrp="1"/>
          </p:cNvSpPr>
          <p:nvPr>
            <p:ph type="pic" sz="quarter" idx="12"/>
          </p:nvPr>
        </p:nvSpPr>
        <p:spPr>
          <a:xfrm>
            <a:off x="5986130" y="4811232"/>
            <a:ext cx="5582092" cy="1376916"/>
          </a:xfrm>
        </p:spPr>
      </p:sp>
      <p:sp>
        <p:nvSpPr>
          <p:cNvPr id="45" name="Parallelogram 44">
            <a:extLst>
              <a:ext uri="{FF2B5EF4-FFF2-40B4-BE49-F238E27FC236}">
                <a16:creationId xmlns:a16="http://schemas.microsoft.com/office/drawing/2014/main" id="{E770181F-4713-4F91-90D7-5CD8E084481F}"/>
              </a:ext>
            </a:extLst>
          </p:cNvPr>
          <p:cNvSpPr/>
          <p:nvPr/>
        </p:nvSpPr>
        <p:spPr>
          <a:xfrm>
            <a:off x="5986130" y="3078126"/>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4F539F-0395-496A-B9B4-AC3F33039BB4}"/>
              </a:ext>
            </a:extLst>
          </p:cNvPr>
          <p:cNvSpPr txBox="1"/>
          <p:nvPr/>
        </p:nvSpPr>
        <p:spPr>
          <a:xfrm>
            <a:off x="10603274" y="3167871"/>
            <a:ext cx="750526" cy="523220"/>
          </a:xfrm>
          <a:prstGeom prst="rect">
            <a:avLst/>
          </a:prstGeom>
          <a:noFill/>
        </p:spPr>
        <p:txBody>
          <a:bodyPr wrap="none" rtlCol="0">
            <a:spAutoFit/>
          </a:bodyPr>
          <a:lstStyle/>
          <a:p>
            <a:pPr algn="r"/>
            <a:r>
              <a:rPr lang="en-US" sz="2800" dirty="0">
                <a:solidFill>
                  <a:schemeClr val="accent1"/>
                </a:solidFill>
                <a:latin typeface="+mj-lt"/>
              </a:rPr>
              <a:t>MO 2</a:t>
            </a:r>
          </a:p>
        </p:txBody>
      </p:sp>
      <p:sp>
        <p:nvSpPr>
          <p:cNvPr id="47" name="TextBox 46">
            <a:extLst>
              <a:ext uri="{FF2B5EF4-FFF2-40B4-BE49-F238E27FC236}">
                <a16:creationId xmlns:a16="http://schemas.microsoft.com/office/drawing/2014/main" id="{C0E32D32-AC6E-4DC8-991A-371102243E7E}"/>
              </a:ext>
            </a:extLst>
          </p:cNvPr>
          <p:cNvSpPr txBox="1"/>
          <p:nvPr/>
        </p:nvSpPr>
        <p:spPr>
          <a:xfrm>
            <a:off x="6438464" y="3428030"/>
            <a:ext cx="4048171" cy="923330"/>
          </a:xfrm>
          <a:prstGeom prst="rect">
            <a:avLst/>
          </a:prstGeom>
          <a:noFill/>
        </p:spPr>
        <p:txBody>
          <a:bodyPr wrap="square" rtlCol="0">
            <a:spAutoFit/>
          </a:bodyPr>
          <a:lstStyle/>
          <a:p>
            <a:r>
              <a:rPr lang="en-US" dirty="0">
                <a:solidFill>
                  <a:schemeClr val="bg2"/>
                </a:solidFill>
                <a:latin typeface="+mj-lt"/>
              </a:rPr>
              <a:t>Discuss the role of archives and museums in long-term preservation of personal military records. </a:t>
            </a:r>
          </a:p>
        </p:txBody>
      </p:sp>
      <p:sp>
        <p:nvSpPr>
          <p:cNvPr id="51" name="Parallelogram 50">
            <a:extLst>
              <a:ext uri="{FF2B5EF4-FFF2-40B4-BE49-F238E27FC236}">
                <a16:creationId xmlns:a16="http://schemas.microsoft.com/office/drawing/2014/main" id="{F322F322-7CB6-42BF-9DDC-A15ADBAFDB8E}"/>
              </a:ext>
            </a:extLst>
          </p:cNvPr>
          <p:cNvSpPr/>
          <p:nvPr/>
        </p:nvSpPr>
        <p:spPr>
          <a:xfrm>
            <a:off x="5986130" y="4811232"/>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A50B67-EAF4-499D-A2BC-5E8409D64C7E}"/>
              </a:ext>
            </a:extLst>
          </p:cNvPr>
          <p:cNvSpPr txBox="1"/>
          <p:nvPr/>
        </p:nvSpPr>
        <p:spPr>
          <a:xfrm>
            <a:off x="10601671" y="4900977"/>
            <a:ext cx="752129" cy="523220"/>
          </a:xfrm>
          <a:prstGeom prst="rect">
            <a:avLst/>
          </a:prstGeom>
          <a:noFill/>
        </p:spPr>
        <p:txBody>
          <a:bodyPr wrap="none" rtlCol="0">
            <a:spAutoFit/>
          </a:bodyPr>
          <a:lstStyle/>
          <a:p>
            <a:pPr algn="r"/>
            <a:r>
              <a:rPr lang="en-US" sz="2800" dirty="0">
                <a:solidFill>
                  <a:schemeClr val="accent1"/>
                </a:solidFill>
                <a:latin typeface="+mj-lt"/>
              </a:rPr>
              <a:t>MO 3</a:t>
            </a:r>
          </a:p>
        </p:txBody>
      </p:sp>
      <p:sp>
        <p:nvSpPr>
          <p:cNvPr id="53" name="TextBox 52">
            <a:extLst>
              <a:ext uri="{FF2B5EF4-FFF2-40B4-BE49-F238E27FC236}">
                <a16:creationId xmlns:a16="http://schemas.microsoft.com/office/drawing/2014/main" id="{DD71C1E0-B01C-4F8F-B93B-E478E10F3564}"/>
              </a:ext>
            </a:extLst>
          </p:cNvPr>
          <p:cNvSpPr txBox="1"/>
          <p:nvPr/>
        </p:nvSpPr>
        <p:spPr>
          <a:xfrm>
            <a:off x="6438464" y="5176525"/>
            <a:ext cx="3787435" cy="646331"/>
          </a:xfrm>
          <a:prstGeom prst="rect">
            <a:avLst/>
          </a:prstGeom>
          <a:noFill/>
        </p:spPr>
        <p:txBody>
          <a:bodyPr wrap="square" rtlCol="0">
            <a:spAutoFit/>
          </a:bodyPr>
          <a:lstStyle/>
          <a:p>
            <a:r>
              <a:rPr lang="en-US" dirty="0">
                <a:solidFill>
                  <a:schemeClr val="bg2"/>
                </a:solidFill>
                <a:latin typeface="+mj-lt"/>
              </a:rPr>
              <a:t>Identify regional and national archives and museums with military collections. </a:t>
            </a:r>
          </a:p>
        </p:txBody>
      </p:sp>
      <p:sp>
        <p:nvSpPr>
          <p:cNvPr id="24" name="Parallelogram 23">
            <a:extLst>
              <a:ext uri="{FF2B5EF4-FFF2-40B4-BE49-F238E27FC236}">
                <a16:creationId xmlns:a16="http://schemas.microsoft.com/office/drawing/2014/main" id="{68F1D919-CD7C-40D4-B74F-1748C7282F97}"/>
              </a:ext>
            </a:extLst>
          </p:cNvPr>
          <p:cNvSpPr/>
          <p:nvPr/>
        </p:nvSpPr>
        <p:spPr>
          <a:xfrm>
            <a:off x="5986130" y="1357114"/>
            <a:ext cx="5582092" cy="1376916"/>
          </a:xfrm>
          <a:prstGeom prst="parallelogram">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AF6222A-2702-42A2-B825-A47E4DABDCFB}"/>
              </a:ext>
            </a:extLst>
          </p:cNvPr>
          <p:cNvSpPr>
            <a:spLocks noGrp="1"/>
          </p:cNvSpPr>
          <p:nvPr>
            <p:ph type="title"/>
          </p:nvPr>
        </p:nvSpPr>
        <p:spPr>
          <a:xfrm>
            <a:off x="228303" y="1421856"/>
            <a:ext cx="5977158" cy="2888392"/>
          </a:xfrm>
        </p:spPr>
        <p:txBody>
          <a:bodyPr/>
          <a:lstStyle/>
          <a:p>
            <a:r>
              <a:rPr lang="en-US" dirty="0"/>
              <a:t>Module 4:</a:t>
            </a:r>
            <a:br>
              <a:rPr lang="en-US" dirty="0"/>
            </a:br>
            <a:r>
              <a:rPr lang="en-US" dirty="0"/>
              <a:t>Additional resources &amp; donation of personal military records</a:t>
            </a:r>
          </a:p>
        </p:txBody>
      </p:sp>
      <p:sp>
        <p:nvSpPr>
          <p:cNvPr id="42" name="TextBox 41">
            <a:extLst>
              <a:ext uri="{FF2B5EF4-FFF2-40B4-BE49-F238E27FC236}">
                <a16:creationId xmlns:a16="http://schemas.microsoft.com/office/drawing/2014/main" id="{C7E1ECCA-FE20-4018-B4C8-31F41C5A7770}"/>
              </a:ext>
            </a:extLst>
          </p:cNvPr>
          <p:cNvSpPr txBox="1"/>
          <p:nvPr/>
        </p:nvSpPr>
        <p:spPr>
          <a:xfrm>
            <a:off x="10685027" y="1446859"/>
            <a:ext cx="668773" cy="523220"/>
          </a:xfrm>
          <a:prstGeom prst="rect">
            <a:avLst/>
          </a:prstGeom>
          <a:noFill/>
        </p:spPr>
        <p:txBody>
          <a:bodyPr wrap="none" rtlCol="0">
            <a:spAutoFit/>
          </a:bodyPr>
          <a:lstStyle/>
          <a:p>
            <a:pPr algn="r"/>
            <a:r>
              <a:rPr lang="en-US" sz="2800" dirty="0">
                <a:solidFill>
                  <a:schemeClr val="accent1"/>
                </a:solidFill>
                <a:latin typeface="+mj-lt"/>
              </a:rPr>
              <a:t>MO 1</a:t>
            </a:r>
          </a:p>
        </p:txBody>
      </p:sp>
      <p:sp>
        <p:nvSpPr>
          <p:cNvPr id="43" name="TextBox 42">
            <a:extLst>
              <a:ext uri="{FF2B5EF4-FFF2-40B4-BE49-F238E27FC236}">
                <a16:creationId xmlns:a16="http://schemas.microsoft.com/office/drawing/2014/main" id="{06BE7273-9406-447A-97F1-58696B376082}"/>
              </a:ext>
            </a:extLst>
          </p:cNvPr>
          <p:cNvSpPr txBox="1"/>
          <p:nvPr/>
        </p:nvSpPr>
        <p:spPr>
          <a:xfrm>
            <a:off x="6520217" y="1722407"/>
            <a:ext cx="4180840" cy="369332"/>
          </a:xfrm>
          <a:prstGeom prst="rect">
            <a:avLst/>
          </a:prstGeom>
          <a:noFill/>
        </p:spPr>
        <p:txBody>
          <a:bodyPr wrap="square" rtlCol="0">
            <a:spAutoFit/>
          </a:bodyPr>
          <a:lstStyle/>
          <a:p>
            <a:r>
              <a:rPr lang="en-US" dirty="0">
                <a:solidFill>
                  <a:schemeClr val="bg2"/>
                </a:solidFill>
                <a:latin typeface="+mj-lt"/>
              </a:rPr>
              <a:t>Locate specialized preservation resources. </a:t>
            </a:r>
          </a:p>
        </p:txBody>
      </p:sp>
      <p:graphicFrame>
        <p:nvGraphicFramePr>
          <p:cNvPr id="65" name="Chart 64">
            <a:extLst>
              <a:ext uri="{FF2B5EF4-FFF2-40B4-BE49-F238E27FC236}">
                <a16:creationId xmlns:a16="http://schemas.microsoft.com/office/drawing/2014/main" id="{FCC9DF88-8323-42C3-ACB3-0D60E5A011B2}"/>
              </a:ext>
            </a:extLst>
          </p:cNvPr>
          <p:cNvGraphicFramePr/>
          <p:nvPr/>
        </p:nvGraphicFramePr>
        <p:xfrm>
          <a:off x="945816" y="4400112"/>
          <a:ext cx="1403978" cy="1522047"/>
        </p:xfrm>
        <a:graphic>
          <a:graphicData uri="http://schemas.openxmlformats.org/drawingml/2006/chart">
            <c:chart xmlns:c="http://schemas.openxmlformats.org/drawingml/2006/chart" xmlns:r="http://schemas.openxmlformats.org/officeDocument/2006/relationships" r:id="rId3"/>
          </a:graphicData>
        </a:graphic>
      </p:graphicFrame>
      <p:sp>
        <p:nvSpPr>
          <p:cNvPr id="67" name="TextBox 66">
            <a:extLst>
              <a:ext uri="{FF2B5EF4-FFF2-40B4-BE49-F238E27FC236}">
                <a16:creationId xmlns:a16="http://schemas.microsoft.com/office/drawing/2014/main" id="{76B833AA-0B28-4147-A06F-D39DE9296B73}"/>
              </a:ext>
            </a:extLst>
          </p:cNvPr>
          <p:cNvSpPr txBox="1"/>
          <p:nvPr/>
        </p:nvSpPr>
        <p:spPr>
          <a:xfrm>
            <a:off x="337625" y="4488066"/>
            <a:ext cx="5401490" cy="646331"/>
          </a:xfrm>
          <a:prstGeom prst="rect">
            <a:avLst/>
          </a:prstGeom>
          <a:noFill/>
        </p:spPr>
        <p:txBody>
          <a:bodyPr wrap="square" rtlCol="0">
            <a:spAutoFit/>
          </a:bodyPr>
          <a:lstStyle/>
          <a:p>
            <a:r>
              <a:rPr lang="en-US" dirty="0">
                <a:latin typeface="+mj-lt"/>
              </a:rPr>
              <a:t>Upon completion of module 4, participants will be able to:</a:t>
            </a:r>
          </a:p>
          <a:p>
            <a:endParaRPr lang="en-US" dirty="0">
              <a:latin typeface="+mj-lt"/>
            </a:endParaRPr>
          </a:p>
        </p:txBody>
      </p:sp>
    </p:spTree>
    <p:extLst>
      <p:ext uri="{BB962C8B-B14F-4D97-AF65-F5344CB8AC3E}">
        <p14:creationId xmlns:p14="http://schemas.microsoft.com/office/powerpoint/2010/main" val="36143445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heel(1)">
                                      <p:cBhvr>
                                        <p:cTn id="11" dur="500"/>
                                        <p:tgtEl>
                                          <p:spTgt spid="6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51" grpId="0" animBg="1"/>
      <p:bldP spid="52" grpId="0"/>
      <p:bldP spid="53" grpId="0"/>
      <p:bldP spid="24" grpId="0" animBg="1"/>
      <p:bldP spid="5" grpId="0"/>
      <p:bldP spid="42" grpId="0"/>
      <p:bldP spid="43" grpId="0"/>
      <p:bldGraphic spid="65" grpId="0">
        <p:bldAsOne/>
      </p:bldGraphic>
      <p:bldP spid="6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A8B9-6DA8-4409-A6FB-8E35A19A0B51}"/>
              </a:ext>
            </a:extLst>
          </p:cNvPr>
          <p:cNvSpPr>
            <a:spLocks noGrp="1"/>
          </p:cNvSpPr>
          <p:nvPr>
            <p:ph type="title"/>
          </p:nvPr>
        </p:nvSpPr>
        <p:spPr>
          <a:xfrm>
            <a:off x="1208355" y="68533"/>
            <a:ext cx="11139109" cy="1446138"/>
          </a:xfrm>
        </p:spPr>
        <p:txBody>
          <a:bodyPr/>
          <a:lstStyle/>
          <a:p>
            <a:pPr algn="ctr"/>
            <a:r>
              <a:rPr lang="en-US" dirty="0"/>
              <a:t>Locating Specialized Preservation Resources</a:t>
            </a:r>
            <a:br>
              <a:rPr lang="en-US" dirty="0"/>
            </a:br>
            <a:r>
              <a:rPr lang="en-US" sz="4000" dirty="0"/>
              <a:t>Professional Organizations</a:t>
            </a:r>
          </a:p>
        </p:txBody>
      </p:sp>
      <p:graphicFrame>
        <p:nvGraphicFramePr>
          <p:cNvPr id="62" name="Chart 61">
            <a:extLst>
              <a:ext uri="{FF2B5EF4-FFF2-40B4-BE49-F238E27FC236}">
                <a16:creationId xmlns:a16="http://schemas.microsoft.com/office/drawing/2014/main" id="{22E5A548-F89A-4D7F-A277-3F40760226CD}"/>
              </a:ext>
            </a:extLst>
          </p:cNvPr>
          <p:cNvGraphicFramePr/>
          <p:nvPr>
            <p:extLst>
              <p:ext uri="{D42A27DB-BD31-4B8C-83A1-F6EECF244321}">
                <p14:modId xmlns:p14="http://schemas.microsoft.com/office/powerpoint/2010/main" val="4155284010"/>
              </p:ext>
            </p:extLst>
          </p:nvPr>
        </p:nvGraphicFramePr>
        <p:xfrm>
          <a:off x="2955737" y="1863191"/>
          <a:ext cx="6280527" cy="4187019"/>
        </p:xfrm>
        <a:graphic>
          <a:graphicData uri="http://schemas.openxmlformats.org/drawingml/2006/chart">
            <c:chart xmlns:c="http://schemas.openxmlformats.org/drawingml/2006/chart" xmlns:r="http://schemas.openxmlformats.org/officeDocument/2006/relationships" r:id="rId3"/>
          </a:graphicData>
        </a:graphic>
      </p:graphicFrame>
      <p:sp useBgFill="1">
        <p:nvSpPr>
          <p:cNvPr id="65" name="Freeform: Shape 64">
            <a:extLst>
              <a:ext uri="{FF2B5EF4-FFF2-40B4-BE49-F238E27FC236}">
                <a16:creationId xmlns:a16="http://schemas.microsoft.com/office/drawing/2014/main" id="{755E17B0-C86D-42BF-ABE3-C7CC94619487}"/>
              </a:ext>
            </a:extLst>
          </p:cNvPr>
          <p:cNvSpPr/>
          <p:nvPr/>
        </p:nvSpPr>
        <p:spPr>
          <a:xfrm>
            <a:off x="3686175" y="1863190"/>
            <a:ext cx="4819651" cy="4050278"/>
          </a:xfrm>
          <a:custGeom>
            <a:avLst/>
            <a:gdLst>
              <a:gd name="connsiteX0" fmla="*/ 2833070 w 4819651"/>
              <a:gd name="connsiteY0" fmla="*/ 900626 h 4050278"/>
              <a:gd name="connsiteX1" fmla="*/ 1881137 w 4819651"/>
              <a:gd name="connsiteY1" fmla="*/ 900776 h 4050278"/>
              <a:gd name="connsiteX2" fmla="*/ 1195097 w 4819651"/>
              <a:gd name="connsiteY2" fmla="*/ 1129134 h 4050278"/>
              <a:gd name="connsiteX3" fmla="*/ 754842 w 4819651"/>
              <a:gd name="connsiteY3" fmla="*/ 1875419 h 4050278"/>
              <a:gd name="connsiteX4" fmla="*/ 744715 w 4819651"/>
              <a:gd name="connsiteY4" fmla="*/ 2140124 h 4050278"/>
              <a:gd name="connsiteX5" fmla="*/ 744715 w 4819651"/>
              <a:gd name="connsiteY5" fmla="*/ 3129883 h 4050278"/>
              <a:gd name="connsiteX6" fmla="*/ 1495301 w 4819651"/>
              <a:gd name="connsiteY6" fmla="*/ 3129805 h 4050278"/>
              <a:gd name="connsiteX7" fmla="*/ 1894288 w 4819651"/>
              <a:gd name="connsiteY7" fmla="*/ 3128294 h 4050278"/>
              <a:gd name="connsiteX8" fmla="*/ 2427507 w 4819651"/>
              <a:gd name="connsiteY8" fmla="*/ 2578178 h 4050278"/>
              <a:gd name="connsiteX9" fmla="*/ 4075006 w 4819651"/>
              <a:gd name="connsiteY9" fmla="*/ 2578254 h 4050278"/>
              <a:gd name="connsiteX10" fmla="*/ 4041978 w 4819651"/>
              <a:gd name="connsiteY10" fmla="*/ 2033729 h 4050278"/>
              <a:gd name="connsiteX11" fmla="*/ 3979472 w 4819651"/>
              <a:gd name="connsiteY11" fmla="*/ 1717865 h 4050278"/>
              <a:gd name="connsiteX12" fmla="*/ 3319884 w 4819651"/>
              <a:gd name="connsiteY12" fmla="*/ 1002790 h 4050278"/>
              <a:gd name="connsiteX13" fmla="*/ 2833070 w 4819651"/>
              <a:gd name="connsiteY13" fmla="*/ 900626 h 4050278"/>
              <a:gd name="connsiteX14" fmla="*/ 0 w 4819651"/>
              <a:gd name="connsiteY14" fmla="*/ 0 h 4050278"/>
              <a:gd name="connsiteX15" fmla="*/ 4819650 w 4819651"/>
              <a:gd name="connsiteY15" fmla="*/ 0 h 4050278"/>
              <a:gd name="connsiteX16" fmla="*/ 4819650 w 4819651"/>
              <a:gd name="connsiteY16" fmla="*/ 539892 h 4050278"/>
              <a:gd name="connsiteX17" fmla="*/ 4819651 w 4819651"/>
              <a:gd name="connsiteY17" fmla="*/ 539892 h 4050278"/>
              <a:gd name="connsiteX18" fmla="*/ 4819651 w 4819651"/>
              <a:gd name="connsiteY18" fmla="*/ 3490744 h 4050278"/>
              <a:gd name="connsiteX19" fmla="*/ 4819650 w 4819651"/>
              <a:gd name="connsiteY19" fmla="*/ 3490744 h 4050278"/>
              <a:gd name="connsiteX20" fmla="*/ 4819650 w 4819651"/>
              <a:gd name="connsiteY20" fmla="*/ 4050278 h 4050278"/>
              <a:gd name="connsiteX21" fmla="*/ 0 w 4819651"/>
              <a:gd name="connsiteY21" fmla="*/ 4050278 h 4050278"/>
              <a:gd name="connsiteX22" fmla="*/ 0 w 4819651"/>
              <a:gd name="connsiteY22" fmla="*/ 3183669 h 4050278"/>
              <a:gd name="connsiteX23" fmla="*/ 1 w 4819651"/>
              <a:gd name="connsiteY23" fmla="*/ 3183669 h 4050278"/>
              <a:gd name="connsiteX24" fmla="*/ 1 w 4819651"/>
              <a:gd name="connsiteY24" fmla="*/ 653430 h 4050278"/>
              <a:gd name="connsiteX25" fmla="*/ 0 w 4819651"/>
              <a:gd name="connsiteY25" fmla="*/ 653430 h 405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19651" h="4050278">
                <a:moveTo>
                  <a:pt x="2833070" y="900626"/>
                </a:moveTo>
                <a:cubicBezTo>
                  <a:pt x="2515785" y="900701"/>
                  <a:pt x="2198423" y="900397"/>
                  <a:pt x="1881137" y="900776"/>
                </a:cubicBezTo>
                <a:cubicBezTo>
                  <a:pt x="1635805" y="900247"/>
                  <a:pt x="1390244" y="979893"/>
                  <a:pt x="1195097" y="1129134"/>
                </a:cubicBezTo>
                <a:cubicBezTo>
                  <a:pt x="956641" y="1305957"/>
                  <a:pt x="794068" y="1581016"/>
                  <a:pt x="754842" y="1875419"/>
                </a:cubicBezTo>
                <a:cubicBezTo>
                  <a:pt x="742447" y="1963075"/>
                  <a:pt x="744940" y="2051789"/>
                  <a:pt x="744715" y="2140124"/>
                </a:cubicBezTo>
                <a:cubicBezTo>
                  <a:pt x="744715" y="2470043"/>
                  <a:pt x="744639" y="2799962"/>
                  <a:pt x="744715" y="3129883"/>
                </a:cubicBezTo>
                <a:cubicBezTo>
                  <a:pt x="994884" y="3129730"/>
                  <a:pt x="1245131" y="3129805"/>
                  <a:pt x="1495301" y="3129805"/>
                </a:cubicBezTo>
                <a:cubicBezTo>
                  <a:pt x="1628246" y="3128747"/>
                  <a:pt x="1761495" y="3131845"/>
                  <a:pt x="1894288" y="3128294"/>
                </a:cubicBezTo>
                <a:cubicBezTo>
                  <a:pt x="2072507" y="2945578"/>
                  <a:pt x="2247854" y="2759611"/>
                  <a:pt x="2427507" y="2578178"/>
                </a:cubicBezTo>
                <a:cubicBezTo>
                  <a:pt x="2976673" y="2578254"/>
                  <a:pt x="3525840" y="2578028"/>
                  <a:pt x="4075006" y="2578254"/>
                </a:cubicBezTo>
                <a:cubicBezTo>
                  <a:pt x="4064046" y="2396744"/>
                  <a:pt x="4052937" y="2215237"/>
                  <a:pt x="4041978" y="2033729"/>
                </a:cubicBezTo>
                <a:cubicBezTo>
                  <a:pt x="4036080" y="1926199"/>
                  <a:pt x="4014164" y="1819728"/>
                  <a:pt x="3979472" y="1717865"/>
                </a:cubicBezTo>
                <a:cubicBezTo>
                  <a:pt x="3870787" y="1402153"/>
                  <a:pt x="3624849" y="1137976"/>
                  <a:pt x="3319884" y="1002790"/>
                </a:cubicBezTo>
                <a:cubicBezTo>
                  <a:pt x="3167287" y="934931"/>
                  <a:pt x="3000179" y="899415"/>
                  <a:pt x="2833070" y="900626"/>
                </a:cubicBezTo>
                <a:close/>
                <a:moveTo>
                  <a:pt x="0" y="0"/>
                </a:moveTo>
                <a:lnTo>
                  <a:pt x="4819650" y="0"/>
                </a:lnTo>
                <a:lnTo>
                  <a:pt x="4819650" y="539892"/>
                </a:lnTo>
                <a:lnTo>
                  <a:pt x="4819651" y="539892"/>
                </a:lnTo>
                <a:lnTo>
                  <a:pt x="4819651" y="3490744"/>
                </a:lnTo>
                <a:lnTo>
                  <a:pt x="4819650" y="3490744"/>
                </a:lnTo>
                <a:lnTo>
                  <a:pt x="4819650" y="4050278"/>
                </a:lnTo>
                <a:lnTo>
                  <a:pt x="0" y="4050278"/>
                </a:lnTo>
                <a:lnTo>
                  <a:pt x="0" y="3183669"/>
                </a:lnTo>
                <a:lnTo>
                  <a:pt x="1" y="3183669"/>
                </a:lnTo>
                <a:lnTo>
                  <a:pt x="1" y="653430"/>
                </a:lnTo>
                <a:lnTo>
                  <a:pt x="0" y="6534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E3A80669-2EF7-4FEA-A9A3-EDD0EA2064B2}"/>
              </a:ext>
            </a:extLst>
          </p:cNvPr>
          <p:cNvSpPr/>
          <p:nvPr/>
        </p:nvSpPr>
        <p:spPr>
          <a:xfrm>
            <a:off x="5499329" y="4497478"/>
            <a:ext cx="1040944" cy="1638764"/>
          </a:xfrm>
          <a:custGeom>
            <a:avLst/>
            <a:gdLst>
              <a:gd name="connsiteX0" fmla="*/ 333354 w 543497"/>
              <a:gd name="connsiteY0" fmla="*/ 0 h 855630"/>
              <a:gd name="connsiteX1" fmla="*/ 382785 w 543497"/>
              <a:gd name="connsiteY1" fmla="*/ 0 h 855630"/>
              <a:gd name="connsiteX2" fmla="*/ 465196 w 543497"/>
              <a:gd name="connsiteY2" fmla="*/ 616650 h 855630"/>
              <a:gd name="connsiteX3" fmla="*/ 473949 w 543497"/>
              <a:gd name="connsiteY3" fmla="*/ 662516 h 855630"/>
              <a:gd name="connsiteX4" fmla="*/ 526857 w 543497"/>
              <a:gd name="connsiteY4" fmla="*/ 765655 h 855630"/>
              <a:gd name="connsiteX5" fmla="*/ 542839 w 543497"/>
              <a:gd name="connsiteY5" fmla="*/ 816678 h 855630"/>
              <a:gd name="connsiteX6" fmla="*/ 481920 w 543497"/>
              <a:gd name="connsiteY6" fmla="*/ 852933 h 855630"/>
              <a:gd name="connsiteX7" fmla="*/ 441946 w 543497"/>
              <a:gd name="connsiteY7" fmla="*/ 803590 h 855630"/>
              <a:gd name="connsiteX8" fmla="*/ 385013 w 543497"/>
              <a:gd name="connsiteY8" fmla="*/ 693418 h 855630"/>
              <a:gd name="connsiteX9" fmla="*/ 0 w 543497"/>
              <a:gd name="connsiteY9" fmla="*/ 286017 h 855630"/>
              <a:gd name="connsiteX10" fmla="*/ 57558 w 543497"/>
              <a:gd name="connsiteY10" fmla="*/ 284962 h 855630"/>
              <a:gd name="connsiteX11" fmla="*/ 93313 w 543497"/>
              <a:gd name="connsiteY11" fmla="*/ 248981 h 855630"/>
              <a:gd name="connsiteX12" fmla="*/ 360277 w 543497"/>
              <a:gd name="connsiteY12" fmla="*/ 531833 h 855630"/>
              <a:gd name="connsiteX13" fmla="*/ 295725 w 543497"/>
              <a:gd name="connsiteY13" fmla="*/ 46491 h 855630"/>
              <a:gd name="connsiteX14" fmla="*/ 299749 w 543497"/>
              <a:gd name="connsiteY14" fmla="*/ 34849 h 855630"/>
              <a:gd name="connsiteX15" fmla="*/ 333354 w 543497"/>
              <a:gd name="connsiteY15" fmla="*/ 0 h 85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3497" h="855630">
                <a:moveTo>
                  <a:pt x="333354" y="0"/>
                </a:moveTo>
                <a:cubicBezTo>
                  <a:pt x="349805" y="0"/>
                  <a:pt x="366295" y="0"/>
                  <a:pt x="382785" y="0"/>
                </a:cubicBezTo>
                <a:cubicBezTo>
                  <a:pt x="410334" y="205537"/>
                  <a:pt x="437843" y="411074"/>
                  <a:pt x="465196" y="616650"/>
                </a:cubicBezTo>
                <a:cubicBezTo>
                  <a:pt x="468127" y="631886"/>
                  <a:pt x="466954" y="648295"/>
                  <a:pt x="473949" y="662516"/>
                </a:cubicBezTo>
                <a:cubicBezTo>
                  <a:pt x="491494" y="696935"/>
                  <a:pt x="509312" y="731236"/>
                  <a:pt x="526857" y="765655"/>
                </a:cubicBezTo>
                <a:cubicBezTo>
                  <a:pt x="534750" y="781556"/>
                  <a:pt x="546395" y="797886"/>
                  <a:pt x="542839" y="816678"/>
                </a:cubicBezTo>
                <a:cubicBezTo>
                  <a:pt x="539088" y="844026"/>
                  <a:pt x="507866" y="862896"/>
                  <a:pt x="481920" y="852933"/>
                </a:cubicBezTo>
                <a:cubicBezTo>
                  <a:pt x="459843" y="845823"/>
                  <a:pt x="451715" y="822187"/>
                  <a:pt x="441946" y="803590"/>
                </a:cubicBezTo>
                <a:cubicBezTo>
                  <a:pt x="423111" y="766827"/>
                  <a:pt x="405410" y="729322"/>
                  <a:pt x="385013" y="693418"/>
                </a:cubicBezTo>
                <a:cubicBezTo>
                  <a:pt x="256962" y="557344"/>
                  <a:pt x="128520" y="421622"/>
                  <a:pt x="0" y="286017"/>
                </a:cubicBezTo>
                <a:cubicBezTo>
                  <a:pt x="19108" y="285587"/>
                  <a:pt x="38685" y="287775"/>
                  <a:pt x="57558" y="284962"/>
                </a:cubicBezTo>
                <a:cubicBezTo>
                  <a:pt x="70532" y="274062"/>
                  <a:pt x="81082" y="260662"/>
                  <a:pt x="93313" y="248981"/>
                </a:cubicBezTo>
                <a:cubicBezTo>
                  <a:pt x="181936" y="343603"/>
                  <a:pt x="271419" y="437406"/>
                  <a:pt x="360277" y="531833"/>
                </a:cubicBezTo>
                <a:cubicBezTo>
                  <a:pt x="338942" y="370013"/>
                  <a:pt x="317138" y="208272"/>
                  <a:pt x="295725" y="46491"/>
                </a:cubicBezTo>
                <a:cubicBezTo>
                  <a:pt x="294670" y="41764"/>
                  <a:pt x="296037" y="37896"/>
                  <a:pt x="299749" y="34849"/>
                </a:cubicBezTo>
                <a:cubicBezTo>
                  <a:pt x="310769" y="23050"/>
                  <a:pt x="322218" y="11681"/>
                  <a:pt x="333354" y="0"/>
                </a:cubicBezTo>
                <a:close/>
              </a:path>
            </a:pathLst>
          </a:custGeom>
          <a:solidFill>
            <a:schemeClr val="tx1"/>
          </a:solidFill>
          <a:ln w="3907" cap="flat">
            <a:noFill/>
            <a:prstDash val="solid"/>
            <a:miter/>
          </a:ln>
        </p:spPr>
        <p:txBody>
          <a:bodyPr rtlCol="0" anchor="ctr"/>
          <a:lstStyle/>
          <a:p>
            <a:endParaRPr lang="en-US"/>
          </a:p>
        </p:txBody>
      </p:sp>
      <p:cxnSp>
        <p:nvCxnSpPr>
          <p:cNvPr id="69" name="Straight Connector 68">
            <a:extLst>
              <a:ext uri="{FF2B5EF4-FFF2-40B4-BE49-F238E27FC236}">
                <a16:creationId xmlns:a16="http://schemas.microsoft.com/office/drawing/2014/main" id="{0AFFBF74-D730-4F98-9A58-EC7D67D4DE2A}"/>
              </a:ext>
            </a:extLst>
          </p:cNvPr>
          <p:cNvCxnSpPr>
            <a:cxnSpLocks/>
          </p:cNvCxnSpPr>
          <p:nvPr/>
        </p:nvCxnSpPr>
        <p:spPr>
          <a:xfrm flipV="1">
            <a:off x="6859622" y="2201768"/>
            <a:ext cx="1264969" cy="925124"/>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BE36BE-D9E9-49DF-A5F5-2484C71D9EDF}"/>
              </a:ext>
            </a:extLst>
          </p:cNvPr>
          <p:cNvCxnSpPr>
            <a:cxnSpLocks/>
          </p:cNvCxnSpPr>
          <p:nvPr/>
        </p:nvCxnSpPr>
        <p:spPr>
          <a:xfrm flipH="1">
            <a:off x="8125703" y="2202946"/>
            <a:ext cx="474364" cy="0"/>
          </a:xfrm>
          <a:prstGeom prst="line">
            <a:avLst/>
          </a:prstGeom>
          <a:ln w="15875">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F084D6B-C930-4096-8EA1-9CEB3A51752C}"/>
              </a:ext>
            </a:extLst>
          </p:cNvPr>
          <p:cNvSpPr txBox="1"/>
          <p:nvPr/>
        </p:nvSpPr>
        <p:spPr>
          <a:xfrm>
            <a:off x="8758211" y="2692305"/>
            <a:ext cx="2502608" cy="338554"/>
          </a:xfrm>
          <a:prstGeom prst="rect">
            <a:avLst/>
          </a:prstGeom>
          <a:noFill/>
        </p:spPr>
        <p:txBody>
          <a:bodyPr wrap="none" rtlCol="0">
            <a:spAutoFit/>
          </a:bodyPr>
          <a:lstStyle/>
          <a:p>
            <a:r>
              <a:rPr lang="en-US" sz="1600" dirty="0">
                <a:latin typeface="+mj-lt"/>
                <a:hlinkClick r:id="rId4"/>
              </a:rPr>
              <a:t>American Library Association</a:t>
            </a:r>
            <a:endParaRPr lang="id-ID" sz="1600" dirty="0">
              <a:latin typeface="+mj-lt"/>
            </a:endParaRPr>
          </a:p>
        </p:txBody>
      </p:sp>
      <p:sp>
        <p:nvSpPr>
          <p:cNvPr id="74" name="TextBox 73">
            <a:extLst>
              <a:ext uri="{FF2B5EF4-FFF2-40B4-BE49-F238E27FC236}">
                <a16:creationId xmlns:a16="http://schemas.microsoft.com/office/drawing/2014/main" id="{C248A544-03B0-4BD4-A5B4-3D90AEB6DA97}"/>
              </a:ext>
            </a:extLst>
          </p:cNvPr>
          <p:cNvSpPr txBox="1"/>
          <p:nvPr/>
        </p:nvSpPr>
        <p:spPr>
          <a:xfrm>
            <a:off x="8758210" y="2984418"/>
            <a:ext cx="3132054" cy="893834"/>
          </a:xfrm>
          <a:prstGeom prst="rect">
            <a:avLst/>
          </a:prstGeom>
          <a:noFill/>
        </p:spPr>
        <p:txBody>
          <a:bodyPr wrap="square" rtlCol="0">
            <a:spAutoFit/>
          </a:bodyPr>
          <a:lstStyle/>
          <a:p>
            <a:pPr>
              <a:lnSpc>
                <a:spcPct val="150000"/>
              </a:lnSpc>
            </a:pPr>
            <a:r>
              <a:rPr lang="en-GB" sz="1200" dirty="0"/>
              <a:t>Promote library service &amp; librarianship. </a:t>
            </a:r>
          </a:p>
          <a:p>
            <a:pPr>
              <a:lnSpc>
                <a:spcPct val="150000"/>
              </a:lnSpc>
            </a:pPr>
            <a:r>
              <a:rPr lang="en-GB" sz="1200" dirty="0"/>
              <a:t>Enhance learning and ensure access to information for all.</a:t>
            </a:r>
          </a:p>
        </p:txBody>
      </p:sp>
      <p:sp>
        <p:nvSpPr>
          <p:cNvPr id="71" name="TextBox 70">
            <a:extLst>
              <a:ext uri="{FF2B5EF4-FFF2-40B4-BE49-F238E27FC236}">
                <a16:creationId xmlns:a16="http://schemas.microsoft.com/office/drawing/2014/main" id="{737B6DFD-F7EC-4F0F-B761-8574C09B30EA}"/>
              </a:ext>
            </a:extLst>
          </p:cNvPr>
          <p:cNvSpPr txBox="1"/>
          <p:nvPr/>
        </p:nvSpPr>
        <p:spPr>
          <a:xfrm>
            <a:off x="8940355" y="1941336"/>
            <a:ext cx="635110" cy="523220"/>
          </a:xfrm>
          <a:prstGeom prst="rect">
            <a:avLst/>
          </a:prstGeom>
          <a:noFill/>
        </p:spPr>
        <p:txBody>
          <a:bodyPr wrap="none" rtlCol="0">
            <a:spAutoFit/>
          </a:bodyPr>
          <a:lstStyle/>
          <a:p>
            <a:pPr algn="ctr"/>
            <a:r>
              <a:rPr lang="en-US" sz="2800" b="1" dirty="0">
                <a:solidFill>
                  <a:schemeClr val="accent3"/>
                </a:solidFill>
                <a:latin typeface="+mj-lt"/>
              </a:rPr>
              <a:t>ala</a:t>
            </a:r>
            <a:endParaRPr lang="id-ID" sz="2800" b="1" dirty="0">
              <a:solidFill>
                <a:schemeClr val="accent3"/>
              </a:solidFill>
              <a:latin typeface="+mj-lt"/>
            </a:endParaRPr>
          </a:p>
        </p:txBody>
      </p:sp>
      <p:grpSp>
        <p:nvGrpSpPr>
          <p:cNvPr id="82" name="Group 81">
            <a:extLst>
              <a:ext uri="{FF2B5EF4-FFF2-40B4-BE49-F238E27FC236}">
                <a16:creationId xmlns:a16="http://schemas.microsoft.com/office/drawing/2014/main" id="{1585CAF2-7BFC-4BA5-B15F-66867DAD1A7C}"/>
              </a:ext>
            </a:extLst>
          </p:cNvPr>
          <p:cNvGrpSpPr/>
          <p:nvPr/>
        </p:nvGrpSpPr>
        <p:grpSpPr>
          <a:xfrm>
            <a:off x="8821737" y="1766752"/>
            <a:ext cx="872349" cy="872388"/>
            <a:chOff x="4322727" y="495428"/>
            <a:chExt cx="274313" cy="274325"/>
          </a:xfrm>
          <a:solidFill>
            <a:schemeClr val="accent3"/>
          </a:solidFill>
        </p:grpSpPr>
        <p:sp>
          <p:nvSpPr>
            <p:cNvPr id="83" name="Freeform: Shape 82">
              <a:extLst>
                <a:ext uri="{FF2B5EF4-FFF2-40B4-BE49-F238E27FC236}">
                  <a16:creationId xmlns:a16="http://schemas.microsoft.com/office/drawing/2014/main" id="{74665984-76D2-4ADE-80E1-758F8A9E8987}"/>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C99D337-9BFB-4225-9E1D-E86BA8A75E4E}"/>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4719ECB-1A1A-461D-9EE0-0C2EA7F6F1EE}"/>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51D7CC56-EEDB-42D1-ACB9-2C8AEE5B4CD5}"/>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A49AC02-8AED-44E1-98F2-1AD753B19A1A}"/>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EE385FF-C855-475A-A695-C269016F3A30}"/>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1D9B6C-67B4-46DC-9FA5-A88462907404}"/>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B25F3DB-4790-4D82-BEEE-285B86C1A174}"/>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DBACBAA-EC50-4A23-BC00-9F43E00F5A34}"/>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F56025D-9E4F-4722-AD90-D7F1CD32BD02}"/>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132E5A4-5B6C-48C2-8A69-2E965F47B210}"/>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cxnSp>
        <p:nvCxnSpPr>
          <p:cNvPr id="100" name="Straight Connector 99">
            <a:extLst>
              <a:ext uri="{FF2B5EF4-FFF2-40B4-BE49-F238E27FC236}">
                <a16:creationId xmlns:a16="http://schemas.microsoft.com/office/drawing/2014/main" id="{A714C0BB-D9D3-4DB8-89BB-C09010DD226A}"/>
              </a:ext>
            </a:extLst>
          </p:cNvPr>
          <p:cNvCxnSpPr>
            <a:cxnSpLocks/>
          </p:cNvCxnSpPr>
          <p:nvPr/>
        </p:nvCxnSpPr>
        <p:spPr>
          <a:xfrm flipH="1">
            <a:off x="8379642" y="4712029"/>
            <a:ext cx="474364" cy="0"/>
          </a:xfrm>
          <a:prstGeom prst="line">
            <a:avLst/>
          </a:prstGeom>
          <a:ln w="15875">
            <a:solidFill>
              <a:schemeClr val="accent4"/>
            </a:solidFill>
            <a:headEnd type="ova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A9D4CC89-23F6-4B74-91F6-1971A1D640D2}"/>
              </a:ext>
            </a:extLst>
          </p:cNvPr>
          <p:cNvSpPr txBox="1"/>
          <p:nvPr/>
        </p:nvSpPr>
        <p:spPr>
          <a:xfrm>
            <a:off x="9012150" y="5201388"/>
            <a:ext cx="2658100" cy="338554"/>
          </a:xfrm>
          <a:prstGeom prst="rect">
            <a:avLst/>
          </a:prstGeom>
          <a:noFill/>
        </p:spPr>
        <p:txBody>
          <a:bodyPr wrap="none" rtlCol="0">
            <a:spAutoFit/>
          </a:bodyPr>
          <a:lstStyle/>
          <a:p>
            <a:r>
              <a:rPr lang="en-US" sz="1600" dirty="0">
                <a:latin typeface="+mj-lt"/>
                <a:hlinkClick r:id="rId5"/>
              </a:rPr>
              <a:t>American Historical Association</a:t>
            </a:r>
            <a:endParaRPr lang="id-ID" sz="1600" dirty="0">
              <a:latin typeface="+mj-lt"/>
            </a:endParaRPr>
          </a:p>
        </p:txBody>
      </p:sp>
      <p:sp>
        <p:nvSpPr>
          <p:cNvPr id="102" name="TextBox 101">
            <a:extLst>
              <a:ext uri="{FF2B5EF4-FFF2-40B4-BE49-F238E27FC236}">
                <a16:creationId xmlns:a16="http://schemas.microsoft.com/office/drawing/2014/main" id="{DEDCC0FB-1379-4F6B-BD98-8A64B3B62935}"/>
              </a:ext>
            </a:extLst>
          </p:cNvPr>
          <p:cNvSpPr txBox="1"/>
          <p:nvPr/>
        </p:nvSpPr>
        <p:spPr>
          <a:xfrm>
            <a:off x="9012150" y="5433689"/>
            <a:ext cx="2987592" cy="1170833"/>
          </a:xfrm>
          <a:prstGeom prst="rect">
            <a:avLst/>
          </a:prstGeom>
          <a:noFill/>
        </p:spPr>
        <p:txBody>
          <a:bodyPr wrap="square" rtlCol="0">
            <a:spAutoFit/>
          </a:bodyPr>
          <a:lstStyle/>
          <a:p>
            <a:pPr>
              <a:lnSpc>
                <a:spcPct val="150000"/>
              </a:lnSpc>
            </a:pPr>
            <a:r>
              <a:rPr lang="en-GB" sz="1200" dirty="0"/>
              <a:t>Defends academic freedom, develops professional standards, supports scholarship, teaching, &amp; enhances the work of historians.</a:t>
            </a:r>
          </a:p>
        </p:txBody>
      </p:sp>
      <p:sp>
        <p:nvSpPr>
          <p:cNvPr id="104" name="TextBox 103">
            <a:extLst>
              <a:ext uri="{FF2B5EF4-FFF2-40B4-BE49-F238E27FC236}">
                <a16:creationId xmlns:a16="http://schemas.microsoft.com/office/drawing/2014/main" id="{696442C5-7FA3-4449-9A17-BD1B60340EB4}"/>
              </a:ext>
            </a:extLst>
          </p:cNvPr>
          <p:cNvSpPr txBox="1"/>
          <p:nvPr/>
        </p:nvSpPr>
        <p:spPr>
          <a:xfrm>
            <a:off x="9179867" y="4450419"/>
            <a:ext cx="663964" cy="523220"/>
          </a:xfrm>
          <a:prstGeom prst="rect">
            <a:avLst/>
          </a:prstGeom>
          <a:noFill/>
        </p:spPr>
        <p:txBody>
          <a:bodyPr wrap="none" rtlCol="0">
            <a:spAutoFit/>
          </a:bodyPr>
          <a:lstStyle/>
          <a:p>
            <a:pPr algn="ctr"/>
            <a:r>
              <a:rPr lang="en-US" sz="2800" b="1" dirty="0">
                <a:solidFill>
                  <a:schemeClr val="accent4"/>
                </a:solidFill>
                <a:latin typeface="+mj-lt"/>
              </a:rPr>
              <a:t>aha</a:t>
            </a:r>
            <a:endParaRPr lang="id-ID" sz="2800" b="1" dirty="0">
              <a:solidFill>
                <a:schemeClr val="accent4"/>
              </a:solidFill>
              <a:latin typeface="+mj-lt"/>
            </a:endParaRPr>
          </a:p>
        </p:txBody>
      </p:sp>
      <p:grpSp>
        <p:nvGrpSpPr>
          <p:cNvPr id="105" name="Group 104">
            <a:extLst>
              <a:ext uri="{FF2B5EF4-FFF2-40B4-BE49-F238E27FC236}">
                <a16:creationId xmlns:a16="http://schemas.microsoft.com/office/drawing/2014/main" id="{2977578C-6A02-4700-91FD-E14E6FF1B136}"/>
              </a:ext>
            </a:extLst>
          </p:cNvPr>
          <p:cNvGrpSpPr/>
          <p:nvPr/>
        </p:nvGrpSpPr>
        <p:grpSpPr>
          <a:xfrm>
            <a:off x="9075676" y="4275835"/>
            <a:ext cx="872349" cy="872388"/>
            <a:chOff x="4322727" y="495428"/>
            <a:chExt cx="274313" cy="274325"/>
          </a:xfrm>
          <a:solidFill>
            <a:schemeClr val="accent4"/>
          </a:solidFill>
        </p:grpSpPr>
        <p:sp>
          <p:nvSpPr>
            <p:cNvPr id="106" name="Freeform: Shape 105">
              <a:extLst>
                <a:ext uri="{FF2B5EF4-FFF2-40B4-BE49-F238E27FC236}">
                  <a16:creationId xmlns:a16="http://schemas.microsoft.com/office/drawing/2014/main" id="{CC857979-D211-448B-A2B9-775AB5F77339}"/>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B9810F7-E716-48EC-AED3-AD8B3F6DB77A}"/>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115F11A3-8D44-41FC-AD96-AA9469DA8E7F}"/>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353C41C8-CEBE-4275-B033-C40E5D4BBF94}"/>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2484CCE-533B-4E17-B0E1-576845153E02}"/>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1643528-5657-4D95-AA6F-14881F72ADF5}"/>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46B276D-A14C-4680-80F5-F9CC0CEEA84E}"/>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2AD410-4C1C-4635-9DA9-9BCB632C3ED3}"/>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C034138-3603-4802-823D-8DD57E75E622}"/>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21F800F-E2FE-4922-883D-A2F9D6793AAA}"/>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037525E-84F0-4B1F-9FBB-B52C76945CFA}"/>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cxnSp>
        <p:nvCxnSpPr>
          <p:cNvPr id="117" name="Straight Connector 116">
            <a:extLst>
              <a:ext uri="{FF2B5EF4-FFF2-40B4-BE49-F238E27FC236}">
                <a16:creationId xmlns:a16="http://schemas.microsoft.com/office/drawing/2014/main" id="{41C45F45-E5BA-4809-BE6F-3A68075F619F}"/>
              </a:ext>
            </a:extLst>
          </p:cNvPr>
          <p:cNvCxnSpPr>
            <a:cxnSpLocks/>
          </p:cNvCxnSpPr>
          <p:nvPr/>
        </p:nvCxnSpPr>
        <p:spPr>
          <a:xfrm>
            <a:off x="7095910" y="4040375"/>
            <a:ext cx="1284788" cy="667807"/>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AF4196F0-C626-4B22-B5BC-7325C79D2069}"/>
              </a:ext>
            </a:extLst>
          </p:cNvPr>
          <p:cNvSpPr txBox="1"/>
          <p:nvPr/>
        </p:nvSpPr>
        <p:spPr>
          <a:xfrm>
            <a:off x="506316" y="3082434"/>
            <a:ext cx="2610009" cy="338554"/>
          </a:xfrm>
          <a:prstGeom prst="rect">
            <a:avLst/>
          </a:prstGeom>
          <a:noFill/>
        </p:spPr>
        <p:txBody>
          <a:bodyPr wrap="none" rtlCol="0">
            <a:spAutoFit/>
          </a:bodyPr>
          <a:lstStyle/>
          <a:p>
            <a:pPr algn="r"/>
            <a:r>
              <a:rPr lang="en-US" sz="1600" dirty="0">
                <a:latin typeface="+mj-lt"/>
                <a:hlinkClick r:id="rId6"/>
              </a:rPr>
              <a:t>Society of American Archivists</a:t>
            </a:r>
            <a:endParaRPr lang="id-ID" sz="1600" dirty="0">
              <a:latin typeface="+mj-lt"/>
            </a:endParaRPr>
          </a:p>
        </p:txBody>
      </p:sp>
      <p:sp>
        <p:nvSpPr>
          <p:cNvPr id="124" name="TextBox 123">
            <a:extLst>
              <a:ext uri="{FF2B5EF4-FFF2-40B4-BE49-F238E27FC236}">
                <a16:creationId xmlns:a16="http://schemas.microsoft.com/office/drawing/2014/main" id="{1CEA2FD9-458B-4CF3-A6CE-017960133C9C}"/>
              </a:ext>
            </a:extLst>
          </p:cNvPr>
          <p:cNvSpPr txBox="1"/>
          <p:nvPr/>
        </p:nvSpPr>
        <p:spPr>
          <a:xfrm>
            <a:off x="600295" y="3314705"/>
            <a:ext cx="3521795" cy="1170833"/>
          </a:xfrm>
          <a:prstGeom prst="rect">
            <a:avLst/>
          </a:prstGeom>
          <a:noFill/>
        </p:spPr>
        <p:txBody>
          <a:bodyPr wrap="square" rtlCol="0">
            <a:spAutoFit/>
          </a:bodyPr>
          <a:lstStyle/>
          <a:p>
            <a:pPr>
              <a:lnSpc>
                <a:spcPct val="150000"/>
              </a:lnSpc>
            </a:pPr>
            <a:r>
              <a:rPr lang="en-GB" sz="1200" dirty="0"/>
              <a:t>Empower archival professional excellence &amp; innovation.  Ensure the identification, preservation, understanding, and use of records of enduring value.</a:t>
            </a:r>
          </a:p>
        </p:txBody>
      </p:sp>
      <p:sp>
        <p:nvSpPr>
          <p:cNvPr id="126" name="TextBox 125">
            <a:extLst>
              <a:ext uri="{FF2B5EF4-FFF2-40B4-BE49-F238E27FC236}">
                <a16:creationId xmlns:a16="http://schemas.microsoft.com/office/drawing/2014/main" id="{4398FC7C-6A21-4CD0-BAB4-93DCF648B3B7}"/>
              </a:ext>
            </a:extLst>
          </p:cNvPr>
          <p:cNvSpPr txBox="1"/>
          <p:nvPr/>
        </p:nvSpPr>
        <p:spPr>
          <a:xfrm>
            <a:off x="2291584" y="2331465"/>
            <a:ext cx="649537" cy="523220"/>
          </a:xfrm>
          <a:prstGeom prst="rect">
            <a:avLst/>
          </a:prstGeom>
          <a:noFill/>
        </p:spPr>
        <p:txBody>
          <a:bodyPr wrap="none" rtlCol="0">
            <a:spAutoFit/>
          </a:bodyPr>
          <a:lstStyle/>
          <a:p>
            <a:pPr algn="ctr"/>
            <a:r>
              <a:rPr lang="en-US" sz="2800" b="1" dirty="0" err="1">
                <a:solidFill>
                  <a:schemeClr val="accent2"/>
                </a:solidFill>
                <a:latin typeface="+mj-lt"/>
              </a:rPr>
              <a:t>saa</a:t>
            </a:r>
            <a:endParaRPr lang="id-ID" sz="2800" b="1" dirty="0">
              <a:solidFill>
                <a:schemeClr val="accent2"/>
              </a:solidFill>
              <a:latin typeface="+mj-lt"/>
            </a:endParaRPr>
          </a:p>
        </p:txBody>
      </p:sp>
      <p:grpSp>
        <p:nvGrpSpPr>
          <p:cNvPr id="127" name="Group 126">
            <a:extLst>
              <a:ext uri="{FF2B5EF4-FFF2-40B4-BE49-F238E27FC236}">
                <a16:creationId xmlns:a16="http://schemas.microsoft.com/office/drawing/2014/main" id="{B79184E0-5487-43B9-AB6A-3A7524B11F83}"/>
              </a:ext>
            </a:extLst>
          </p:cNvPr>
          <p:cNvGrpSpPr/>
          <p:nvPr/>
        </p:nvGrpSpPr>
        <p:grpSpPr>
          <a:xfrm>
            <a:off x="2180178" y="2156881"/>
            <a:ext cx="872349" cy="872388"/>
            <a:chOff x="4322727" y="495428"/>
            <a:chExt cx="274313" cy="274325"/>
          </a:xfrm>
          <a:solidFill>
            <a:schemeClr val="accent2"/>
          </a:solidFill>
        </p:grpSpPr>
        <p:sp>
          <p:nvSpPr>
            <p:cNvPr id="128" name="Freeform: Shape 127">
              <a:extLst>
                <a:ext uri="{FF2B5EF4-FFF2-40B4-BE49-F238E27FC236}">
                  <a16:creationId xmlns:a16="http://schemas.microsoft.com/office/drawing/2014/main" id="{85ADD974-76F0-4709-A302-21AED88C7FDA}"/>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496B142-5399-4470-A8D7-E493BA17FBEA}"/>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E5FE291-00B7-42DF-94F0-DEC69CC98ECC}"/>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0E51664-DA01-4614-9B9C-3524E7CD2EE1}"/>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186F6047-3682-4359-A63C-B0E43FD4F792}"/>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8F8F02AA-6FF8-42B1-9B81-EF4DE9432B50}"/>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99FD59A-A616-4EA5-B211-BECE57DF0C5C}"/>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0619BBC-3E46-40B4-BBA7-C378C444CED3}"/>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D213B8D-B535-4950-AF4B-43B9BD988E6B}"/>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59586AD-9B2A-4CC7-8439-47475F5866FA}"/>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23081F8-5050-4BAF-8F37-451F8FD0245F}"/>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142" name="TextBox 141">
            <a:extLst>
              <a:ext uri="{FF2B5EF4-FFF2-40B4-BE49-F238E27FC236}">
                <a16:creationId xmlns:a16="http://schemas.microsoft.com/office/drawing/2014/main" id="{0E384E44-54F7-408C-B4D3-B6BDFB778541}"/>
              </a:ext>
            </a:extLst>
          </p:cNvPr>
          <p:cNvSpPr txBox="1"/>
          <p:nvPr/>
        </p:nvSpPr>
        <p:spPr>
          <a:xfrm>
            <a:off x="912387" y="5376407"/>
            <a:ext cx="2492990" cy="338554"/>
          </a:xfrm>
          <a:prstGeom prst="rect">
            <a:avLst/>
          </a:prstGeom>
          <a:noFill/>
        </p:spPr>
        <p:txBody>
          <a:bodyPr wrap="none" rtlCol="0">
            <a:spAutoFit/>
          </a:bodyPr>
          <a:lstStyle/>
          <a:p>
            <a:pPr algn="r"/>
            <a:r>
              <a:rPr lang="en-US" sz="1600" dirty="0">
                <a:latin typeface="+mj-lt"/>
                <a:hlinkClick r:id="rId7"/>
              </a:rPr>
              <a:t>American Alliance of Museums</a:t>
            </a:r>
            <a:endParaRPr lang="id-ID" sz="1600" dirty="0">
              <a:latin typeface="+mj-lt"/>
            </a:endParaRPr>
          </a:p>
        </p:txBody>
      </p:sp>
      <p:sp>
        <p:nvSpPr>
          <p:cNvPr id="143" name="TextBox 142">
            <a:extLst>
              <a:ext uri="{FF2B5EF4-FFF2-40B4-BE49-F238E27FC236}">
                <a16:creationId xmlns:a16="http://schemas.microsoft.com/office/drawing/2014/main" id="{DB4EF79A-15CA-470E-B3BE-C50DBFA31038}"/>
              </a:ext>
            </a:extLst>
          </p:cNvPr>
          <p:cNvSpPr txBox="1"/>
          <p:nvPr/>
        </p:nvSpPr>
        <p:spPr>
          <a:xfrm>
            <a:off x="913849" y="5607745"/>
            <a:ext cx="3313684" cy="1170833"/>
          </a:xfrm>
          <a:prstGeom prst="rect">
            <a:avLst/>
          </a:prstGeom>
          <a:noFill/>
        </p:spPr>
        <p:txBody>
          <a:bodyPr wrap="square" rtlCol="0">
            <a:spAutoFit/>
          </a:bodyPr>
          <a:lstStyle/>
          <a:p>
            <a:pPr>
              <a:lnSpc>
                <a:spcPct val="150000"/>
              </a:lnSpc>
            </a:pPr>
            <a:r>
              <a:rPr lang="en-GB" sz="1200" dirty="0"/>
              <a:t>Champion equitable and impactful museums by connecting people, fostering learning and community, and nurturing museum excellence</a:t>
            </a:r>
          </a:p>
        </p:txBody>
      </p:sp>
      <p:sp>
        <p:nvSpPr>
          <p:cNvPr id="145" name="TextBox 144">
            <a:extLst>
              <a:ext uri="{FF2B5EF4-FFF2-40B4-BE49-F238E27FC236}">
                <a16:creationId xmlns:a16="http://schemas.microsoft.com/office/drawing/2014/main" id="{E5D832A7-8EC1-43EE-B08F-0240BAC31588}"/>
              </a:ext>
            </a:extLst>
          </p:cNvPr>
          <p:cNvSpPr txBox="1"/>
          <p:nvPr/>
        </p:nvSpPr>
        <p:spPr>
          <a:xfrm>
            <a:off x="2562201" y="4625438"/>
            <a:ext cx="686406" cy="523220"/>
          </a:xfrm>
          <a:prstGeom prst="rect">
            <a:avLst/>
          </a:prstGeom>
          <a:noFill/>
        </p:spPr>
        <p:txBody>
          <a:bodyPr wrap="none" rtlCol="0">
            <a:spAutoFit/>
          </a:bodyPr>
          <a:lstStyle/>
          <a:p>
            <a:pPr algn="ctr"/>
            <a:r>
              <a:rPr lang="en-US" sz="2800" b="1" dirty="0" err="1">
                <a:solidFill>
                  <a:schemeClr val="accent1"/>
                </a:solidFill>
                <a:latin typeface="+mj-lt"/>
              </a:rPr>
              <a:t>aam</a:t>
            </a:r>
            <a:endParaRPr lang="id-ID" sz="2800" b="1" dirty="0">
              <a:solidFill>
                <a:schemeClr val="accent1"/>
              </a:solidFill>
              <a:latin typeface="+mj-lt"/>
            </a:endParaRPr>
          </a:p>
        </p:txBody>
      </p:sp>
      <p:grpSp>
        <p:nvGrpSpPr>
          <p:cNvPr id="146" name="Group 145">
            <a:extLst>
              <a:ext uri="{FF2B5EF4-FFF2-40B4-BE49-F238E27FC236}">
                <a16:creationId xmlns:a16="http://schemas.microsoft.com/office/drawing/2014/main" id="{8036C7C9-B01D-45F9-8991-69EFA53D7E86}"/>
              </a:ext>
            </a:extLst>
          </p:cNvPr>
          <p:cNvGrpSpPr/>
          <p:nvPr/>
        </p:nvGrpSpPr>
        <p:grpSpPr>
          <a:xfrm>
            <a:off x="2469230" y="4450854"/>
            <a:ext cx="872349" cy="872388"/>
            <a:chOff x="4322727" y="495428"/>
            <a:chExt cx="274313" cy="274325"/>
          </a:xfrm>
          <a:solidFill>
            <a:schemeClr val="accent1"/>
          </a:solidFill>
        </p:grpSpPr>
        <p:sp>
          <p:nvSpPr>
            <p:cNvPr id="147" name="Freeform: Shape 146">
              <a:extLst>
                <a:ext uri="{FF2B5EF4-FFF2-40B4-BE49-F238E27FC236}">
                  <a16:creationId xmlns:a16="http://schemas.microsoft.com/office/drawing/2014/main" id="{450B4016-72FA-430E-8546-4273B8B9EF91}"/>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74F73DE2-B086-4C87-A92B-F8C37D3AF20E}"/>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79E05D5-BAD3-45B7-8F21-958C7CA5CB96}"/>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FB73932F-4BFE-48F0-9C6E-7FB49348656A}"/>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4F919CA-BC46-4968-ADBB-681E227914F2}"/>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C98B7D9-DDA7-4371-86FA-655B11457BA4}"/>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152B372-7E13-4F1C-AF71-AF15CFC83F00}"/>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460DE19-3588-4900-A7E2-18B9D1F9329C}"/>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9F1CA99-B571-4726-9B55-FB2552AB62AF}"/>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A2787238-A0BA-4509-AD2E-E29DE3931407}"/>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5D5E258-A989-4D42-9271-B78A8C9A9C9B}"/>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cxnSp>
        <p:nvCxnSpPr>
          <p:cNvPr id="162" name="Straight Connector 161">
            <a:extLst>
              <a:ext uri="{FF2B5EF4-FFF2-40B4-BE49-F238E27FC236}">
                <a16:creationId xmlns:a16="http://schemas.microsoft.com/office/drawing/2014/main" id="{4DA0F5BF-3228-45D6-81E5-9F377BEC7122}"/>
              </a:ext>
            </a:extLst>
          </p:cNvPr>
          <p:cNvCxnSpPr>
            <a:cxnSpLocks/>
          </p:cNvCxnSpPr>
          <p:nvPr/>
        </p:nvCxnSpPr>
        <p:spPr>
          <a:xfrm flipH="1" flipV="1">
            <a:off x="3737649" y="2591897"/>
            <a:ext cx="1264969" cy="92512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9AB0BC6-D49E-4A2F-8762-116A9C002CA0}"/>
              </a:ext>
            </a:extLst>
          </p:cNvPr>
          <p:cNvCxnSpPr>
            <a:cxnSpLocks/>
          </p:cNvCxnSpPr>
          <p:nvPr/>
        </p:nvCxnSpPr>
        <p:spPr>
          <a:xfrm>
            <a:off x="3262173" y="2593075"/>
            <a:ext cx="474364" cy="0"/>
          </a:xfrm>
          <a:prstGeom prst="line">
            <a:avLst/>
          </a:prstGeom>
          <a:ln w="15875">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37BF3E1-9E21-44AD-9F35-1084DB74357F}"/>
              </a:ext>
            </a:extLst>
          </p:cNvPr>
          <p:cNvCxnSpPr>
            <a:cxnSpLocks/>
          </p:cNvCxnSpPr>
          <p:nvPr/>
        </p:nvCxnSpPr>
        <p:spPr>
          <a:xfrm flipH="1">
            <a:off x="4066027" y="4241779"/>
            <a:ext cx="1351173" cy="667807"/>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F06460E-A37E-4D89-A9D3-E4A745011DB5}"/>
              </a:ext>
            </a:extLst>
          </p:cNvPr>
          <p:cNvCxnSpPr>
            <a:cxnSpLocks/>
          </p:cNvCxnSpPr>
          <p:nvPr/>
        </p:nvCxnSpPr>
        <p:spPr>
          <a:xfrm flipV="1">
            <a:off x="3558149" y="4908736"/>
            <a:ext cx="506690" cy="0"/>
          </a:xfrm>
          <a:prstGeom prst="line">
            <a:avLst/>
          </a:prstGeom>
          <a:ln w="15875">
            <a:solidFill>
              <a:schemeClr val="accent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2865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2" presetClass="entr" presetSubtype="2" fill="hold" nodeType="after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wipe(right)">
                                      <p:cBhvr>
                                        <p:cTn id="24" dur="500"/>
                                        <p:tgtEl>
                                          <p:spTgt spid="166"/>
                                        </p:tgtEl>
                                      </p:cBhvr>
                                    </p:animEffect>
                                  </p:childTnLst>
                                </p:cTn>
                              </p:par>
                            </p:childTnLst>
                          </p:cTn>
                        </p:par>
                        <p:par>
                          <p:cTn id="25" fill="hold">
                            <p:stCondLst>
                              <p:cond delay="2500"/>
                            </p:stCondLst>
                            <p:childTnLst>
                              <p:par>
                                <p:cTn id="26" presetID="22" presetClass="entr" presetSubtype="2" fill="hold" nodeType="after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wipe(right)">
                                      <p:cBhvr>
                                        <p:cTn id="28" dur="500"/>
                                        <p:tgtEl>
                                          <p:spTgt spid="167"/>
                                        </p:tgtEl>
                                      </p:cBhvr>
                                    </p:animEffect>
                                  </p:childTnLst>
                                </p:cTn>
                              </p:par>
                            </p:childTnLst>
                          </p:cTn>
                        </p:par>
                        <p:par>
                          <p:cTn id="29" fill="hold">
                            <p:stCondLst>
                              <p:cond delay="3000"/>
                            </p:stCondLst>
                            <p:childTnLst>
                              <p:par>
                                <p:cTn id="30" presetID="21" presetClass="entr" presetSubtype="1" fill="hold" nodeType="afterEffect">
                                  <p:stCondLst>
                                    <p:cond delay="0"/>
                                  </p:stCondLst>
                                  <p:childTnLst>
                                    <p:set>
                                      <p:cBhvr>
                                        <p:cTn id="31" dur="1" fill="hold">
                                          <p:stCondLst>
                                            <p:cond delay="0"/>
                                          </p:stCondLst>
                                        </p:cTn>
                                        <p:tgtEl>
                                          <p:spTgt spid="146"/>
                                        </p:tgtEl>
                                        <p:attrNameLst>
                                          <p:attrName>style.visibility</p:attrName>
                                        </p:attrNameLst>
                                      </p:cBhvr>
                                      <p:to>
                                        <p:strVal val="visible"/>
                                      </p:to>
                                    </p:set>
                                    <p:animEffect transition="in" filter="wheel(1)">
                                      <p:cBhvr>
                                        <p:cTn id="32" dur="500"/>
                                        <p:tgtEl>
                                          <p:spTgt spid="146"/>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fade">
                                      <p:cBhvr>
                                        <p:cTn id="36" dur="500"/>
                                        <p:tgtEl>
                                          <p:spTgt spid="145"/>
                                        </p:tgtEl>
                                      </p:cBhvr>
                                    </p:animEffect>
                                  </p:childTnLst>
                                </p:cTn>
                              </p:par>
                            </p:childTnLst>
                          </p:cTn>
                        </p:par>
                        <p:par>
                          <p:cTn id="37" fill="hold">
                            <p:stCondLst>
                              <p:cond delay="4000"/>
                            </p:stCondLst>
                            <p:childTnLst>
                              <p:par>
                                <p:cTn id="38" presetID="22" presetClass="entr" presetSubtype="2" fill="hold" grpId="0" nodeType="afterEffect">
                                  <p:stCondLst>
                                    <p:cond delay="0"/>
                                  </p:stCondLst>
                                  <p:childTnLst>
                                    <p:set>
                                      <p:cBhvr>
                                        <p:cTn id="39" dur="1" fill="hold">
                                          <p:stCondLst>
                                            <p:cond delay="0"/>
                                          </p:stCondLst>
                                        </p:cTn>
                                        <p:tgtEl>
                                          <p:spTgt spid="142"/>
                                        </p:tgtEl>
                                        <p:attrNameLst>
                                          <p:attrName>style.visibility</p:attrName>
                                        </p:attrNameLst>
                                      </p:cBhvr>
                                      <p:to>
                                        <p:strVal val="visible"/>
                                      </p:to>
                                    </p:set>
                                    <p:animEffect transition="in" filter="wipe(right)">
                                      <p:cBhvr>
                                        <p:cTn id="40" dur="500"/>
                                        <p:tgtEl>
                                          <p:spTgt spid="142"/>
                                        </p:tgtEl>
                                      </p:cBhvr>
                                    </p:animEffect>
                                  </p:childTnLst>
                                </p:cTn>
                              </p:par>
                            </p:childTnLst>
                          </p:cTn>
                        </p:par>
                        <p:par>
                          <p:cTn id="41" fill="hold">
                            <p:stCondLst>
                              <p:cond delay="4500"/>
                            </p:stCondLst>
                            <p:childTnLst>
                              <p:par>
                                <p:cTn id="42" presetID="22" presetClass="entr" presetSubtype="1" fill="hold" grpId="0" nodeType="afterEffect">
                                  <p:stCondLst>
                                    <p:cond delay="0"/>
                                  </p:stCondLst>
                                  <p:childTnLst>
                                    <p:set>
                                      <p:cBhvr>
                                        <p:cTn id="43" dur="1" fill="hold">
                                          <p:stCondLst>
                                            <p:cond delay="0"/>
                                          </p:stCondLst>
                                        </p:cTn>
                                        <p:tgtEl>
                                          <p:spTgt spid="143"/>
                                        </p:tgtEl>
                                        <p:attrNameLst>
                                          <p:attrName>style.visibility</p:attrName>
                                        </p:attrNameLst>
                                      </p:cBhvr>
                                      <p:to>
                                        <p:strVal val="visible"/>
                                      </p:to>
                                    </p:set>
                                    <p:animEffect transition="in" filter="wipe(up)">
                                      <p:cBhvr>
                                        <p:cTn id="44" dur="500"/>
                                        <p:tgtEl>
                                          <p:spTgt spid="143"/>
                                        </p:tgtEl>
                                      </p:cBhvr>
                                    </p:animEffect>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62"/>
                                        </p:tgtEl>
                                        <p:attrNameLst>
                                          <p:attrName>style.visibility</p:attrName>
                                        </p:attrNameLst>
                                      </p:cBhvr>
                                      <p:to>
                                        <p:strVal val="visible"/>
                                      </p:to>
                                    </p:set>
                                    <p:animEffect transition="in" filter="wipe(right)">
                                      <p:cBhvr>
                                        <p:cTn id="48" dur="500"/>
                                        <p:tgtEl>
                                          <p:spTgt spid="162"/>
                                        </p:tgtEl>
                                      </p:cBhvr>
                                    </p:animEffect>
                                  </p:childTnLst>
                                </p:cTn>
                              </p:par>
                            </p:childTnLst>
                          </p:cTn>
                        </p:par>
                        <p:par>
                          <p:cTn id="49" fill="hold">
                            <p:stCondLst>
                              <p:cond delay="5500"/>
                            </p:stCondLst>
                            <p:childTnLst>
                              <p:par>
                                <p:cTn id="50" presetID="22" presetClass="entr" presetSubtype="2" fill="hold" nodeType="after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wipe(right)">
                                      <p:cBhvr>
                                        <p:cTn id="52" dur="500"/>
                                        <p:tgtEl>
                                          <p:spTgt spid="163"/>
                                        </p:tgtEl>
                                      </p:cBhvr>
                                    </p:animEffect>
                                  </p:childTnLst>
                                </p:cTn>
                              </p:par>
                            </p:childTnLst>
                          </p:cTn>
                        </p:par>
                        <p:par>
                          <p:cTn id="53" fill="hold">
                            <p:stCondLst>
                              <p:cond delay="6000"/>
                            </p:stCondLst>
                            <p:childTnLst>
                              <p:par>
                                <p:cTn id="54" presetID="21" presetClass="entr" presetSubtype="1" fill="hold" nodeType="afterEffect">
                                  <p:stCondLst>
                                    <p:cond delay="0"/>
                                  </p:stCondLst>
                                  <p:childTnLst>
                                    <p:set>
                                      <p:cBhvr>
                                        <p:cTn id="55" dur="1" fill="hold">
                                          <p:stCondLst>
                                            <p:cond delay="0"/>
                                          </p:stCondLst>
                                        </p:cTn>
                                        <p:tgtEl>
                                          <p:spTgt spid="127"/>
                                        </p:tgtEl>
                                        <p:attrNameLst>
                                          <p:attrName>style.visibility</p:attrName>
                                        </p:attrNameLst>
                                      </p:cBhvr>
                                      <p:to>
                                        <p:strVal val="visible"/>
                                      </p:to>
                                    </p:set>
                                    <p:animEffect transition="in" filter="wheel(1)">
                                      <p:cBhvr>
                                        <p:cTn id="56" dur="500"/>
                                        <p:tgtEl>
                                          <p:spTgt spid="127"/>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126"/>
                                        </p:tgtEl>
                                        <p:attrNameLst>
                                          <p:attrName>style.visibility</p:attrName>
                                        </p:attrNameLst>
                                      </p:cBhvr>
                                      <p:to>
                                        <p:strVal val="visible"/>
                                      </p:to>
                                    </p:set>
                                    <p:animEffect transition="in" filter="fade">
                                      <p:cBhvr>
                                        <p:cTn id="60" dur="500"/>
                                        <p:tgtEl>
                                          <p:spTgt spid="126"/>
                                        </p:tgtEl>
                                      </p:cBhvr>
                                    </p:animEffect>
                                  </p:childTnLst>
                                </p:cTn>
                              </p:par>
                            </p:childTnLst>
                          </p:cTn>
                        </p:par>
                        <p:par>
                          <p:cTn id="61" fill="hold">
                            <p:stCondLst>
                              <p:cond delay="7000"/>
                            </p:stCondLst>
                            <p:childTnLst>
                              <p:par>
                                <p:cTn id="62" presetID="22" presetClass="entr" presetSubtype="2" fill="hold" grpId="0" nodeType="after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wipe(right)">
                                      <p:cBhvr>
                                        <p:cTn id="64" dur="500"/>
                                        <p:tgtEl>
                                          <p:spTgt spid="123"/>
                                        </p:tgtEl>
                                      </p:cBhvr>
                                    </p:animEffect>
                                  </p:childTnLst>
                                </p:cTn>
                              </p:par>
                            </p:childTnLst>
                          </p:cTn>
                        </p:par>
                        <p:par>
                          <p:cTn id="65" fill="hold">
                            <p:stCondLst>
                              <p:cond delay="7500"/>
                            </p:stCondLst>
                            <p:childTnLst>
                              <p:par>
                                <p:cTn id="66" presetID="22" presetClass="entr" presetSubtype="1" fill="hold" grpId="0" nodeType="after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wipe(up)">
                                      <p:cBhvr>
                                        <p:cTn id="68" dur="500"/>
                                        <p:tgtEl>
                                          <p:spTgt spid="124"/>
                                        </p:tgtEl>
                                      </p:cBhvr>
                                    </p:animEffect>
                                  </p:childTnLst>
                                </p:cTn>
                              </p:par>
                            </p:childTnLst>
                          </p:cTn>
                        </p:par>
                        <p:par>
                          <p:cTn id="69" fill="hold">
                            <p:stCondLst>
                              <p:cond delay="8000"/>
                            </p:stCondLst>
                            <p:childTnLst>
                              <p:par>
                                <p:cTn id="70" presetID="22" presetClass="entr" presetSubtype="8" fill="hold" nodeType="after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500"/>
                                        <p:tgtEl>
                                          <p:spTgt spid="69"/>
                                        </p:tgtEl>
                                      </p:cBhvr>
                                    </p:animEffect>
                                  </p:childTnLst>
                                </p:cTn>
                              </p:par>
                            </p:childTnLst>
                          </p:cTn>
                        </p:par>
                        <p:par>
                          <p:cTn id="73" fill="hold">
                            <p:stCondLst>
                              <p:cond delay="8500"/>
                            </p:stCondLst>
                            <p:childTnLst>
                              <p:par>
                                <p:cTn id="74" presetID="22" presetClass="entr" presetSubtype="8" fill="hold" nodeType="after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wipe(left)">
                                      <p:cBhvr>
                                        <p:cTn id="76" dur="500"/>
                                        <p:tgtEl>
                                          <p:spTgt spid="70"/>
                                        </p:tgtEl>
                                      </p:cBhvr>
                                    </p:animEffect>
                                  </p:childTnLst>
                                </p:cTn>
                              </p:par>
                            </p:childTnLst>
                          </p:cTn>
                        </p:par>
                        <p:par>
                          <p:cTn id="77" fill="hold">
                            <p:stCondLst>
                              <p:cond delay="9000"/>
                            </p:stCondLst>
                            <p:childTnLst>
                              <p:par>
                                <p:cTn id="78" presetID="21" presetClass="entr" presetSubtype="1" fill="hold" nodeType="after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wheel(1)">
                                      <p:cBhvr>
                                        <p:cTn id="80" dur="500"/>
                                        <p:tgtEl>
                                          <p:spTgt spid="82"/>
                                        </p:tgtEl>
                                      </p:cBhvr>
                                    </p:animEffect>
                                  </p:childTnLst>
                                </p:cTn>
                              </p:par>
                            </p:childTnLst>
                          </p:cTn>
                        </p:par>
                        <p:par>
                          <p:cTn id="81" fill="hold">
                            <p:stCondLst>
                              <p:cond delay="9500"/>
                            </p:stCondLst>
                            <p:childTnLst>
                              <p:par>
                                <p:cTn id="82" presetID="10" presetClass="entr" presetSubtype="0" fill="hold" grpId="0" nodeType="after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500"/>
                                        <p:tgtEl>
                                          <p:spTgt spid="71"/>
                                        </p:tgtEl>
                                      </p:cBhvr>
                                    </p:animEffect>
                                  </p:childTnLst>
                                </p:cTn>
                              </p:par>
                            </p:childTnLst>
                          </p:cTn>
                        </p:par>
                        <p:par>
                          <p:cTn id="85" fill="hold">
                            <p:stCondLst>
                              <p:cond delay="10000"/>
                            </p:stCondLst>
                            <p:childTnLst>
                              <p:par>
                                <p:cTn id="86" presetID="22" presetClass="entr" presetSubtype="8" fill="hold" grpId="0" nodeType="after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wipe(left)">
                                      <p:cBhvr>
                                        <p:cTn id="88" dur="500"/>
                                        <p:tgtEl>
                                          <p:spTgt spid="72"/>
                                        </p:tgtEl>
                                      </p:cBhvr>
                                    </p:animEffect>
                                  </p:childTnLst>
                                </p:cTn>
                              </p:par>
                            </p:childTnLst>
                          </p:cTn>
                        </p:par>
                        <p:par>
                          <p:cTn id="89" fill="hold">
                            <p:stCondLst>
                              <p:cond delay="10500"/>
                            </p:stCondLst>
                            <p:childTnLst>
                              <p:par>
                                <p:cTn id="90" presetID="22" presetClass="entr" presetSubtype="1" fill="hold" grpId="0" nodeType="after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wipe(up)">
                                      <p:cBhvr>
                                        <p:cTn id="92" dur="500"/>
                                        <p:tgtEl>
                                          <p:spTgt spid="74"/>
                                        </p:tgtEl>
                                      </p:cBhvr>
                                    </p:animEffect>
                                  </p:childTnLst>
                                </p:cTn>
                              </p:par>
                            </p:childTnLst>
                          </p:cTn>
                        </p:par>
                        <p:par>
                          <p:cTn id="93" fill="hold">
                            <p:stCondLst>
                              <p:cond delay="11000"/>
                            </p:stCondLst>
                            <p:childTnLst>
                              <p:par>
                                <p:cTn id="94" presetID="22" presetClass="entr" presetSubtype="8" fill="hold" nodeType="afterEffect">
                                  <p:stCondLst>
                                    <p:cond delay="0"/>
                                  </p:stCondLst>
                                  <p:childTnLst>
                                    <p:set>
                                      <p:cBhvr>
                                        <p:cTn id="95" dur="1" fill="hold">
                                          <p:stCondLst>
                                            <p:cond delay="0"/>
                                          </p:stCondLst>
                                        </p:cTn>
                                        <p:tgtEl>
                                          <p:spTgt spid="117"/>
                                        </p:tgtEl>
                                        <p:attrNameLst>
                                          <p:attrName>style.visibility</p:attrName>
                                        </p:attrNameLst>
                                      </p:cBhvr>
                                      <p:to>
                                        <p:strVal val="visible"/>
                                      </p:to>
                                    </p:set>
                                    <p:animEffect transition="in" filter="wipe(left)">
                                      <p:cBhvr>
                                        <p:cTn id="96" dur="500"/>
                                        <p:tgtEl>
                                          <p:spTgt spid="117"/>
                                        </p:tgtEl>
                                      </p:cBhvr>
                                    </p:animEffect>
                                  </p:childTnLst>
                                </p:cTn>
                              </p:par>
                            </p:childTnLst>
                          </p:cTn>
                        </p:par>
                        <p:par>
                          <p:cTn id="97" fill="hold">
                            <p:stCondLst>
                              <p:cond delay="11500"/>
                            </p:stCondLst>
                            <p:childTnLst>
                              <p:par>
                                <p:cTn id="98" presetID="22" presetClass="entr" presetSubtype="8" fill="hold" nodeType="afterEffect">
                                  <p:stCondLst>
                                    <p:cond delay="0"/>
                                  </p:stCondLst>
                                  <p:childTnLst>
                                    <p:set>
                                      <p:cBhvr>
                                        <p:cTn id="99" dur="1" fill="hold">
                                          <p:stCondLst>
                                            <p:cond delay="0"/>
                                          </p:stCondLst>
                                        </p:cTn>
                                        <p:tgtEl>
                                          <p:spTgt spid="100"/>
                                        </p:tgtEl>
                                        <p:attrNameLst>
                                          <p:attrName>style.visibility</p:attrName>
                                        </p:attrNameLst>
                                      </p:cBhvr>
                                      <p:to>
                                        <p:strVal val="visible"/>
                                      </p:to>
                                    </p:set>
                                    <p:animEffect transition="in" filter="wipe(left)">
                                      <p:cBhvr>
                                        <p:cTn id="100" dur="500"/>
                                        <p:tgtEl>
                                          <p:spTgt spid="100"/>
                                        </p:tgtEl>
                                      </p:cBhvr>
                                    </p:animEffect>
                                  </p:childTnLst>
                                </p:cTn>
                              </p:par>
                            </p:childTnLst>
                          </p:cTn>
                        </p:par>
                        <p:par>
                          <p:cTn id="101" fill="hold">
                            <p:stCondLst>
                              <p:cond delay="12000"/>
                            </p:stCondLst>
                            <p:childTnLst>
                              <p:par>
                                <p:cTn id="102" presetID="21" presetClass="entr" presetSubtype="1" fill="hold" nodeType="afterEffect">
                                  <p:stCondLst>
                                    <p:cond delay="0"/>
                                  </p:stCondLst>
                                  <p:childTnLst>
                                    <p:set>
                                      <p:cBhvr>
                                        <p:cTn id="103" dur="1" fill="hold">
                                          <p:stCondLst>
                                            <p:cond delay="0"/>
                                          </p:stCondLst>
                                        </p:cTn>
                                        <p:tgtEl>
                                          <p:spTgt spid="105"/>
                                        </p:tgtEl>
                                        <p:attrNameLst>
                                          <p:attrName>style.visibility</p:attrName>
                                        </p:attrNameLst>
                                      </p:cBhvr>
                                      <p:to>
                                        <p:strVal val="visible"/>
                                      </p:to>
                                    </p:set>
                                    <p:animEffect transition="in" filter="wheel(1)">
                                      <p:cBhvr>
                                        <p:cTn id="104" dur="500"/>
                                        <p:tgtEl>
                                          <p:spTgt spid="105"/>
                                        </p:tgtEl>
                                      </p:cBhvr>
                                    </p:animEffect>
                                  </p:childTnLst>
                                </p:cTn>
                              </p:par>
                            </p:childTnLst>
                          </p:cTn>
                        </p:par>
                        <p:par>
                          <p:cTn id="105" fill="hold">
                            <p:stCondLst>
                              <p:cond delay="12500"/>
                            </p:stCondLst>
                            <p:childTnLst>
                              <p:par>
                                <p:cTn id="106" presetID="10" presetClass="entr" presetSubtype="0" fill="hold" grpId="0" nodeType="afterEffect">
                                  <p:stCondLst>
                                    <p:cond delay="0"/>
                                  </p:stCondLst>
                                  <p:childTnLst>
                                    <p:set>
                                      <p:cBhvr>
                                        <p:cTn id="107" dur="1" fill="hold">
                                          <p:stCondLst>
                                            <p:cond delay="0"/>
                                          </p:stCondLst>
                                        </p:cTn>
                                        <p:tgtEl>
                                          <p:spTgt spid="104"/>
                                        </p:tgtEl>
                                        <p:attrNameLst>
                                          <p:attrName>style.visibility</p:attrName>
                                        </p:attrNameLst>
                                      </p:cBhvr>
                                      <p:to>
                                        <p:strVal val="visible"/>
                                      </p:to>
                                    </p:set>
                                    <p:animEffect transition="in" filter="fade">
                                      <p:cBhvr>
                                        <p:cTn id="108" dur="500"/>
                                        <p:tgtEl>
                                          <p:spTgt spid="104"/>
                                        </p:tgtEl>
                                      </p:cBhvr>
                                    </p:animEffect>
                                  </p:childTnLst>
                                </p:cTn>
                              </p:par>
                            </p:childTnLst>
                          </p:cTn>
                        </p:par>
                        <p:par>
                          <p:cTn id="109" fill="hold">
                            <p:stCondLst>
                              <p:cond delay="13000"/>
                            </p:stCondLst>
                            <p:childTnLst>
                              <p:par>
                                <p:cTn id="110" presetID="22" presetClass="entr" presetSubtype="8" fill="hold" grpId="0" nodeType="afterEffect">
                                  <p:stCondLst>
                                    <p:cond delay="0"/>
                                  </p:stCondLst>
                                  <p:childTnLst>
                                    <p:set>
                                      <p:cBhvr>
                                        <p:cTn id="111" dur="1" fill="hold">
                                          <p:stCondLst>
                                            <p:cond delay="0"/>
                                          </p:stCondLst>
                                        </p:cTn>
                                        <p:tgtEl>
                                          <p:spTgt spid="101"/>
                                        </p:tgtEl>
                                        <p:attrNameLst>
                                          <p:attrName>style.visibility</p:attrName>
                                        </p:attrNameLst>
                                      </p:cBhvr>
                                      <p:to>
                                        <p:strVal val="visible"/>
                                      </p:to>
                                    </p:set>
                                    <p:animEffect transition="in" filter="wipe(left)">
                                      <p:cBhvr>
                                        <p:cTn id="112" dur="500"/>
                                        <p:tgtEl>
                                          <p:spTgt spid="101"/>
                                        </p:tgtEl>
                                      </p:cBhvr>
                                    </p:animEffect>
                                  </p:childTnLst>
                                </p:cTn>
                              </p:par>
                            </p:childTnLst>
                          </p:cTn>
                        </p:par>
                        <p:par>
                          <p:cTn id="113" fill="hold">
                            <p:stCondLst>
                              <p:cond delay="13500"/>
                            </p:stCondLst>
                            <p:childTnLst>
                              <p:par>
                                <p:cTn id="114" presetID="22" presetClass="entr" presetSubtype="1" fill="hold" grpId="0" nodeType="afterEffect">
                                  <p:stCondLst>
                                    <p:cond delay="0"/>
                                  </p:stCondLst>
                                  <p:childTnLst>
                                    <p:set>
                                      <p:cBhvr>
                                        <p:cTn id="115" dur="1" fill="hold">
                                          <p:stCondLst>
                                            <p:cond delay="0"/>
                                          </p:stCondLst>
                                        </p:cTn>
                                        <p:tgtEl>
                                          <p:spTgt spid="102"/>
                                        </p:tgtEl>
                                        <p:attrNameLst>
                                          <p:attrName>style.visibility</p:attrName>
                                        </p:attrNameLst>
                                      </p:cBhvr>
                                      <p:to>
                                        <p:strVal val="visible"/>
                                      </p:to>
                                    </p:set>
                                    <p:animEffect transition="in" filter="wipe(up)">
                                      <p:cBhvr>
                                        <p:cTn id="11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2" grpId="0">
        <p:bldAsOne/>
      </p:bldGraphic>
      <p:bldP spid="65" grpId="0" animBg="1"/>
      <p:bldP spid="55" grpId="0" animBg="1"/>
      <p:bldP spid="72" grpId="0"/>
      <p:bldP spid="74" grpId="0"/>
      <p:bldP spid="71" grpId="0"/>
      <p:bldP spid="101" grpId="0"/>
      <p:bldP spid="102" grpId="0"/>
      <p:bldP spid="104" grpId="0"/>
      <p:bldP spid="123" grpId="0"/>
      <p:bldP spid="124" grpId="0"/>
      <p:bldP spid="126" grpId="0"/>
      <p:bldP spid="142" grpId="0"/>
      <p:bldP spid="143" grpId="0"/>
      <p:bldP spid="14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3F92-C926-4B90-8632-FCA84561A86D}"/>
              </a:ext>
            </a:extLst>
          </p:cNvPr>
          <p:cNvSpPr>
            <a:spLocks noGrp="1"/>
          </p:cNvSpPr>
          <p:nvPr>
            <p:ph type="title"/>
          </p:nvPr>
        </p:nvSpPr>
        <p:spPr>
          <a:xfrm>
            <a:off x="1605166" y="492901"/>
            <a:ext cx="5977158" cy="894000"/>
          </a:xfrm>
        </p:spPr>
        <p:txBody>
          <a:bodyPr/>
          <a:lstStyle/>
          <a:p>
            <a:r>
              <a:rPr lang="en-US" dirty="0"/>
              <a:t>Books &amp; Reports</a:t>
            </a:r>
          </a:p>
        </p:txBody>
      </p:sp>
      <p:sp useBgFill="1">
        <p:nvSpPr>
          <p:cNvPr id="24" name="Freeform: Shape 23">
            <a:extLst>
              <a:ext uri="{FF2B5EF4-FFF2-40B4-BE49-F238E27FC236}">
                <a16:creationId xmlns:a16="http://schemas.microsoft.com/office/drawing/2014/main" id="{2B190E38-366A-43A7-920D-892595B4B20A}"/>
              </a:ext>
            </a:extLst>
          </p:cNvPr>
          <p:cNvSpPr/>
          <p:nvPr/>
        </p:nvSpPr>
        <p:spPr>
          <a:xfrm>
            <a:off x="7722130" y="1341759"/>
            <a:ext cx="1910993" cy="4941870"/>
          </a:xfrm>
          <a:custGeom>
            <a:avLst/>
            <a:gdLst>
              <a:gd name="connsiteX0" fmla="*/ 968485 w 1910993"/>
              <a:gd name="connsiteY0" fmla="*/ 279420 h 4941870"/>
              <a:gd name="connsiteX1" fmla="*/ 711559 w 1910993"/>
              <a:gd name="connsiteY1" fmla="*/ 1349966 h 4941870"/>
              <a:gd name="connsiteX2" fmla="*/ 699834 w 1910993"/>
              <a:gd name="connsiteY2" fmla="*/ 1486767 h 4941870"/>
              <a:gd name="connsiteX3" fmla="*/ 696644 w 1910993"/>
              <a:gd name="connsiteY3" fmla="*/ 1486767 h 4941870"/>
              <a:gd name="connsiteX4" fmla="*/ 696449 w 1910993"/>
              <a:gd name="connsiteY4" fmla="*/ 1504697 h 4941870"/>
              <a:gd name="connsiteX5" fmla="*/ 696449 w 1910993"/>
              <a:gd name="connsiteY5" fmla="*/ 3061520 h 4941870"/>
              <a:gd name="connsiteX6" fmla="*/ 279611 w 1910993"/>
              <a:gd name="connsiteY6" fmla="*/ 4518467 h 4941870"/>
              <a:gd name="connsiteX7" fmla="*/ 360654 w 1910993"/>
              <a:gd name="connsiteY7" fmla="*/ 4556495 h 4941870"/>
              <a:gd name="connsiteX8" fmla="*/ 696440 w 1910993"/>
              <a:gd name="connsiteY8" fmla="*/ 4556495 h 4941870"/>
              <a:gd name="connsiteX9" fmla="*/ 696440 w 1910993"/>
              <a:gd name="connsiteY9" fmla="*/ 4493348 h 4941870"/>
              <a:gd name="connsiteX10" fmla="*/ 799505 w 1910993"/>
              <a:gd name="connsiteY10" fmla="*/ 4542477 h 4941870"/>
              <a:gd name="connsiteX11" fmla="*/ 825981 w 1910993"/>
              <a:gd name="connsiteY11" fmla="*/ 4634835 h 4941870"/>
              <a:gd name="connsiteX12" fmla="*/ 1079384 w 1910993"/>
              <a:gd name="connsiteY12" fmla="*/ 4634835 h 4941870"/>
              <a:gd name="connsiteX13" fmla="*/ 1106999 w 1910993"/>
              <a:gd name="connsiteY13" fmla="*/ 4542477 h 4941870"/>
              <a:gd name="connsiteX14" fmla="*/ 1214552 w 1910993"/>
              <a:gd name="connsiteY14" fmla="*/ 4464720 h 4941870"/>
              <a:gd name="connsiteX15" fmla="*/ 1214552 w 1910993"/>
              <a:gd name="connsiteY15" fmla="*/ 4556487 h 4941870"/>
              <a:gd name="connsiteX16" fmla="*/ 1550280 w 1910993"/>
              <a:gd name="connsiteY16" fmla="*/ 4556487 h 4941870"/>
              <a:gd name="connsiteX17" fmla="*/ 1631381 w 1910993"/>
              <a:gd name="connsiteY17" fmla="*/ 4518458 h 4941870"/>
              <a:gd name="connsiteX18" fmla="*/ 1214544 w 1910993"/>
              <a:gd name="connsiteY18" fmla="*/ 3092186 h 4941870"/>
              <a:gd name="connsiteX19" fmla="*/ 1214544 w 1910993"/>
              <a:gd name="connsiteY19" fmla="*/ 1504697 h 4941870"/>
              <a:gd name="connsiteX20" fmla="*/ 1214364 w 1910993"/>
              <a:gd name="connsiteY20" fmla="*/ 1486767 h 4941870"/>
              <a:gd name="connsiteX21" fmla="*/ 1211159 w 1910993"/>
              <a:gd name="connsiteY21" fmla="*/ 1486767 h 4941870"/>
              <a:gd name="connsiteX22" fmla="*/ 1200541 w 1910993"/>
              <a:gd name="connsiteY22" fmla="*/ 1349966 h 4941870"/>
              <a:gd name="connsiteX23" fmla="*/ 968485 w 1910993"/>
              <a:gd name="connsiteY23" fmla="*/ 279420 h 4941870"/>
              <a:gd name="connsiteX24" fmla="*/ 0 w 1910993"/>
              <a:gd name="connsiteY24" fmla="*/ 0 h 4941870"/>
              <a:gd name="connsiteX25" fmla="*/ 1910993 w 1910993"/>
              <a:gd name="connsiteY25" fmla="*/ 0 h 4941870"/>
              <a:gd name="connsiteX26" fmla="*/ 1910993 w 1910993"/>
              <a:gd name="connsiteY26" fmla="*/ 4941870 h 4941870"/>
              <a:gd name="connsiteX27" fmla="*/ 0 w 1910993"/>
              <a:gd name="connsiteY27" fmla="*/ 4941870 h 494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0993" h="4941870">
                <a:moveTo>
                  <a:pt x="968485" y="279420"/>
                </a:moveTo>
                <a:cubicBezTo>
                  <a:pt x="855468" y="279420"/>
                  <a:pt x="749440" y="974014"/>
                  <a:pt x="711559" y="1349966"/>
                </a:cubicBezTo>
                <a:lnTo>
                  <a:pt x="699834" y="1486767"/>
                </a:lnTo>
                <a:lnTo>
                  <a:pt x="696644" y="1486767"/>
                </a:lnTo>
                <a:lnTo>
                  <a:pt x="696449" y="1504697"/>
                </a:lnTo>
                <a:lnTo>
                  <a:pt x="696449" y="3061520"/>
                </a:lnTo>
                <a:lnTo>
                  <a:pt x="279611" y="4518467"/>
                </a:lnTo>
                <a:cubicBezTo>
                  <a:pt x="279611" y="4539486"/>
                  <a:pt x="315881" y="4556495"/>
                  <a:pt x="360654" y="4556495"/>
                </a:cubicBezTo>
                <a:lnTo>
                  <a:pt x="696440" y="4556495"/>
                </a:lnTo>
                <a:lnTo>
                  <a:pt x="696440" y="4493348"/>
                </a:lnTo>
                <a:lnTo>
                  <a:pt x="799505" y="4542477"/>
                </a:lnTo>
                <a:lnTo>
                  <a:pt x="825981" y="4634835"/>
                </a:lnTo>
                <a:cubicBezTo>
                  <a:pt x="825981" y="4634835"/>
                  <a:pt x="948018" y="4696972"/>
                  <a:pt x="1079384" y="4634835"/>
                </a:cubicBezTo>
                <a:lnTo>
                  <a:pt x="1106999" y="4542477"/>
                </a:lnTo>
                <a:lnTo>
                  <a:pt x="1214552" y="4464720"/>
                </a:lnTo>
                <a:lnTo>
                  <a:pt x="1214552" y="4556487"/>
                </a:lnTo>
                <a:lnTo>
                  <a:pt x="1550280" y="4556487"/>
                </a:lnTo>
                <a:cubicBezTo>
                  <a:pt x="1595111" y="4556487"/>
                  <a:pt x="1631381" y="4539477"/>
                  <a:pt x="1631381" y="4518458"/>
                </a:cubicBezTo>
                <a:lnTo>
                  <a:pt x="1214544" y="3092186"/>
                </a:lnTo>
                <a:lnTo>
                  <a:pt x="1214544" y="1504697"/>
                </a:lnTo>
                <a:lnTo>
                  <a:pt x="1214364" y="1486767"/>
                </a:lnTo>
                <a:lnTo>
                  <a:pt x="1211159" y="1486767"/>
                </a:lnTo>
                <a:lnTo>
                  <a:pt x="1200541" y="1349966"/>
                </a:lnTo>
                <a:cubicBezTo>
                  <a:pt x="1167638" y="974014"/>
                  <a:pt x="1081457" y="279420"/>
                  <a:pt x="968485" y="279420"/>
                </a:cubicBezTo>
                <a:close/>
                <a:moveTo>
                  <a:pt x="0" y="0"/>
                </a:moveTo>
                <a:lnTo>
                  <a:pt x="1910993" y="0"/>
                </a:lnTo>
                <a:lnTo>
                  <a:pt x="1910993" y="4941870"/>
                </a:lnTo>
                <a:lnTo>
                  <a:pt x="0" y="49418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A16EC9B6-7AD9-FF79-0AF2-A4D4CAB95EA1}"/>
              </a:ext>
            </a:extLst>
          </p:cNvPr>
          <p:cNvSpPr txBox="1"/>
          <p:nvPr/>
        </p:nvSpPr>
        <p:spPr>
          <a:xfrm>
            <a:off x="719950" y="1202074"/>
            <a:ext cx="10340400" cy="544956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lnSpc>
                <a:spcPct val="150000"/>
              </a:lnSpc>
              <a:buFont typeface="Wingdings" panose="05000000000000000000" pitchFamily="2" charset="2"/>
              <a:buChar char="Ø"/>
            </a:pPr>
            <a:r>
              <a:rPr lang="en-US" b="0" i="0" dirty="0">
                <a:solidFill>
                  <a:srgbClr val="000000"/>
                </a:solidFill>
                <a:effectLst/>
              </a:rPr>
              <a:t>M. Condron, </a:t>
            </a:r>
            <a:r>
              <a:rPr lang="en-US" b="0" i="0" dirty="0">
                <a:effectLst/>
                <a:hlinkClick r:id="rId3"/>
              </a:rPr>
              <a:t>Managing the Digital You: Where and How to Keep and Organize Your Digital Life</a:t>
            </a:r>
            <a:r>
              <a:rPr lang="en-US" b="0" i="0" dirty="0">
                <a:solidFill>
                  <a:srgbClr val="000000"/>
                </a:solidFill>
                <a:effectLst/>
              </a:rPr>
              <a:t>. Lanham, Maryland: Roman &amp; Littlefield, 2017. </a:t>
            </a:r>
          </a:p>
          <a:p>
            <a:pPr marL="285750" indent="-285750">
              <a:lnSpc>
                <a:spcPct val="150000"/>
              </a:lnSpc>
              <a:buFont typeface="Wingdings" panose="05000000000000000000" pitchFamily="2" charset="2"/>
              <a:buChar char="Ø"/>
            </a:pPr>
            <a:r>
              <a:rPr lang="en-US" b="0" i="0" dirty="0">
                <a:solidFill>
                  <a:srgbClr val="000000"/>
                </a:solidFill>
                <a:effectLst/>
              </a:rPr>
              <a:t>B. H. Marshall, Ed., </a:t>
            </a:r>
            <a:r>
              <a:rPr lang="en-US" b="0" i="0" dirty="0">
                <a:effectLst/>
                <a:hlinkClick r:id="rId4"/>
              </a:rPr>
              <a:t>The Complete Guide to Personal Digital Archiving</a:t>
            </a:r>
            <a:r>
              <a:rPr lang="en-US" b="0" i="0" dirty="0">
                <a:solidFill>
                  <a:srgbClr val="000000"/>
                </a:solidFill>
                <a:effectLst/>
              </a:rPr>
              <a:t>. Chicago, Illinois, USA: American Library Association, 2018. </a:t>
            </a:r>
            <a:endParaRPr lang="en-US" dirty="0">
              <a:solidFill>
                <a:srgbClr val="000000"/>
              </a:solidFill>
            </a:endParaRPr>
          </a:p>
          <a:p>
            <a:pPr marL="285750" indent="-285750">
              <a:lnSpc>
                <a:spcPct val="150000"/>
              </a:lnSpc>
              <a:buFont typeface="Wingdings" panose="05000000000000000000" pitchFamily="2" charset="2"/>
              <a:buChar char="Ø"/>
            </a:pPr>
            <a:r>
              <a:rPr lang="en-US" b="0" i="0" dirty="0">
                <a:solidFill>
                  <a:srgbClr val="000000"/>
                </a:solidFill>
                <a:effectLst/>
              </a:rPr>
              <a:t>M. Note, </a:t>
            </a:r>
            <a:r>
              <a:rPr lang="en-US" b="0" i="0" dirty="0">
                <a:effectLst/>
                <a:hlinkClick r:id="rId5"/>
              </a:rPr>
              <a:t>Creating Family Archives: A Step-by-Step Guide to Saving Your Memories for Future Generations</a:t>
            </a:r>
            <a:r>
              <a:rPr lang="en-US" b="0" i="0" dirty="0">
                <a:solidFill>
                  <a:srgbClr val="000000"/>
                </a:solidFill>
                <a:effectLst/>
              </a:rPr>
              <a:t>. Chicago, Illinois, USA: Society of American Archivists, 2019. </a:t>
            </a:r>
          </a:p>
          <a:p>
            <a:pPr marL="285750" indent="-285750">
              <a:lnSpc>
                <a:spcPct val="150000"/>
              </a:lnSpc>
              <a:buFont typeface="Wingdings" panose="05000000000000000000" pitchFamily="2" charset="2"/>
              <a:buChar char="Ø"/>
            </a:pPr>
            <a:r>
              <a:rPr lang="en-US" b="0" i="0" dirty="0">
                <a:solidFill>
                  <a:srgbClr val="000000"/>
                </a:solidFill>
                <a:effectLst/>
              </a:rPr>
              <a:t>C. E. Lee, Ed., </a:t>
            </a:r>
            <a:r>
              <a:rPr lang="en-US" b="0" i="0" dirty="0">
                <a:effectLst/>
                <a:hlinkClick r:id="rId6"/>
              </a:rPr>
              <a:t>I Digital: Personal Collections in the Digital Era</a:t>
            </a:r>
            <a:r>
              <a:rPr lang="en-US" b="0" i="0" dirty="0">
                <a:solidFill>
                  <a:srgbClr val="000000"/>
                </a:solidFill>
                <a:effectLst/>
              </a:rPr>
              <a:t>. Chicago, Illinois, USA: Society of American Archivists, 2011. </a:t>
            </a:r>
          </a:p>
          <a:p>
            <a:pPr marL="285750" indent="-285750">
              <a:lnSpc>
                <a:spcPct val="150000"/>
              </a:lnSpc>
              <a:buFont typeface="Wingdings" panose="05000000000000000000" pitchFamily="2" charset="2"/>
              <a:buChar char="Ø"/>
            </a:pPr>
            <a:r>
              <a:rPr lang="en-US" b="0" i="0" dirty="0">
                <a:solidFill>
                  <a:srgbClr val="000000"/>
                </a:solidFill>
                <a:effectLst/>
              </a:rPr>
              <a:t>M. </a:t>
            </a:r>
            <a:r>
              <a:rPr lang="en-US" b="0" i="0" dirty="0" err="1">
                <a:solidFill>
                  <a:srgbClr val="000000"/>
                </a:solidFill>
                <a:effectLst/>
              </a:rPr>
              <a:t>Ashenfelder</a:t>
            </a:r>
            <a:r>
              <a:rPr lang="en-US" b="0" i="0" dirty="0">
                <a:solidFill>
                  <a:srgbClr val="000000"/>
                </a:solidFill>
                <a:effectLst/>
              </a:rPr>
              <a:t> et al., “</a:t>
            </a:r>
            <a:r>
              <a:rPr lang="en-US" b="0" i="0" dirty="0">
                <a:effectLst/>
                <a:hlinkClick r:id="rId7"/>
              </a:rPr>
              <a:t>Perspectives on Personal Digital Archiving</a:t>
            </a:r>
            <a:r>
              <a:rPr lang="en-US" b="0" i="0" dirty="0">
                <a:solidFill>
                  <a:srgbClr val="000000"/>
                </a:solidFill>
                <a:effectLst/>
              </a:rPr>
              <a:t>,” Library of Congress, 2013.</a:t>
            </a:r>
            <a:endParaRPr lang="en-US" dirty="0">
              <a:solidFill>
                <a:srgbClr val="000000"/>
              </a:solidFill>
            </a:endParaRPr>
          </a:p>
          <a:p>
            <a:pPr marL="285750" indent="-285750">
              <a:lnSpc>
                <a:spcPct val="150000"/>
              </a:lnSpc>
              <a:buFont typeface="Wingdings" panose="05000000000000000000" pitchFamily="2" charset="2"/>
              <a:buChar char="Ø"/>
            </a:pPr>
            <a:r>
              <a:rPr lang="en-US" b="0" i="0" dirty="0">
                <a:solidFill>
                  <a:srgbClr val="000000"/>
                </a:solidFill>
                <a:effectLst/>
              </a:rPr>
              <a:t>G. </a:t>
            </a:r>
            <a:r>
              <a:rPr lang="en-US" b="0" i="0" dirty="0" err="1">
                <a:solidFill>
                  <a:srgbClr val="000000"/>
                </a:solidFill>
                <a:effectLst/>
              </a:rPr>
              <a:t>Redwine</a:t>
            </a:r>
            <a:r>
              <a:rPr lang="en-US" b="0" i="0" dirty="0">
                <a:solidFill>
                  <a:srgbClr val="000000"/>
                </a:solidFill>
                <a:effectLst/>
              </a:rPr>
              <a:t>, “Personal Digital Archiving,” 2015. DOI: </a:t>
            </a:r>
            <a:r>
              <a:rPr lang="en-US" b="0" i="0" dirty="0">
                <a:effectLst/>
                <a:hlinkClick r:id="rId8"/>
              </a:rPr>
              <a:t>http://dx.doi.org/10.7207/twr15-01</a:t>
            </a:r>
            <a:r>
              <a:rPr lang="en-US" b="0" i="0" dirty="0">
                <a:solidFill>
                  <a:srgbClr val="000000"/>
                </a:solidFill>
                <a:effectLst/>
              </a:rPr>
              <a:t>. </a:t>
            </a:r>
          </a:p>
          <a:p>
            <a:pPr marL="285750" indent="-285750">
              <a:lnSpc>
                <a:spcPct val="150000"/>
              </a:lnSpc>
              <a:buFont typeface="Wingdings" panose="05000000000000000000" pitchFamily="2" charset="2"/>
              <a:buChar char="Ø"/>
            </a:pPr>
            <a:r>
              <a:rPr lang="en-US" b="0" i="0" dirty="0">
                <a:effectLst/>
                <a:hlinkClick r:id="rId9"/>
              </a:rPr>
              <a:t>Digital Preservation Handbook</a:t>
            </a:r>
            <a:r>
              <a:rPr lang="en-US" b="0" i="0" dirty="0">
                <a:solidFill>
                  <a:srgbClr val="000000"/>
                </a:solidFill>
                <a:effectLst/>
              </a:rPr>
              <a:t>. Glasgow, Scotland, UK: Digital Preservation Coalition, 2015.</a:t>
            </a:r>
            <a:endParaRPr lang="en-US" dirty="0">
              <a:solidFill>
                <a:srgbClr val="000000"/>
              </a:solidFill>
            </a:endParaRPr>
          </a:p>
          <a:p>
            <a:pPr marL="285750" indent="-285750">
              <a:lnSpc>
                <a:spcPct val="150000"/>
              </a:lnSpc>
              <a:buFont typeface="Wingdings" panose="05000000000000000000" pitchFamily="2" charset="2"/>
              <a:buChar char="Ø"/>
            </a:pPr>
            <a:r>
              <a:rPr lang="en-US" b="0" i="0" dirty="0">
                <a:solidFill>
                  <a:srgbClr val="000000"/>
                </a:solidFill>
                <a:effectLst/>
              </a:rPr>
              <a:t>S. Wingo, “</a:t>
            </a:r>
            <a:r>
              <a:rPr lang="en-US" b="0" i="0" dirty="0">
                <a:effectLst/>
                <a:hlinkClick r:id="rId10"/>
              </a:rPr>
              <a:t>Preserving Personal Digital Files: A University of Michigan Library Instructional Technology Workshop</a:t>
            </a:r>
            <a:r>
              <a:rPr lang="en-US" b="0" i="0" dirty="0">
                <a:solidFill>
                  <a:srgbClr val="000000"/>
                </a:solidFill>
                <a:effectLst/>
              </a:rPr>
              <a:t>,” Ann Arbor, MI, 2012. </a:t>
            </a:r>
            <a:endParaRPr lang="en-US" dirty="0">
              <a:solidFill>
                <a:srgbClr val="000000"/>
              </a:solidFill>
            </a:endParaRPr>
          </a:p>
        </p:txBody>
      </p:sp>
    </p:spTree>
    <p:extLst>
      <p:ext uri="{BB962C8B-B14F-4D97-AF65-F5344CB8AC3E}">
        <p14:creationId xmlns:p14="http://schemas.microsoft.com/office/powerpoint/2010/main" val="34634455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3F92-C926-4B90-8632-FCA84561A86D}"/>
              </a:ext>
            </a:extLst>
          </p:cNvPr>
          <p:cNvSpPr>
            <a:spLocks noGrp="1"/>
          </p:cNvSpPr>
          <p:nvPr>
            <p:ph type="title"/>
          </p:nvPr>
        </p:nvSpPr>
        <p:spPr>
          <a:xfrm>
            <a:off x="1605166" y="492901"/>
            <a:ext cx="5977158" cy="894000"/>
          </a:xfrm>
        </p:spPr>
        <p:txBody>
          <a:bodyPr/>
          <a:lstStyle/>
          <a:p>
            <a:r>
              <a:rPr lang="en-US" dirty="0"/>
              <a:t>Guides</a:t>
            </a:r>
          </a:p>
        </p:txBody>
      </p:sp>
      <p:sp useBgFill="1">
        <p:nvSpPr>
          <p:cNvPr id="24" name="Freeform: Shape 23">
            <a:extLst>
              <a:ext uri="{FF2B5EF4-FFF2-40B4-BE49-F238E27FC236}">
                <a16:creationId xmlns:a16="http://schemas.microsoft.com/office/drawing/2014/main" id="{2B190E38-366A-43A7-920D-892595B4B20A}"/>
              </a:ext>
            </a:extLst>
          </p:cNvPr>
          <p:cNvSpPr/>
          <p:nvPr/>
        </p:nvSpPr>
        <p:spPr>
          <a:xfrm>
            <a:off x="7722130" y="1341759"/>
            <a:ext cx="1910993" cy="4941870"/>
          </a:xfrm>
          <a:custGeom>
            <a:avLst/>
            <a:gdLst>
              <a:gd name="connsiteX0" fmla="*/ 968485 w 1910993"/>
              <a:gd name="connsiteY0" fmla="*/ 279420 h 4941870"/>
              <a:gd name="connsiteX1" fmla="*/ 711559 w 1910993"/>
              <a:gd name="connsiteY1" fmla="*/ 1349966 h 4941870"/>
              <a:gd name="connsiteX2" fmla="*/ 699834 w 1910993"/>
              <a:gd name="connsiteY2" fmla="*/ 1486767 h 4941870"/>
              <a:gd name="connsiteX3" fmla="*/ 696644 w 1910993"/>
              <a:gd name="connsiteY3" fmla="*/ 1486767 h 4941870"/>
              <a:gd name="connsiteX4" fmla="*/ 696449 w 1910993"/>
              <a:gd name="connsiteY4" fmla="*/ 1504697 h 4941870"/>
              <a:gd name="connsiteX5" fmla="*/ 696449 w 1910993"/>
              <a:gd name="connsiteY5" fmla="*/ 3061520 h 4941870"/>
              <a:gd name="connsiteX6" fmla="*/ 279611 w 1910993"/>
              <a:gd name="connsiteY6" fmla="*/ 4518467 h 4941870"/>
              <a:gd name="connsiteX7" fmla="*/ 360654 w 1910993"/>
              <a:gd name="connsiteY7" fmla="*/ 4556495 h 4941870"/>
              <a:gd name="connsiteX8" fmla="*/ 696440 w 1910993"/>
              <a:gd name="connsiteY8" fmla="*/ 4556495 h 4941870"/>
              <a:gd name="connsiteX9" fmla="*/ 696440 w 1910993"/>
              <a:gd name="connsiteY9" fmla="*/ 4493348 h 4941870"/>
              <a:gd name="connsiteX10" fmla="*/ 799505 w 1910993"/>
              <a:gd name="connsiteY10" fmla="*/ 4542477 h 4941870"/>
              <a:gd name="connsiteX11" fmla="*/ 825981 w 1910993"/>
              <a:gd name="connsiteY11" fmla="*/ 4634835 h 4941870"/>
              <a:gd name="connsiteX12" fmla="*/ 1079384 w 1910993"/>
              <a:gd name="connsiteY12" fmla="*/ 4634835 h 4941870"/>
              <a:gd name="connsiteX13" fmla="*/ 1106999 w 1910993"/>
              <a:gd name="connsiteY13" fmla="*/ 4542477 h 4941870"/>
              <a:gd name="connsiteX14" fmla="*/ 1214552 w 1910993"/>
              <a:gd name="connsiteY14" fmla="*/ 4464720 h 4941870"/>
              <a:gd name="connsiteX15" fmla="*/ 1214552 w 1910993"/>
              <a:gd name="connsiteY15" fmla="*/ 4556487 h 4941870"/>
              <a:gd name="connsiteX16" fmla="*/ 1550280 w 1910993"/>
              <a:gd name="connsiteY16" fmla="*/ 4556487 h 4941870"/>
              <a:gd name="connsiteX17" fmla="*/ 1631381 w 1910993"/>
              <a:gd name="connsiteY17" fmla="*/ 4518458 h 4941870"/>
              <a:gd name="connsiteX18" fmla="*/ 1214544 w 1910993"/>
              <a:gd name="connsiteY18" fmla="*/ 3092186 h 4941870"/>
              <a:gd name="connsiteX19" fmla="*/ 1214544 w 1910993"/>
              <a:gd name="connsiteY19" fmla="*/ 1504697 h 4941870"/>
              <a:gd name="connsiteX20" fmla="*/ 1214364 w 1910993"/>
              <a:gd name="connsiteY20" fmla="*/ 1486767 h 4941870"/>
              <a:gd name="connsiteX21" fmla="*/ 1211159 w 1910993"/>
              <a:gd name="connsiteY21" fmla="*/ 1486767 h 4941870"/>
              <a:gd name="connsiteX22" fmla="*/ 1200541 w 1910993"/>
              <a:gd name="connsiteY22" fmla="*/ 1349966 h 4941870"/>
              <a:gd name="connsiteX23" fmla="*/ 968485 w 1910993"/>
              <a:gd name="connsiteY23" fmla="*/ 279420 h 4941870"/>
              <a:gd name="connsiteX24" fmla="*/ 0 w 1910993"/>
              <a:gd name="connsiteY24" fmla="*/ 0 h 4941870"/>
              <a:gd name="connsiteX25" fmla="*/ 1910993 w 1910993"/>
              <a:gd name="connsiteY25" fmla="*/ 0 h 4941870"/>
              <a:gd name="connsiteX26" fmla="*/ 1910993 w 1910993"/>
              <a:gd name="connsiteY26" fmla="*/ 4941870 h 4941870"/>
              <a:gd name="connsiteX27" fmla="*/ 0 w 1910993"/>
              <a:gd name="connsiteY27" fmla="*/ 4941870 h 494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0993" h="4941870">
                <a:moveTo>
                  <a:pt x="968485" y="279420"/>
                </a:moveTo>
                <a:cubicBezTo>
                  <a:pt x="855468" y="279420"/>
                  <a:pt x="749440" y="974014"/>
                  <a:pt x="711559" y="1349966"/>
                </a:cubicBezTo>
                <a:lnTo>
                  <a:pt x="699834" y="1486767"/>
                </a:lnTo>
                <a:lnTo>
                  <a:pt x="696644" y="1486767"/>
                </a:lnTo>
                <a:lnTo>
                  <a:pt x="696449" y="1504697"/>
                </a:lnTo>
                <a:lnTo>
                  <a:pt x="696449" y="3061520"/>
                </a:lnTo>
                <a:lnTo>
                  <a:pt x="279611" y="4518467"/>
                </a:lnTo>
                <a:cubicBezTo>
                  <a:pt x="279611" y="4539486"/>
                  <a:pt x="315881" y="4556495"/>
                  <a:pt x="360654" y="4556495"/>
                </a:cubicBezTo>
                <a:lnTo>
                  <a:pt x="696440" y="4556495"/>
                </a:lnTo>
                <a:lnTo>
                  <a:pt x="696440" y="4493348"/>
                </a:lnTo>
                <a:lnTo>
                  <a:pt x="799505" y="4542477"/>
                </a:lnTo>
                <a:lnTo>
                  <a:pt x="825981" y="4634835"/>
                </a:lnTo>
                <a:cubicBezTo>
                  <a:pt x="825981" y="4634835"/>
                  <a:pt x="948018" y="4696972"/>
                  <a:pt x="1079384" y="4634835"/>
                </a:cubicBezTo>
                <a:lnTo>
                  <a:pt x="1106999" y="4542477"/>
                </a:lnTo>
                <a:lnTo>
                  <a:pt x="1214552" y="4464720"/>
                </a:lnTo>
                <a:lnTo>
                  <a:pt x="1214552" y="4556487"/>
                </a:lnTo>
                <a:lnTo>
                  <a:pt x="1550280" y="4556487"/>
                </a:lnTo>
                <a:cubicBezTo>
                  <a:pt x="1595111" y="4556487"/>
                  <a:pt x="1631381" y="4539477"/>
                  <a:pt x="1631381" y="4518458"/>
                </a:cubicBezTo>
                <a:lnTo>
                  <a:pt x="1214544" y="3092186"/>
                </a:lnTo>
                <a:lnTo>
                  <a:pt x="1214544" y="1504697"/>
                </a:lnTo>
                <a:lnTo>
                  <a:pt x="1214364" y="1486767"/>
                </a:lnTo>
                <a:lnTo>
                  <a:pt x="1211159" y="1486767"/>
                </a:lnTo>
                <a:lnTo>
                  <a:pt x="1200541" y="1349966"/>
                </a:lnTo>
                <a:cubicBezTo>
                  <a:pt x="1167638" y="974014"/>
                  <a:pt x="1081457" y="279420"/>
                  <a:pt x="968485" y="279420"/>
                </a:cubicBezTo>
                <a:close/>
                <a:moveTo>
                  <a:pt x="0" y="0"/>
                </a:moveTo>
                <a:lnTo>
                  <a:pt x="1910993" y="0"/>
                </a:lnTo>
                <a:lnTo>
                  <a:pt x="1910993" y="4941870"/>
                </a:lnTo>
                <a:lnTo>
                  <a:pt x="0" y="49418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A16EC9B6-7AD9-FF79-0AF2-A4D4CAB95EA1}"/>
              </a:ext>
            </a:extLst>
          </p:cNvPr>
          <p:cNvSpPr txBox="1"/>
          <p:nvPr/>
        </p:nvSpPr>
        <p:spPr>
          <a:xfrm>
            <a:off x="1760809" y="1221530"/>
            <a:ext cx="9435829" cy="503407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lnSpc>
                <a:spcPct val="150000"/>
              </a:lnSpc>
              <a:buFont typeface="Wingdings" panose="05000000000000000000" pitchFamily="2" charset="2"/>
              <a:buChar char="Ø"/>
            </a:pPr>
            <a:r>
              <a:rPr lang="en-US" b="0" i="0" dirty="0">
                <a:solidFill>
                  <a:srgbClr val="000000"/>
                </a:solidFill>
                <a:effectLst/>
              </a:rPr>
              <a:t>S. Witmer, “</a:t>
            </a:r>
            <a:r>
              <a:rPr lang="en-US" b="0" i="0" dirty="0">
                <a:effectLst/>
                <a:hlinkClick r:id="rId3"/>
              </a:rPr>
              <a:t>Personal Digital Archiving Guide</a:t>
            </a:r>
            <a:r>
              <a:rPr lang="en-US" b="0" i="0" dirty="0">
                <a:solidFill>
                  <a:srgbClr val="000000"/>
                </a:solidFill>
                <a:effectLst/>
              </a:rPr>
              <a:t>,” University of Michigan Library, 2020.</a:t>
            </a:r>
          </a:p>
          <a:p>
            <a:pPr marL="285750" indent="-285750">
              <a:lnSpc>
                <a:spcPct val="150000"/>
              </a:lnSpc>
              <a:buFont typeface="Wingdings" panose="05000000000000000000" pitchFamily="2" charset="2"/>
              <a:buChar char="Ø"/>
            </a:pPr>
            <a:r>
              <a:rPr lang="en-US" b="0" i="0" dirty="0">
                <a:solidFill>
                  <a:srgbClr val="000000"/>
                </a:solidFill>
                <a:effectLst/>
              </a:rPr>
              <a:t>“</a:t>
            </a:r>
            <a:r>
              <a:rPr lang="en-US" b="0" i="0" dirty="0">
                <a:effectLst/>
                <a:hlinkClick r:id="rId4"/>
              </a:rPr>
              <a:t>Personal Digital Archiving: The Basics</a:t>
            </a:r>
            <a:r>
              <a:rPr lang="en-US" b="0" i="0" dirty="0">
                <a:solidFill>
                  <a:srgbClr val="000000"/>
                </a:solidFill>
                <a:effectLst/>
              </a:rPr>
              <a:t>,” Purdue University.</a:t>
            </a:r>
            <a:endParaRPr lang="en-US" dirty="0">
              <a:solidFill>
                <a:srgbClr val="000000"/>
              </a:solidFill>
            </a:endParaRPr>
          </a:p>
          <a:p>
            <a:pPr marL="285750" indent="-285750">
              <a:lnSpc>
                <a:spcPct val="150000"/>
              </a:lnSpc>
              <a:buFont typeface="Wingdings" panose="05000000000000000000" pitchFamily="2" charset="2"/>
              <a:buChar char="Ø"/>
            </a:pPr>
            <a:r>
              <a:rPr lang="en-US" b="0" i="0" dirty="0">
                <a:solidFill>
                  <a:srgbClr val="000000"/>
                </a:solidFill>
                <a:effectLst/>
              </a:rPr>
              <a:t>J. </a:t>
            </a:r>
            <a:r>
              <a:rPr lang="en-US" b="0" i="0" dirty="0" err="1">
                <a:solidFill>
                  <a:srgbClr val="000000"/>
                </a:solidFill>
                <a:effectLst/>
              </a:rPr>
              <a:t>Swadosh</a:t>
            </a:r>
            <a:r>
              <a:rPr lang="en-US" b="0" i="0" dirty="0">
                <a:solidFill>
                  <a:srgbClr val="000000"/>
                </a:solidFill>
                <a:effectLst/>
              </a:rPr>
              <a:t>, “</a:t>
            </a:r>
            <a:r>
              <a:rPr lang="en-US" b="0" i="0" dirty="0">
                <a:effectLst/>
                <a:hlinkClick r:id="rId5"/>
              </a:rPr>
              <a:t>Personal Digital Archiving: Digital Preservation Basics</a:t>
            </a:r>
            <a:r>
              <a:rPr lang="en-US" b="0" i="0" dirty="0">
                <a:solidFill>
                  <a:srgbClr val="000000"/>
                </a:solidFill>
                <a:effectLst/>
              </a:rPr>
              <a:t>,” The New School, 2019. </a:t>
            </a:r>
          </a:p>
          <a:p>
            <a:pPr marL="285750" indent="-285750">
              <a:lnSpc>
                <a:spcPct val="150000"/>
              </a:lnSpc>
              <a:buFont typeface="Wingdings" panose="05000000000000000000" pitchFamily="2" charset="2"/>
              <a:buChar char="Ø"/>
            </a:pPr>
            <a:r>
              <a:rPr lang="en-US" b="0" i="0" dirty="0">
                <a:solidFill>
                  <a:srgbClr val="000000"/>
                </a:solidFill>
                <a:effectLst/>
              </a:rPr>
              <a:t>Mills, K. Oldham, and C. </a:t>
            </a:r>
            <a:r>
              <a:rPr lang="en-US" b="0" i="0" dirty="0" err="1">
                <a:solidFill>
                  <a:srgbClr val="000000"/>
                </a:solidFill>
                <a:effectLst/>
              </a:rPr>
              <a:t>Caust-Ellenbogen</a:t>
            </a:r>
            <a:r>
              <a:rPr lang="en-US" b="0" i="0" dirty="0">
                <a:solidFill>
                  <a:srgbClr val="000000"/>
                </a:solidFill>
                <a:effectLst/>
              </a:rPr>
              <a:t>, “</a:t>
            </a:r>
            <a:r>
              <a:rPr lang="en-US" b="0" i="0" dirty="0">
                <a:effectLst/>
                <a:hlinkClick r:id="rId6"/>
              </a:rPr>
              <a:t>Personal Digital Archiving</a:t>
            </a:r>
            <a:r>
              <a:rPr lang="en-US" b="0" i="0" dirty="0">
                <a:solidFill>
                  <a:srgbClr val="000000"/>
                </a:solidFill>
                <a:effectLst/>
              </a:rPr>
              <a:t>,” Tri College Libraries, 2019. </a:t>
            </a:r>
            <a:endParaRPr lang="en-US" dirty="0">
              <a:solidFill>
                <a:srgbClr val="000000"/>
              </a:solidFill>
            </a:endParaRPr>
          </a:p>
          <a:p>
            <a:pPr marL="285750" indent="-285750">
              <a:lnSpc>
                <a:spcPct val="150000"/>
              </a:lnSpc>
              <a:buFont typeface="Wingdings" panose="05000000000000000000" pitchFamily="2" charset="2"/>
              <a:buChar char="Ø"/>
            </a:pPr>
            <a:r>
              <a:rPr lang="en-US" b="0" i="0" dirty="0">
                <a:solidFill>
                  <a:srgbClr val="000000"/>
                </a:solidFill>
                <a:effectLst/>
              </a:rPr>
              <a:t>“</a:t>
            </a:r>
            <a:r>
              <a:rPr lang="en-US" b="0" i="0" dirty="0">
                <a:effectLst/>
                <a:hlinkClick r:id="rId7"/>
              </a:rPr>
              <a:t>Personal Digital Archiving Train-the-Trainer Workshop: Additional Resources</a:t>
            </a:r>
            <a:r>
              <a:rPr lang="en-US" b="0" i="0" dirty="0">
                <a:solidFill>
                  <a:srgbClr val="000000"/>
                </a:solidFill>
                <a:effectLst/>
              </a:rPr>
              <a:t>,” Atlanta, Georgia, USA, 2014.</a:t>
            </a:r>
          </a:p>
          <a:p>
            <a:pPr marL="285750" indent="-285750">
              <a:lnSpc>
                <a:spcPct val="150000"/>
              </a:lnSpc>
              <a:buFont typeface="Wingdings" panose="05000000000000000000" pitchFamily="2" charset="2"/>
              <a:buChar char="Ø"/>
            </a:pPr>
            <a:r>
              <a:rPr lang="en-US" b="0" i="0" dirty="0">
                <a:solidFill>
                  <a:srgbClr val="000000"/>
                </a:solidFill>
                <a:effectLst/>
              </a:rPr>
              <a:t>“</a:t>
            </a:r>
            <a:r>
              <a:rPr lang="en-US" b="0" i="0" dirty="0">
                <a:effectLst/>
                <a:hlinkClick r:id="rId8"/>
              </a:rPr>
              <a:t>Personal Digital Archiving: How to create a digital archive for your work, thesis, and career</a:t>
            </a:r>
            <a:r>
              <a:rPr lang="en-US" b="0" i="0" dirty="0">
                <a:solidFill>
                  <a:srgbClr val="000000"/>
                </a:solidFill>
                <a:effectLst/>
              </a:rPr>
              <a:t>,” Maryland Institute College of Art, 2019. </a:t>
            </a:r>
            <a:endParaRPr lang="en-US" dirty="0">
              <a:solidFill>
                <a:srgbClr val="000000"/>
              </a:solidFill>
            </a:endParaRPr>
          </a:p>
          <a:p>
            <a:pPr marL="285750" indent="-285750">
              <a:lnSpc>
                <a:spcPct val="150000"/>
              </a:lnSpc>
              <a:buFont typeface="Wingdings" panose="05000000000000000000" pitchFamily="2" charset="2"/>
              <a:buChar char="Ø"/>
            </a:pPr>
            <a:r>
              <a:rPr lang="en-US" b="0" i="0" dirty="0">
                <a:solidFill>
                  <a:srgbClr val="000000"/>
                </a:solidFill>
                <a:effectLst/>
              </a:rPr>
              <a:t>E. </a:t>
            </a:r>
            <a:r>
              <a:rPr lang="en-US" b="0" i="0" dirty="0" err="1">
                <a:solidFill>
                  <a:srgbClr val="000000"/>
                </a:solidFill>
                <a:effectLst/>
              </a:rPr>
              <a:t>Baucom</a:t>
            </a:r>
            <a:r>
              <a:rPr lang="en-US" b="0" i="0" dirty="0">
                <a:solidFill>
                  <a:srgbClr val="000000"/>
                </a:solidFill>
                <a:effectLst/>
              </a:rPr>
              <a:t>, “</a:t>
            </a:r>
            <a:r>
              <a:rPr lang="en-US" b="0" i="0" dirty="0">
                <a:effectLst/>
                <a:hlinkClick r:id="rId9"/>
              </a:rPr>
              <a:t>Personal Digital Archiving</a:t>
            </a:r>
            <a:r>
              <a:rPr lang="en-US" b="0" i="0" dirty="0">
                <a:solidFill>
                  <a:srgbClr val="000000"/>
                </a:solidFill>
                <a:effectLst/>
              </a:rPr>
              <a:t>,” Maureen and Mike Mansfield Library, 2018. </a:t>
            </a:r>
          </a:p>
          <a:p>
            <a:pPr marL="285750" indent="-285750">
              <a:lnSpc>
                <a:spcPct val="150000"/>
              </a:lnSpc>
              <a:buFont typeface="Wingdings" panose="05000000000000000000" pitchFamily="2" charset="2"/>
              <a:buChar char="Ø"/>
            </a:pPr>
            <a:r>
              <a:rPr lang="en-US" b="0" i="0" dirty="0">
                <a:solidFill>
                  <a:srgbClr val="000000"/>
                </a:solidFill>
                <a:effectLst/>
              </a:rPr>
              <a:t>M. Peachy, “</a:t>
            </a:r>
            <a:r>
              <a:rPr lang="en-US" b="0" i="0" dirty="0">
                <a:effectLst/>
                <a:hlinkClick r:id="rId10"/>
              </a:rPr>
              <a:t>Personal Digital Archiving</a:t>
            </a:r>
            <a:r>
              <a:rPr lang="en-US" b="0" i="0" dirty="0">
                <a:solidFill>
                  <a:srgbClr val="000000"/>
                </a:solidFill>
                <a:effectLst/>
              </a:rPr>
              <a:t>,” Tufts University. </a:t>
            </a:r>
            <a:endParaRPr lang="en-US" dirty="0">
              <a:solidFill>
                <a:srgbClr val="000000"/>
              </a:solidFill>
            </a:endParaRPr>
          </a:p>
        </p:txBody>
      </p:sp>
    </p:spTree>
    <p:extLst>
      <p:ext uri="{BB962C8B-B14F-4D97-AF65-F5344CB8AC3E}">
        <p14:creationId xmlns:p14="http://schemas.microsoft.com/office/powerpoint/2010/main" val="42123536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3F92-C926-4B90-8632-FCA84561A86D}"/>
              </a:ext>
            </a:extLst>
          </p:cNvPr>
          <p:cNvSpPr>
            <a:spLocks noGrp="1"/>
          </p:cNvSpPr>
          <p:nvPr>
            <p:ph type="title"/>
          </p:nvPr>
        </p:nvSpPr>
        <p:spPr>
          <a:xfrm>
            <a:off x="1605166" y="492901"/>
            <a:ext cx="5977158" cy="894000"/>
          </a:xfrm>
        </p:spPr>
        <p:txBody>
          <a:bodyPr/>
          <a:lstStyle/>
          <a:p>
            <a:r>
              <a:rPr lang="en-US" dirty="0"/>
              <a:t>Projects &amp; Videos</a:t>
            </a:r>
          </a:p>
        </p:txBody>
      </p:sp>
      <p:sp useBgFill="1">
        <p:nvSpPr>
          <p:cNvPr id="24" name="Freeform: Shape 23">
            <a:extLst>
              <a:ext uri="{FF2B5EF4-FFF2-40B4-BE49-F238E27FC236}">
                <a16:creationId xmlns:a16="http://schemas.microsoft.com/office/drawing/2014/main" id="{2B190E38-366A-43A7-920D-892595B4B20A}"/>
              </a:ext>
            </a:extLst>
          </p:cNvPr>
          <p:cNvSpPr/>
          <p:nvPr/>
        </p:nvSpPr>
        <p:spPr>
          <a:xfrm>
            <a:off x="7722130" y="1341759"/>
            <a:ext cx="1910993" cy="4941870"/>
          </a:xfrm>
          <a:custGeom>
            <a:avLst/>
            <a:gdLst>
              <a:gd name="connsiteX0" fmla="*/ 968485 w 1910993"/>
              <a:gd name="connsiteY0" fmla="*/ 279420 h 4941870"/>
              <a:gd name="connsiteX1" fmla="*/ 711559 w 1910993"/>
              <a:gd name="connsiteY1" fmla="*/ 1349966 h 4941870"/>
              <a:gd name="connsiteX2" fmla="*/ 699834 w 1910993"/>
              <a:gd name="connsiteY2" fmla="*/ 1486767 h 4941870"/>
              <a:gd name="connsiteX3" fmla="*/ 696644 w 1910993"/>
              <a:gd name="connsiteY3" fmla="*/ 1486767 h 4941870"/>
              <a:gd name="connsiteX4" fmla="*/ 696449 w 1910993"/>
              <a:gd name="connsiteY4" fmla="*/ 1504697 h 4941870"/>
              <a:gd name="connsiteX5" fmla="*/ 696449 w 1910993"/>
              <a:gd name="connsiteY5" fmla="*/ 3061520 h 4941870"/>
              <a:gd name="connsiteX6" fmla="*/ 279611 w 1910993"/>
              <a:gd name="connsiteY6" fmla="*/ 4518467 h 4941870"/>
              <a:gd name="connsiteX7" fmla="*/ 360654 w 1910993"/>
              <a:gd name="connsiteY7" fmla="*/ 4556495 h 4941870"/>
              <a:gd name="connsiteX8" fmla="*/ 696440 w 1910993"/>
              <a:gd name="connsiteY8" fmla="*/ 4556495 h 4941870"/>
              <a:gd name="connsiteX9" fmla="*/ 696440 w 1910993"/>
              <a:gd name="connsiteY9" fmla="*/ 4493348 h 4941870"/>
              <a:gd name="connsiteX10" fmla="*/ 799505 w 1910993"/>
              <a:gd name="connsiteY10" fmla="*/ 4542477 h 4941870"/>
              <a:gd name="connsiteX11" fmla="*/ 825981 w 1910993"/>
              <a:gd name="connsiteY11" fmla="*/ 4634835 h 4941870"/>
              <a:gd name="connsiteX12" fmla="*/ 1079384 w 1910993"/>
              <a:gd name="connsiteY12" fmla="*/ 4634835 h 4941870"/>
              <a:gd name="connsiteX13" fmla="*/ 1106999 w 1910993"/>
              <a:gd name="connsiteY13" fmla="*/ 4542477 h 4941870"/>
              <a:gd name="connsiteX14" fmla="*/ 1214552 w 1910993"/>
              <a:gd name="connsiteY14" fmla="*/ 4464720 h 4941870"/>
              <a:gd name="connsiteX15" fmla="*/ 1214552 w 1910993"/>
              <a:gd name="connsiteY15" fmla="*/ 4556487 h 4941870"/>
              <a:gd name="connsiteX16" fmla="*/ 1550280 w 1910993"/>
              <a:gd name="connsiteY16" fmla="*/ 4556487 h 4941870"/>
              <a:gd name="connsiteX17" fmla="*/ 1631381 w 1910993"/>
              <a:gd name="connsiteY17" fmla="*/ 4518458 h 4941870"/>
              <a:gd name="connsiteX18" fmla="*/ 1214544 w 1910993"/>
              <a:gd name="connsiteY18" fmla="*/ 3092186 h 4941870"/>
              <a:gd name="connsiteX19" fmla="*/ 1214544 w 1910993"/>
              <a:gd name="connsiteY19" fmla="*/ 1504697 h 4941870"/>
              <a:gd name="connsiteX20" fmla="*/ 1214364 w 1910993"/>
              <a:gd name="connsiteY20" fmla="*/ 1486767 h 4941870"/>
              <a:gd name="connsiteX21" fmla="*/ 1211159 w 1910993"/>
              <a:gd name="connsiteY21" fmla="*/ 1486767 h 4941870"/>
              <a:gd name="connsiteX22" fmla="*/ 1200541 w 1910993"/>
              <a:gd name="connsiteY22" fmla="*/ 1349966 h 4941870"/>
              <a:gd name="connsiteX23" fmla="*/ 968485 w 1910993"/>
              <a:gd name="connsiteY23" fmla="*/ 279420 h 4941870"/>
              <a:gd name="connsiteX24" fmla="*/ 0 w 1910993"/>
              <a:gd name="connsiteY24" fmla="*/ 0 h 4941870"/>
              <a:gd name="connsiteX25" fmla="*/ 1910993 w 1910993"/>
              <a:gd name="connsiteY25" fmla="*/ 0 h 4941870"/>
              <a:gd name="connsiteX26" fmla="*/ 1910993 w 1910993"/>
              <a:gd name="connsiteY26" fmla="*/ 4941870 h 4941870"/>
              <a:gd name="connsiteX27" fmla="*/ 0 w 1910993"/>
              <a:gd name="connsiteY27" fmla="*/ 4941870 h 494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0993" h="4941870">
                <a:moveTo>
                  <a:pt x="968485" y="279420"/>
                </a:moveTo>
                <a:cubicBezTo>
                  <a:pt x="855468" y="279420"/>
                  <a:pt x="749440" y="974014"/>
                  <a:pt x="711559" y="1349966"/>
                </a:cubicBezTo>
                <a:lnTo>
                  <a:pt x="699834" y="1486767"/>
                </a:lnTo>
                <a:lnTo>
                  <a:pt x="696644" y="1486767"/>
                </a:lnTo>
                <a:lnTo>
                  <a:pt x="696449" y="1504697"/>
                </a:lnTo>
                <a:lnTo>
                  <a:pt x="696449" y="3061520"/>
                </a:lnTo>
                <a:lnTo>
                  <a:pt x="279611" y="4518467"/>
                </a:lnTo>
                <a:cubicBezTo>
                  <a:pt x="279611" y="4539486"/>
                  <a:pt x="315881" y="4556495"/>
                  <a:pt x="360654" y="4556495"/>
                </a:cubicBezTo>
                <a:lnTo>
                  <a:pt x="696440" y="4556495"/>
                </a:lnTo>
                <a:lnTo>
                  <a:pt x="696440" y="4493348"/>
                </a:lnTo>
                <a:lnTo>
                  <a:pt x="799505" y="4542477"/>
                </a:lnTo>
                <a:lnTo>
                  <a:pt x="825981" y="4634835"/>
                </a:lnTo>
                <a:cubicBezTo>
                  <a:pt x="825981" y="4634835"/>
                  <a:pt x="948018" y="4696972"/>
                  <a:pt x="1079384" y="4634835"/>
                </a:cubicBezTo>
                <a:lnTo>
                  <a:pt x="1106999" y="4542477"/>
                </a:lnTo>
                <a:lnTo>
                  <a:pt x="1214552" y="4464720"/>
                </a:lnTo>
                <a:lnTo>
                  <a:pt x="1214552" y="4556487"/>
                </a:lnTo>
                <a:lnTo>
                  <a:pt x="1550280" y="4556487"/>
                </a:lnTo>
                <a:cubicBezTo>
                  <a:pt x="1595111" y="4556487"/>
                  <a:pt x="1631381" y="4539477"/>
                  <a:pt x="1631381" y="4518458"/>
                </a:cubicBezTo>
                <a:lnTo>
                  <a:pt x="1214544" y="3092186"/>
                </a:lnTo>
                <a:lnTo>
                  <a:pt x="1214544" y="1504697"/>
                </a:lnTo>
                <a:lnTo>
                  <a:pt x="1214364" y="1486767"/>
                </a:lnTo>
                <a:lnTo>
                  <a:pt x="1211159" y="1486767"/>
                </a:lnTo>
                <a:lnTo>
                  <a:pt x="1200541" y="1349966"/>
                </a:lnTo>
                <a:cubicBezTo>
                  <a:pt x="1167638" y="974014"/>
                  <a:pt x="1081457" y="279420"/>
                  <a:pt x="968485" y="279420"/>
                </a:cubicBezTo>
                <a:close/>
                <a:moveTo>
                  <a:pt x="0" y="0"/>
                </a:moveTo>
                <a:lnTo>
                  <a:pt x="1910993" y="0"/>
                </a:lnTo>
                <a:lnTo>
                  <a:pt x="1910993" y="4941870"/>
                </a:lnTo>
                <a:lnTo>
                  <a:pt x="0" y="49418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A16EC9B6-7AD9-FF79-0AF2-A4D4CAB95EA1}"/>
              </a:ext>
            </a:extLst>
          </p:cNvPr>
          <p:cNvSpPr txBox="1"/>
          <p:nvPr/>
        </p:nvSpPr>
        <p:spPr>
          <a:xfrm>
            <a:off x="1760809" y="1221530"/>
            <a:ext cx="9435829" cy="212686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lnSpc>
                <a:spcPct val="150000"/>
              </a:lnSpc>
              <a:buFont typeface="Wingdings" panose="05000000000000000000" pitchFamily="2" charset="2"/>
              <a:buChar char="Ø"/>
            </a:pPr>
            <a:r>
              <a:rPr lang="en-US" b="0" i="0" dirty="0">
                <a:solidFill>
                  <a:srgbClr val="000000"/>
                </a:solidFill>
                <a:effectLst/>
              </a:rPr>
              <a:t>“</a:t>
            </a:r>
            <a:r>
              <a:rPr lang="en-US" b="0" i="0" dirty="0">
                <a:effectLst/>
                <a:hlinkClick r:id="rId3"/>
              </a:rPr>
              <a:t>Documenting the Now</a:t>
            </a:r>
            <a:r>
              <a:rPr lang="en-US" b="0" i="0" dirty="0">
                <a:solidFill>
                  <a:srgbClr val="000000"/>
                </a:solidFill>
                <a:effectLst/>
              </a:rPr>
              <a:t>.” </a:t>
            </a:r>
          </a:p>
          <a:p>
            <a:pPr marL="285750" indent="-285750">
              <a:lnSpc>
                <a:spcPct val="150000"/>
              </a:lnSpc>
              <a:buFont typeface="Wingdings" panose="05000000000000000000" pitchFamily="2" charset="2"/>
              <a:buChar char="Ø"/>
            </a:pPr>
            <a:r>
              <a:rPr lang="en-US" b="0" i="0" dirty="0">
                <a:solidFill>
                  <a:srgbClr val="000000"/>
                </a:solidFill>
                <a:effectLst/>
              </a:rPr>
              <a:t> “</a:t>
            </a:r>
            <a:r>
              <a:rPr lang="en-US" b="0" i="0" dirty="0">
                <a:effectLst/>
                <a:hlinkClick r:id="rId4"/>
              </a:rPr>
              <a:t>Team Digital Preservation</a:t>
            </a:r>
            <a:r>
              <a:rPr lang="en-US" b="0" i="0" dirty="0">
                <a:solidFill>
                  <a:srgbClr val="000000"/>
                </a:solidFill>
                <a:effectLst/>
              </a:rPr>
              <a:t>,” Digital Preservation Europe </a:t>
            </a:r>
            <a:r>
              <a:rPr lang="en-US" b="0" i="0" dirty="0" err="1">
                <a:solidFill>
                  <a:srgbClr val="000000"/>
                </a:solidFill>
                <a:effectLst/>
              </a:rPr>
              <a:t>Youtube</a:t>
            </a:r>
            <a:r>
              <a:rPr lang="en-US" b="0" i="0" dirty="0">
                <a:solidFill>
                  <a:srgbClr val="000000"/>
                </a:solidFill>
                <a:effectLst/>
              </a:rPr>
              <a:t> Channel, 2013.</a:t>
            </a:r>
          </a:p>
          <a:p>
            <a:pPr marL="285750" indent="-285750">
              <a:lnSpc>
                <a:spcPct val="150000"/>
              </a:lnSpc>
              <a:buFont typeface="Wingdings" panose="05000000000000000000" pitchFamily="2" charset="2"/>
              <a:buChar char="Ø"/>
            </a:pPr>
            <a:r>
              <a:rPr lang="en-US" b="0" i="0" dirty="0">
                <a:solidFill>
                  <a:srgbClr val="000000"/>
                </a:solidFill>
                <a:effectLst/>
              </a:rPr>
              <a:t>“</a:t>
            </a:r>
            <a:r>
              <a:rPr lang="en-US" b="0" i="0" dirty="0">
                <a:effectLst/>
                <a:hlinkClick r:id="rId5"/>
              </a:rPr>
              <a:t>Digital Preservation</a:t>
            </a:r>
            <a:r>
              <a:rPr lang="en-US" b="0" i="0" dirty="0">
                <a:solidFill>
                  <a:srgbClr val="000000"/>
                </a:solidFill>
                <a:effectLst/>
              </a:rPr>
              <a:t>,” North Carolina State Library </a:t>
            </a:r>
            <a:r>
              <a:rPr lang="en-US" b="0" i="0" dirty="0" err="1">
                <a:solidFill>
                  <a:srgbClr val="000000"/>
                </a:solidFill>
                <a:effectLst/>
              </a:rPr>
              <a:t>Youtube</a:t>
            </a:r>
            <a:r>
              <a:rPr lang="en-US" b="0" i="0" dirty="0">
                <a:solidFill>
                  <a:srgbClr val="000000"/>
                </a:solidFill>
                <a:effectLst/>
              </a:rPr>
              <a:t> Channel.</a:t>
            </a:r>
            <a:endParaRPr lang="en-US" dirty="0">
              <a:solidFill>
                <a:srgbClr val="000000"/>
              </a:solidFill>
            </a:endParaRPr>
          </a:p>
          <a:p>
            <a:pPr marL="285750" indent="-285750">
              <a:lnSpc>
                <a:spcPct val="150000"/>
              </a:lnSpc>
              <a:buFont typeface="Wingdings" panose="05000000000000000000" pitchFamily="2" charset="2"/>
              <a:buChar char="Ø"/>
            </a:pPr>
            <a:r>
              <a:rPr lang="en-US" b="0" i="0" dirty="0">
                <a:solidFill>
                  <a:srgbClr val="000000"/>
                </a:solidFill>
                <a:effectLst/>
              </a:rPr>
              <a:t>T. Webre and J. Sheldon, “</a:t>
            </a:r>
            <a:r>
              <a:rPr lang="en-US" b="0" i="0" dirty="0">
                <a:effectLst/>
                <a:hlinkClick r:id="rId6"/>
              </a:rPr>
              <a:t>Snow Byte &amp; the Seven Formats: A Digital Preservation Fairy Tale</a:t>
            </a:r>
            <a:r>
              <a:rPr lang="en-US" b="0" i="0" dirty="0">
                <a:solidFill>
                  <a:srgbClr val="000000"/>
                </a:solidFill>
                <a:effectLst/>
              </a:rPr>
              <a:t>,” Library of Congress, 2013. </a:t>
            </a:r>
            <a:endParaRPr lang="en-US" dirty="0">
              <a:solidFill>
                <a:srgbClr val="000000"/>
              </a:solidFill>
            </a:endParaRPr>
          </a:p>
        </p:txBody>
      </p:sp>
    </p:spTree>
    <p:extLst>
      <p:ext uri="{BB962C8B-B14F-4D97-AF65-F5344CB8AC3E}">
        <p14:creationId xmlns:p14="http://schemas.microsoft.com/office/powerpoint/2010/main" val="6575326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0218-B68A-4771-96C0-A01DDB136455}"/>
              </a:ext>
            </a:extLst>
          </p:cNvPr>
          <p:cNvSpPr>
            <a:spLocks noGrp="1"/>
          </p:cNvSpPr>
          <p:nvPr>
            <p:ph type="title"/>
          </p:nvPr>
        </p:nvSpPr>
        <p:spPr>
          <a:xfrm>
            <a:off x="812298" y="501485"/>
            <a:ext cx="10638764" cy="894000"/>
          </a:xfrm>
        </p:spPr>
        <p:txBody>
          <a:bodyPr/>
          <a:lstStyle/>
          <a:p>
            <a:pPr algn="ctr"/>
            <a:r>
              <a:rPr lang="en-US" dirty="0"/>
              <a:t>Archives &amp; Museums</a:t>
            </a:r>
          </a:p>
        </p:txBody>
      </p:sp>
      <p:sp>
        <p:nvSpPr>
          <p:cNvPr id="3" name="TextBox 2">
            <a:extLst>
              <a:ext uri="{FF2B5EF4-FFF2-40B4-BE49-F238E27FC236}">
                <a16:creationId xmlns:a16="http://schemas.microsoft.com/office/drawing/2014/main" id="{683C74DD-A698-1472-8E35-1FA56B273A76}"/>
              </a:ext>
            </a:extLst>
          </p:cNvPr>
          <p:cNvSpPr txBox="1"/>
          <p:nvPr/>
        </p:nvSpPr>
        <p:spPr>
          <a:xfrm>
            <a:off x="282102" y="1867711"/>
            <a:ext cx="4747098" cy="337207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Archives:</a:t>
            </a:r>
          </a:p>
          <a:p>
            <a:pPr marL="742950" lvl="1" indent="-285750">
              <a:lnSpc>
                <a:spcPct val="150000"/>
              </a:lnSpc>
              <a:buFont typeface="Wingdings" panose="05000000000000000000" pitchFamily="2" charset="2"/>
              <a:buChar char="Ø"/>
            </a:pPr>
            <a:r>
              <a:rPr lang="en-US" dirty="0"/>
              <a:t>Collect the records of individuals, families, or other organizations. </a:t>
            </a:r>
          </a:p>
          <a:p>
            <a:pPr marL="742950" lvl="1" indent="-285750">
              <a:lnSpc>
                <a:spcPct val="150000"/>
              </a:lnSpc>
              <a:buFont typeface="Wingdings" panose="05000000000000000000" pitchFamily="2" charset="2"/>
              <a:buChar char="Ø"/>
            </a:pPr>
            <a:r>
              <a:rPr lang="en-US" dirty="0"/>
              <a:t>Preserve and maintain the records</a:t>
            </a:r>
          </a:p>
          <a:p>
            <a:pPr marL="742950" lvl="1" indent="-285750">
              <a:lnSpc>
                <a:spcPct val="150000"/>
              </a:lnSpc>
              <a:buFont typeface="Wingdings" panose="05000000000000000000" pitchFamily="2" charset="2"/>
              <a:buChar char="Ø"/>
            </a:pPr>
            <a:r>
              <a:rPr lang="en-US" dirty="0"/>
              <a:t>Provide access to the records to researchers</a:t>
            </a:r>
          </a:p>
          <a:p>
            <a:pPr marL="742950" lvl="1" indent="-285750">
              <a:lnSpc>
                <a:spcPct val="150000"/>
              </a:lnSpc>
              <a:buFont typeface="Wingdings" panose="05000000000000000000" pitchFamily="2" charset="2"/>
              <a:buChar char="Ø"/>
            </a:pPr>
            <a:r>
              <a:rPr lang="en-US" dirty="0"/>
              <a:t>Use the records for educational and outreach purposes. </a:t>
            </a:r>
          </a:p>
        </p:txBody>
      </p:sp>
      <p:sp>
        <p:nvSpPr>
          <p:cNvPr id="4" name="TextBox 3">
            <a:extLst>
              <a:ext uri="{FF2B5EF4-FFF2-40B4-BE49-F238E27FC236}">
                <a16:creationId xmlns:a16="http://schemas.microsoft.com/office/drawing/2014/main" id="{6EDB1654-7731-7EE5-AD63-A69B6D889EE1}"/>
              </a:ext>
            </a:extLst>
          </p:cNvPr>
          <p:cNvSpPr txBox="1"/>
          <p:nvPr/>
        </p:nvSpPr>
        <p:spPr>
          <a:xfrm>
            <a:off x="6131680" y="1950710"/>
            <a:ext cx="4747098" cy="295657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Museums:</a:t>
            </a:r>
          </a:p>
          <a:p>
            <a:pPr marL="742950" lvl="1" indent="-285750">
              <a:lnSpc>
                <a:spcPct val="150000"/>
              </a:lnSpc>
              <a:buFont typeface="Wingdings" panose="05000000000000000000" pitchFamily="2" charset="2"/>
              <a:buChar char="Ø"/>
            </a:pPr>
            <a:r>
              <a:rPr lang="en-US" dirty="0"/>
              <a:t>Collect artifacts</a:t>
            </a:r>
          </a:p>
          <a:p>
            <a:pPr marL="742950" lvl="1" indent="-285750">
              <a:lnSpc>
                <a:spcPct val="150000"/>
              </a:lnSpc>
              <a:buFont typeface="Wingdings" panose="05000000000000000000" pitchFamily="2" charset="2"/>
              <a:buChar char="Ø"/>
            </a:pPr>
            <a:r>
              <a:rPr lang="en-US" dirty="0"/>
              <a:t>Preserve and maintain the artifacts</a:t>
            </a:r>
          </a:p>
          <a:p>
            <a:pPr marL="742950" lvl="1" indent="-285750">
              <a:lnSpc>
                <a:spcPct val="150000"/>
              </a:lnSpc>
              <a:buFont typeface="Wingdings" panose="05000000000000000000" pitchFamily="2" charset="2"/>
              <a:buChar char="Ø"/>
            </a:pPr>
            <a:r>
              <a:rPr lang="en-US" dirty="0"/>
              <a:t>Provide access to the artifacts to researchers</a:t>
            </a:r>
          </a:p>
          <a:p>
            <a:pPr marL="742950" lvl="1" indent="-285750">
              <a:lnSpc>
                <a:spcPct val="150000"/>
              </a:lnSpc>
              <a:buFont typeface="Wingdings" panose="05000000000000000000" pitchFamily="2" charset="2"/>
              <a:buChar char="Ø"/>
            </a:pPr>
            <a:r>
              <a:rPr lang="en-US" dirty="0"/>
              <a:t>Use the artifacts for educational and outreach purposes. </a:t>
            </a:r>
          </a:p>
        </p:txBody>
      </p:sp>
    </p:spTree>
    <p:extLst>
      <p:ext uri="{BB962C8B-B14F-4D97-AF65-F5344CB8AC3E}">
        <p14:creationId xmlns:p14="http://schemas.microsoft.com/office/powerpoint/2010/main" val="6035216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4CBBA816-5DA1-4732-8D90-C779323FDF3D}"/>
              </a:ext>
            </a:extLst>
          </p:cNvPr>
          <p:cNvSpPr/>
          <p:nvPr/>
        </p:nvSpPr>
        <p:spPr>
          <a:xfrm>
            <a:off x="1236696" y="744278"/>
            <a:ext cx="1644730" cy="2073349"/>
          </a:xfrm>
          <a:prstGeom prst="parallelogram">
            <a:avLst>
              <a:gd name="adj" fmla="val 20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AA5EAC67-AE66-76B3-BD72-7CFBCD9602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829377" y="871871"/>
            <a:ext cx="4263657" cy="5007934"/>
          </a:xfrm>
        </p:spPr>
      </p:pic>
      <p:sp>
        <p:nvSpPr>
          <p:cNvPr id="11" name="TextBox 10">
            <a:extLst>
              <a:ext uri="{FF2B5EF4-FFF2-40B4-BE49-F238E27FC236}">
                <a16:creationId xmlns:a16="http://schemas.microsoft.com/office/drawing/2014/main" id="{B77D7C61-CC88-4F76-A2E5-3D370647E124}"/>
              </a:ext>
            </a:extLst>
          </p:cNvPr>
          <p:cNvSpPr txBox="1"/>
          <p:nvPr/>
        </p:nvSpPr>
        <p:spPr>
          <a:xfrm>
            <a:off x="6342093" y="1243300"/>
            <a:ext cx="5749388" cy="171008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dirty="0"/>
              <a:t>Access to educational benefits.</a:t>
            </a:r>
          </a:p>
          <a:p>
            <a:pPr marL="171450" indent="-171450">
              <a:lnSpc>
                <a:spcPct val="150000"/>
              </a:lnSpc>
              <a:buFont typeface="Arial" panose="020B0604020202020204" pitchFamily="34" charset="0"/>
              <a:buChar char="•"/>
            </a:pPr>
            <a:r>
              <a:rPr lang="en-US" dirty="0"/>
              <a:t>Dependent benefits</a:t>
            </a:r>
          </a:p>
          <a:p>
            <a:pPr marL="171450" indent="-171450">
              <a:lnSpc>
                <a:spcPct val="150000"/>
              </a:lnSpc>
              <a:buFont typeface="Arial" panose="020B0604020202020204" pitchFamily="34" charset="0"/>
              <a:buChar char="•"/>
            </a:pPr>
            <a:r>
              <a:rPr lang="en-US" dirty="0"/>
              <a:t>Healthcare</a:t>
            </a:r>
          </a:p>
          <a:p>
            <a:pPr marL="171450" indent="-171450">
              <a:lnSpc>
                <a:spcPct val="150000"/>
              </a:lnSpc>
              <a:buFont typeface="Arial" panose="020B0604020202020204" pitchFamily="34" charset="0"/>
              <a:buChar char="•"/>
            </a:pPr>
            <a:endParaRPr lang="en-US" dirty="0"/>
          </a:p>
        </p:txBody>
      </p:sp>
      <p:sp>
        <p:nvSpPr>
          <p:cNvPr id="48" name="Title 2">
            <a:extLst>
              <a:ext uri="{FF2B5EF4-FFF2-40B4-BE49-F238E27FC236}">
                <a16:creationId xmlns:a16="http://schemas.microsoft.com/office/drawing/2014/main" id="{E44652FB-53FC-4D94-8742-5FE00186C8E7}"/>
              </a:ext>
            </a:extLst>
          </p:cNvPr>
          <p:cNvSpPr>
            <a:spLocks noGrp="1"/>
          </p:cNvSpPr>
          <p:nvPr>
            <p:ph type="title"/>
          </p:nvPr>
        </p:nvSpPr>
        <p:spPr>
          <a:xfrm>
            <a:off x="5093034" y="109160"/>
            <a:ext cx="6553004" cy="1111880"/>
          </a:xfrm>
        </p:spPr>
        <p:txBody>
          <a:bodyPr/>
          <a:lstStyle/>
          <a:p>
            <a:r>
              <a:rPr lang="en-US" sz="3200"/>
              <a:t>Why are personal military records important?  </a:t>
            </a:r>
          </a:p>
        </p:txBody>
      </p:sp>
      <p:sp>
        <p:nvSpPr>
          <p:cNvPr id="8" name="Parallelogram 7">
            <a:extLst>
              <a:ext uri="{FF2B5EF4-FFF2-40B4-BE49-F238E27FC236}">
                <a16:creationId xmlns:a16="http://schemas.microsoft.com/office/drawing/2014/main" id="{CD039A1E-D1D0-426F-A688-C037D7A8A648}"/>
              </a:ext>
            </a:extLst>
          </p:cNvPr>
          <p:cNvSpPr/>
          <p:nvPr/>
        </p:nvSpPr>
        <p:spPr>
          <a:xfrm>
            <a:off x="3521165" y="4061638"/>
            <a:ext cx="3768086" cy="2093784"/>
          </a:xfrm>
          <a:prstGeom prst="parallelogram">
            <a:avLst>
              <a:gd name="adj" fmla="val 17234"/>
            </a:avLst>
          </a:prstGeom>
          <a:solidFill>
            <a:schemeClr val="accent1"/>
          </a:solidFill>
          <a:ln>
            <a:noFill/>
          </a:ln>
          <a:effectLst>
            <a:outerShdw blurRad="127000" dist="381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60A903D8-4810-4E68-A256-B4EC2125A1B5}"/>
              </a:ext>
            </a:extLst>
          </p:cNvPr>
          <p:cNvSpPr/>
          <p:nvPr/>
        </p:nvSpPr>
        <p:spPr>
          <a:xfrm>
            <a:off x="6922372" y="4061638"/>
            <a:ext cx="3768086" cy="2093784"/>
          </a:xfrm>
          <a:prstGeom prst="parallelogram">
            <a:avLst>
              <a:gd name="adj" fmla="val 17234"/>
            </a:avLst>
          </a:prstGeom>
          <a:solidFill>
            <a:schemeClr val="bg2">
              <a:lumMod val="50000"/>
            </a:schemeClr>
          </a:solidFill>
          <a:ln>
            <a:noFill/>
          </a:ln>
          <a:effectLst>
            <a:outerShdw blurRad="127000" dist="381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E4C5BEB-ACD7-43B5-8E30-54C1CA89D26F}"/>
              </a:ext>
            </a:extLst>
          </p:cNvPr>
          <p:cNvSpPr txBox="1"/>
          <p:nvPr/>
        </p:nvSpPr>
        <p:spPr>
          <a:xfrm>
            <a:off x="3885193" y="4123075"/>
            <a:ext cx="2654222" cy="171502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400" dirty="0">
                <a:solidFill>
                  <a:schemeClr val="bg2"/>
                </a:solidFill>
              </a:rPr>
              <a:t>Tuition Assistance</a:t>
            </a:r>
          </a:p>
          <a:p>
            <a:pPr marL="171450" indent="-171450">
              <a:lnSpc>
                <a:spcPct val="150000"/>
              </a:lnSpc>
              <a:buFont typeface="Arial" panose="020B0604020202020204" pitchFamily="34" charset="0"/>
              <a:buChar char="•"/>
            </a:pPr>
            <a:r>
              <a:rPr lang="en-GB" sz="1400" dirty="0">
                <a:solidFill>
                  <a:schemeClr val="bg2"/>
                </a:solidFill>
              </a:rPr>
              <a:t>Montgomery GI Bill</a:t>
            </a:r>
          </a:p>
          <a:p>
            <a:pPr marL="171450" indent="-171450">
              <a:lnSpc>
                <a:spcPct val="150000"/>
              </a:lnSpc>
              <a:buFont typeface="Arial" panose="020B0604020202020204" pitchFamily="34" charset="0"/>
              <a:buChar char="•"/>
            </a:pPr>
            <a:r>
              <a:rPr lang="en-GB" sz="1400" dirty="0">
                <a:solidFill>
                  <a:schemeClr val="bg2"/>
                </a:solidFill>
              </a:rPr>
              <a:t>Post-9/11 GI Bill</a:t>
            </a:r>
          </a:p>
          <a:p>
            <a:pPr marL="171450" indent="-171450">
              <a:lnSpc>
                <a:spcPct val="150000"/>
              </a:lnSpc>
              <a:buFont typeface="Arial" panose="020B0604020202020204" pitchFamily="34" charset="0"/>
              <a:buChar char="•"/>
            </a:pPr>
            <a:r>
              <a:rPr lang="en-GB" sz="1400" dirty="0">
                <a:solidFill>
                  <a:schemeClr val="bg2"/>
                </a:solidFill>
              </a:rPr>
              <a:t>GI Bill Kicker</a:t>
            </a:r>
          </a:p>
          <a:p>
            <a:pPr marL="171450" indent="-171450">
              <a:lnSpc>
                <a:spcPct val="150000"/>
              </a:lnSpc>
              <a:buFont typeface="Arial" panose="020B0604020202020204" pitchFamily="34" charset="0"/>
              <a:buChar char="•"/>
            </a:pPr>
            <a:r>
              <a:rPr lang="en-GB" sz="1400" dirty="0">
                <a:solidFill>
                  <a:schemeClr val="bg2"/>
                </a:solidFill>
              </a:rPr>
              <a:t>Family Benefits</a:t>
            </a:r>
            <a:endParaRPr lang="en-GB" sz="1600" dirty="0">
              <a:solidFill>
                <a:schemeClr val="bg2"/>
              </a:solidFill>
            </a:endParaRPr>
          </a:p>
        </p:txBody>
      </p:sp>
      <p:sp>
        <p:nvSpPr>
          <p:cNvPr id="34" name="TextBox 33">
            <a:extLst>
              <a:ext uri="{FF2B5EF4-FFF2-40B4-BE49-F238E27FC236}">
                <a16:creationId xmlns:a16="http://schemas.microsoft.com/office/drawing/2014/main" id="{FACABE5A-5489-4AD3-8AE3-19B1BF2DBDC6}"/>
              </a:ext>
            </a:extLst>
          </p:cNvPr>
          <p:cNvSpPr txBox="1"/>
          <p:nvPr/>
        </p:nvSpPr>
        <p:spPr>
          <a:xfrm>
            <a:off x="4680780" y="3714752"/>
            <a:ext cx="1188146" cy="400110"/>
          </a:xfrm>
          <a:prstGeom prst="rect">
            <a:avLst/>
          </a:prstGeom>
          <a:noFill/>
        </p:spPr>
        <p:txBody>
          <a:bodyPr wrap="none" rtlCol="0">
            <a:spAutoFit/>
          </a:bodyPr>
          <a:lstStyle/>
          <a:p>
            <a:r>
              <a:rPr lang="en-US" sz="2000" dirty="0">
                <a:solidFill>
                  <a:schemeClr val="bg2"/>
                </a:solidFill>
                <a:latin typeface="+mj-lt"/>
              </a:rPr>
              <a:t>Education </a:t>
            </a:r>
          </a:p>
        </p:txBody>
      </p:sp>
      <p:sp>
        <p:nvSpPr>
          <p:cNvPr id="35" name="TextBox 34">
            <a:extLst>
              <a:ext uri="{FF2B5EF4-FFF2-40B4-BE49-F238E27FC236}">
                <a16:creationId xmlns:a16="http://schemas.microsoft.com/office/drawing/2014/main" id="{C1B32B4E-C869-402A-9581-1D198C525B66}"/>
              </a:ext>
            </a:extLst>
          </p:cNvPr>
          <p:cNvSpPr txBox="1"/>
          <p:nvPr/>
        </p:nvSpPr>
        <p:spPr>
          <a:xfrm>
            <a:off x="7404846" y="4271666"/>
            <a:ext cx="2654222" cy="1673728"/>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400" dirty="0" err="1">
                <a:solidFill>
                  <a:schemeClr val="bg2"/>
                </a:solidFill>
              </a:rPr>
              <a:t>Tricare</a:t>
            </a:r>
            <a:endParaRPr lang="en-GB" sz="1400" dirty="0">
              <a:solidFill>
                <a:schemeClr val="bg2"/>
              </a:solidFill>
            </a:endParaRPr>
          </a:p>
          <a:p>
            <a:pPr marL="171450" indent="-171450">
              <a:lnSpc>
                <a:spcPct val="150000"/>
              </a:lnSpc>
              <a:buFont typeface="Arial" panose="020B0604020202020204" pitchFamily="34" charset="0"/>
              <a:buChar char="•"/>
            </a:pPr>
            <a:r>
              <a:rPr lang="en-US" sz="1400" dirty="0">
                <a:solidFill>
                  <a:schemeClr val="bg2"/>
                </a:solidFill>
              </a:rPr>
              <a:t>Department of Defense Military Health System</a:t>
            </a:r>
            <a:endParaRPr lang="en-GB" sz="1400" dirty="0">
              <a:solidFill>
                <a:schemeClr val="bg2"/>
              </a:solidFill>
            </a:endParaRPr>
          </a:p>
          <a:p>
            <a:pPr marL="171450" indent="-171450">
              <a:lnSpc>
                <a:spcPct val="150000"/>
              </a:lnSpc>
              <a:buFont typeface="Arial" panose="020B0604020202020204" pitchFamily="34" charset="0"/>
              <a:buChar char="•"/>
            </a:pPr>
            <a:r>
              <a:rPr lang="en-GB" sz="1400" dirty="0">
                <a:solidFill>
                  <a:schemeClr val="bg2"/>
                </a:solidFill>
              </a:rPr>
              <a:t>Veterans Administration</a:t>
            </a:r>
          </a:p>
          <a:p>
            <a:pPr marL="171450" indent="-171450">
              <a:lnSpc>
                <a:spcPct val="150000"/>
              </a:lnSpc>
              <a:buFont typeface="Arial" panose="020B0604020202020204" pitchFamily="34" charset="0"/>
              <a:buChar char="•"/>
            </a:pPr>
            <a:endParaRPr lang="en-GB" sz="1400" dirty="0">
              <a:solidFill>
                <a:schemeClr val="bg2"/>
              </a:solidFill>
            </a:endParaRPr>
          </a:p>
        </p:txBody>
      </p:sp>
      <p:sp>
        <p:nvSpPr>
          <p:cNvPr id="18" name="Freeform: Shape 17">
            <a:extLst>
              <a:ext uri="{FF2B5EF4-FFF2-40B4-BE49-F238E27FC236}">
                <a16:creationId xmlns:a16="http://schemas.microsoft.com/office/drawing/2014/main" id="{42E22E17-5B4B-48BD-95A7-A5384DB5B2AC}"/>
              </a:ext>
            </a:extLst>
          </p:cNvPr>
          <p:cNvSpPr/>
          <p:nvPr/>
        </p:nvSpPr>
        <p:spPr>
          <a:xfrm>
            <a:off x="6608969" y="4142813"/>
            <a:ext cx="482474" cy="522011"/>
          </a:xfrm>
          <a:custGeom>
            <a:avLst/>
            <a:gdLst>
              <a:gd name="connsiteX0" fmla="*/ 975675 w 976203"/>
              <a:gd name="connsiteY0" fmla="*/ 651785 h 1056200"/>
              <a:gd name="connsiteX1" fmla="*/ 934733 w 976203"/>
              <a:gd name="connsiteY1" fmla="*/ 400782 h 1056200"/>
              <a:gd name="connsiteX2" fmla="*/ 921154 w 976203"/>
              <a:gd name="connsiteY2" fmla="*/ 389260 h 1056200"/>
              <a:gd name="connsiteX3" fmla="*/ 884189 w 976203"/>
              <a:gd name="connsiteY3" fmla="*/ 389260 h 1056200"/>
              <a:gd name="connsiteX4" fmla="*/ 884189 w 976203"/>
              <a:gd name="connsiteY4" fmla="*/ 331927 h 1056200"/>
              <a:gd name="connsiteX5" fmla="*/ 552262 w 976203"/>
              <a:gd name="connsiteY5" fmla="*/ 0 h 1056200"/>
              <a:gd name="connsiteX6" fmla="*/ 423812 w 976203"/>
              <a:gd name="connsiteY6" fmla="*/ 0 h 1056200"/>
              <a:gd name="connsiteX7" fmla="*/ 91884 w 976203"/>
              <a:gd name="connsiteY7" fmla="*/ 331927 h 1056200"/>
              <a:gd name="connsiteX8" fmla="*/ 91884 w 976203"/>
              <a:gd name="connsiteY8" fmla="*/ 389260 h 1056200"/>
              <a:gd name="connsiteX9" fmla="*/ 54988 w 976203"/>
              <a:gd name="connsiteY9" fmla="*/ 389260 h 1056200"/>
              <a:gd name="connsiteX10" fmla="*/ 41478 w 976203"/>
              <a:gd name="connsiteY10" fmla="*/ 400782 h 1056200"/>
              <a:gd name="connsiteX11" fmla="*/ 536 w 976203"/>
              <a:gd name="connsiteY11" fmla="*/ 651785 h 1056200"/>
              <a:gd name="connsiteX12" fmla="*/ 9588 w 976203"/>
              <a:gd name="connsiteY12" fmla="*/ 684497 h 1056200"/>
              <a:gd name="connsiteX13" fmla="*/ 28654 w 976203"/>
              <a:gd name="connsiteY13" fmla="*/ 696979 h 1056200"/>
              <a:gd name="connsiteX14" fmla="*/ 105258 w 976203"/>
              <a:gd name="connsiteY14" fmla="*/ 871652 h 1056200"/>
              <a:gd name="connsiteX15" fmla="*/ 488071 w 976203"/>
              <a:gd name="connsiteY15" fmla="*/ 1056201 h 1056200"/>
              <a:gd name="connsiteX16" fmla="*/ 870816 w 976203"/>
              <a:gd name="connsiteY16" fmla="*/ 871652 h 1056200"/>
              <a:gd name="connsiteX17" fmla="*/ 947420 w 976203"/>
              <a:gd name="connsiteY17" fmla="*/ 696979 h 1056200"/>
              <a:gd name="connsiteX18" fmla="*/ 966417 w 976203"/>
              <a:gd name="connsiteY18" fmla="*/ 684566 h 1056200"/>
              <a:gd name="connsiteX19" fmla="*/ 975675 w 976203"/>
              <a:gd name="connsiteY19" fmla="*/ 651785 h 1056200"/>
              <a:gd name="connsiteX20" fmla="*/ 847842 w 976203"/>
              <a:gd name="connsiteY20" fmla="*/ 856702 h 1056200"/>
              <a:gd name="connsiteX21" fmla="*/ 488140 w 976203"/>
              <a:gd name="connsiteY21" fmla="*/ 1028700 h 1056200"/>
              <a:gd name="connsiteX22" fmla="*/ 128438 w 976203"/>
              <a:gd name="connsiteY22" fmla="*/ 856702 h 1056200"/>
              <a:gd name="connsiteX23" fmla="*/ 56497 w 976203"/>
              <a:gd name="connsiteY23" fmla="*/ 695333 h 1056200"/>
              <a:gd name="connsiteX24" fmla="*/ 61915 w 976203"/>
              <a:gd name="connsiteY24" fmla="*/ 692453 h 1056200"/>
              <a:gd name="connsiteX25" fmla="*/ 77071 w 976203"/>
              <a:gd name="connsiteY25" fmla="*/ 675376 h 1056200"/>
              <a:gd name="connsiteX26" fmla="*/ 128849 w 976203"/>
              <a:gd name="connsiteY26" fmla="*/ 565031 h 1056200"/>
              <a:gd name="connsiteX27" fmla="*/ 194686 w 976203"/>
              <a:gd name="connsiteY27" fmla="*/ 523128 h 1056200"/>
              <a:gd name="connsiteX28" fmla="*/ 781593 w 976203"/>
              <a:gd name="connsiteY28" fmla="*/ 523128 h 1056200"/>
              <a:gd name="connsiteX29" fmla="*/ 847430 w 976203"/>
              <a:gd name="connsiteY29" fmla="*/ 565031 h 1056200"/>
              <a:gd name="connsiteX30" fmla="*/ 899208 w 976203"/>
              <a:gd name="connsiteY30" fmla="*/ 675444 h 1056200"/>
              <a:gd name="connsiteX31" fmla="*/ 914090 w 976203"/>
              <a:gd name="connsiteY31" fmla="*/ 692247 h 1056200"/>
              <a:gd name="connsiteX32" fmla="*/ 919782 w 976203"/>
              <a:gd name="connsiteY32" fmla="*/ 695264 h 1056200"/>
              <a:gd name="connsiteX33" fmla="*/ 847842 w 976203"/>
              <a:gd name="connsiteY33" fmla="*/ 856702 h 10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76203" h="1056200">
                <a:moveTo>
                  <a:pt x="975675" y="651785"/>
                </a:moveTo>
                <a:lnTo>
                  <a:pt x="934733" y="400782"/>
                </a:lnTo>
                <a:cubicBezTo>
                  <a:pt x="933635" y="394129"/>
                  <a:pt x="927943" y="389260"/>
                  <a:pt x="921154" y="389260"/>
                </a:cubicBezTo>
                <a:lnTo>
                  <a:pt x="884189" y="389260"/>
                </a:lnTo>
                <a:lnTo>
                  <a:pt x="884189" y="331927"/>
                </a:lnTo>
                <a:cubicBezTo>
                  <a:pt x="884189" y="148887"/>
                  <a:pt x="735302" y="0"/>
                  <a:pt x="552262" y="0"/>
                </a:cubicBezTo>
                <a:lnTo>
                  <a:pt x="423812" y="0"/>
                </a:lnTo>
                <a:cubicBezTo>
                  <a:pt x="240772" y="0"/>
                  <a:pt x="91884" y="148887"/>
                  <a:pt x="91884" y="331927"/>
                </a:cubicBezTo>
                <a:lnTo>
                  <a:pt x="91884" y="389260"/>
                </a:lnTo>
                <a:lnTo>
                  <a:pt x="54988" y="389260"/>
                </a:lnTo>
                <a:cubicBezTo>
                  <a:pt x="48268" y="389260"/>
                  <a:pt x="42507" y="394129"/>
                  <a:pt x="41478" y="400782"/>
                </a:cubicBezTo>
                <a:lnTo>
                  <a:pt x="536" y="651785"/>
                </a:lnTo>
                <a:cubicBezTo>
                  <a:pt x="-1384" y="663512"/>
                  <a:pt x="1907" y="675444"/>
                  <a:pt x="9588" y="684497"/>
                </a:cubicBezTo>
                <a:cubicBezTo>
                  <a:pt x="14663" y="690463"/>
                  <a:pt x="21316" y="694715"/>
                  <a:pt x="28654" y="696979"/>
                </a:cubicBezTo>
                <a:cubicBezTo>
                  <a:pt x="34071" y="723176"/>
                  <a:pt x="52931" y="796968"/>
                  <a:pt x="105258" y="871652"/>
                </a:cubicBezTo>
                <a:cubicBezTo>
                  <a:pt x="164305" y="955868"/>
                  <a:pt x="278696" y="1056201"/>
                  <a:pt x="488071" y="1056201"/>
                </a:cubicBezTo>
                <a:cubicBezTo>
                  <a:pt x="697446" y="1056201"/>
                  <a:pt x="811769" y="955868"/>
                  <a:pt x="870816" y="871652"/>
                </a:cubicBezTo>
                <a:cubicBezTo>
                  <a:pt x="923211" y="797037"/>
                  <a:pt x="942071" y="723176"/>
                  <a:pt x="947420" y="696979"/>
                </a:cubicBezTo>
                <a:cubicBezTo>
                  <a:pt x="954758" y="694784"/>
                  <a:pt x="961342" y="690532"/>
                  <a:pt x="966417" y="684566"/>
                </a:cubicBezTo>
                <a:cubicBezTo>
                  <a:pt x="974235" y="675444"/>
                  <a:pt x="977595" y="663580"/>
                  <a:pt x="975675" y="651785"/>
                </a:cubicBezTo>
                <a:moveTo>
                  <a:pt x="847842" y="856702"/>
                </a:moveTo>
                <a:cubicBezTo>
                  <a:pt x="767329" y="970818"/>
                  <a:pt x="646354" y="1028700"/>
                  <a:pt x="488140" y="1028700"/>
                </a:cubicBezTo>
                <a:cubicBezTo>
                  <a:pt x="329926" y="1028700"/>
                  <a:pt x="208950" y="970818"/>
                  <a:pt x="128438" y="856702"/>
                </a:cubicBezTo>
                <a:cubicBezTo>
                  <a:pt x="81392" y="790042"/>
                  <a:pt x="62601" y="722491"/>
                  <a:pt x="56497" y="695333"/>
                </a:cubicBezTo>
                <a:cubicBezTo>
                  <a:pt x="58417" y="694510"/>
                  <a:pt x="60200" y="693550"/>
                  <a:pt x="61915" y="692453"/>
                </a:cubicBezTo>
                <a:cubicBezTo>
                  <a:pt x="68499" y="688406"/>
                  <a:pt x="73779" y="682508"/>
                  <a:pt x="77071" y="675376"/>
                </a:cubicBezTo>
                <a:lnTo>
                  <a:pt x="128849" y="565031"/>
                </a:lnTo>
                <a:cubicBezTo>
                  <a:pt x="140713" y="539587"/>
                  <a:pt x="166568" y="523128"/>
                  <a:pt x="194686" y="523128"/>
                </a:cubicBezTo>
                <a:lnTo>
                  <a:pt x="781593" y="523128"/>
                </a:lnTo>
                <a:cubicBezTo>
                  <a:pt x="809643" y="523128"/>
                  <a:pt x="835497" y="539587"/>
                  <a:pt x="847430" y="565031"/>
                </a:cubicBezTo>
                <a:lnTo>
                  <a:pt x="899208" y="675444"/>
                </a:lnTo>
                <a:cubicBezTo>
                  <a:pt x="902569" y="682508"/>
                  <a:pt x="907781" y="688337"/>
                  <a:pt x="914090" y="692247"/>
                </a:cubicBezTo>
                <a:cubicBezTo>
                  <a:pt x="915942" y="693412"/>
                  <a:pt x="917862" y="694373"/>
                  <a:pt x="919782" y="695264"/>
                </a:cubicBezTo>
                <a:cubicBezTo>
                  <a:pt x="913679" y="722491"/>
                  <a:pt x="894819" y="790042"/>
                  <a:pt x="847842" y="856702"/>
                </a:cubicBezTo>
              </a:path>
            </a:pathLst>
          </a:custGeom>
          <a:solidFill>
            <a:schemeClr val="bg2"/>
          </a:solidFill>
          <a:ln w="6858"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0556EE3F-0D12-4268-945E-A12ED112E410}"/>
              </a:ext>
            </a:extLst>
          </p:cNvPr>
          <p:cNvGrpSpPr/>
          <p:nvPr/>
        </p:nvGrpSpPr>
        <p:grpSpPr>
          <a:xfrm>
            <a:off x="9804645" y="4258314"/>
            <a:ext cx="516196" cy="516231"/>
            <a:chOff x="3755090" y="1058257"/>
            <a:chExt cx="1028631" cy="1028700"/>
          </a:xfrm>
          <a:solidFill>
            <a:schemeClr val="bg2"/>
          </a:solidFill>
        </p:grpSpPr>
        <p:sp>
          <p:nvSpPr>
            <p:cNvPr id="20" name="Freeform: Shape 19">
              <a:extLst>
                <a:ext uri="{FF2B5EF4-FFF2-40B4-BE49-F238E27FC236}">
                  <a16:creationId xmlns:a16="http://schemas.microsoft.com/office/drawing/2014/main" id="{E9B87CCB-D51C-445E-BD3D-6562A8FE66C5}"/>
                </a:ext>
              </a:extLst>
            </p:cNvPr>
            <p:cNvSpPr/>
            <p:nvPr/>
          </p:nvSpPr>
          <p:spPr>
            <a:xfrm>
              <a:off x="3951229" y="1254328"/>
              <a:ext cx="636422" cy="636422"/>
            </a:xfrm>
            <a:custGeom>
              <a:avLst/>
              <a:gdLst>
                <a:gd name="connsiteX0" fmla="*/ 318211 w 636422"/>
                <a:gd name="connsiteY0" fmla="*/ 0 h 636422"/>
                <a:gd name="connsiteX1" fmla="*/ 0 w 636422"/>
                <a:gd name="connsiteY1" fmla="*/ 318211 h 636422"/>
                <a:gd name="connsiteX2" fmla="*/ 318211 w 636422"/>
                <a:gd name="connsiteY2" fmla="*/ 636423 h 636422"/>
                <a:gd name="connsiteX3" fmla="*/ 636422 w 636422"/>
                <a:gd name="connsiteY3" fmla="*/ 318211 h 636422"/>
                <a:gd name="connsiteX4" fmla="*/ 318211 w 636422"/>
                <a:gd name="connsiteY4" fmla="*/ 0 h 636422"/>
                <a:gd name="connsiteX5" fmla="*/ 318211 w 636422"/>
                <a:gd name="connsiteY5" fmla="*/ 566128 h 636422"/>
                <a:gd name="connsiteX6" fmla="*/ 70295 w 636422"/>
                <a:gd name="connsiteY6" fmla="*/ 318211 h 636422"/>
                <a:gd name="connsiteX7" fmla="*/ 318211 w 636422"/>
                <a:gd name="connsiteY7" fmla="*/ 70295 h 636422"/>
                <a:gd name="connsiteX8" fmla="*/ 566128 w 636422"/>
                <a:gd name="connsiteY8" fmla="*/ 318211 h 636422"/>
                <a:gd name="connsiteX9" fmla="*/ 318211 w 636422"/>
                <a:gd name="connsiteY9" fmla="*/ 566128 h 6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22" h="636422">
                  <a:moveTo>
                    <a:pt x="318211" y="0"/>
                  </a:moveTo>
                  <a:cubicBezTo>
                    <a:pt x="142783" y="0"/>
                    <a:pt x="0" y="142784"/>
                    <a:pt x="0" y="318211"/>
                  </a:cubicBezTo>
                  <a:cubicBezTo>
                    <a:pt x="0" y="493707"/>
                    <a:pt x="142783" y="636423"/>
                    <a:pt x="318211" y="636423"/>
                  </a:cubicBezTo>
                  <a:cubicBezTo>
                    <a:pt x="493639" y="636423"/>
                    <a:pt x="636422" y="493639"/>
                    <a:pt x="636422" y="318211"/>
                  </a:cubicBezTo>
                  <a:cubicBezTo>
                    <a:pt x="636422" y="142784"/>
                    <a:pt x="493639" y="0"/>
                    <a:pt x="318211" y="0"/>
                  </a:cubicBezTo>
                  <a:moveTo>
                    <a:pt x="318211" y="566128"/>
                  </a:moveTo>
                  <a:cubicBezTo>
                    <a:pt x="181531" y="566128"/>
                    <a:pt x="70295" y="454891"/>
                    <a:pt x="70295" y="318211"/>
                  </a:cubicBezTo>
                  <a:cubicBezTo>
                    <a:pt x="70295" y="181531"/>
                    <a:pt x="181531" y="70295"/>
                    <a:pt x="318211" y="70295"/>
                  </a:cubicBezTo>
                  <a:cubicBezTo>
                    <a:pt x="454891" y="70295"/>
                    <a:pt x="566128" y="181531"/>
                    <a:pt x="566128" y="318211"/>
                  </a:cubicBezTo>
                  <a:cubicBezTo>
                    <a:pt x="566128" y="454960"/>
                    <a:pt x="454891" y="566128"/>
                    <a:pt x="318211" y="566128"/>
                  </a:cubicBezTo>
                </a:path>
              </a:pathLst>
            </a:custGeom>
            <a:grpFill/>
            <a:ln w="685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0422F75-F2CC-452F-927A-CBA413DA1323}"/>
                </a:ext>
              </a:extLst>
            </p:cNvPr>
            <p:cNvSpPr/>
            <p:nvPr/>
          </p:nvSpPr>
          <p:spPr>
            <a:xfrm>
              <a:off x="4064591" y="1367690"/>
              <a:ext cx="409696" cy="409697"/>
            </a:xfrm>
            <a:custGeom>
              <a:avLst/>
              <a:gdLst>
                <a:gd name="connsiteX0" fmla="*/ 204848 w 409696"/>
                <a:gd name="connsiteY0" fmla="*/ 0 h 409697"/>
                <a:gd name="connsiteX1" fmla="*/ 0 w 409696"/>
                <a:gd name="connsiteY1" fmla="*/ 204849 h 409697"/>
                <a:gd name="connsiteX2" fmla="*/ 204848 w 409696"/>
                <a:gd name="connsiteY2" fmla="*/ 409697 h 409697"/>
                <a:gd name="connsiteX3" fmla="*/ 409697 w 409696"/>
                <a:gd name="connsiteY3" fmla="*/ 204849 h 409697"/>
                <a:gd name="connsiteX4" fmla="*/ 204848 w 409696"/>
                <a:gd name="connsiteY4" fmla="*/ 0 h 409697"/>
                <a:gd name="connsiteX5" fmla="*/ 204848 w 409696"/>
                <a:gd name="connsiteY5" fmla="*/ 339471 h 409697"/>
                <a:gd name="connsiteX6" fmla="*/ 70295 w 409696"/>
                <a:gd name="connsiteY6" fmla="*/ 204917 h 409697"/>
                <a:gd name="connsiteX7" fmla="*/ 204848 w 409696"/>
                <a:gd name="connsiteY7" fmla="*/ 70363 h 409697"/>
                <a:gd name="connsiteX8" fmla="*/ 339471 w 409696"/>
                <a:gd name="connsiteY8" fmla="*/ 204917 h 409697"/>
                <a:gd name="connsiteX9" fmla="*/ 204848 w 409696"/>
                <a:gd name="connsiteY9" fmla="*/ 339471 h 4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696" h="409697">
                  <a:moveTo>
                    <a:pt x="204848" y="0"/>
                  </a:moveTo>
                  <a:cubicBezTo>
                    <a:pt x="91897" y="0"/>
                    <a:pt x="0" y="91897"/>
                    <a:pt x="0" y="204849"/>
                  </a:cubicBezTo>
                  <a:cubicBezTo>
                    <a:pt x="0" y="317800"/>
                    <a:pt x="91897" y="409697"/>
                    <a:pt x="204848" y="409697"/>
                  </a:cubicBezTo>
                  <a:cubicBezTo>
                    <a:pt x="317800" y="409697"/>
                    <a:pt x="409697" y="317800"/>
                    <a:pt x="409697" y="204849"/>
                  </a:cubicBezTo>
                  <a:cubicBezTo>
                    <a:pt x="409697" y="91897"/>
                    <a:pt x="317800" y="0"/>
                    <a:pt x="204848" y="0"/>
                  </a:cubicBezTo>
                  <a:moveTo>
                    <a:pt x="204848" y="339471"/>
                  </a:moveTo>
                  <a:cubicBezTo>
                    <a:pt x="130645" y="339471"/>
                    <a:pt x="70295" y="279121"/>
                    <a:pt x="70295" y="204917"/>
                  </a:cubicBezTo>
                  <a:cubicBezTo>
                    <a:pt x="70295" y="130714"/>
                    <a:pt x="130645" y="70363"/>
                    <a:pt x="204848" y="70363"/>
                  </a:cubicBezTo>
                  <a:cubicBezTo>
                    <a:pt x="279052" y="70363"/>
                    <a:pt x="339471" y="130714"/>
                    <a:pt x="339471" y="204917"/>
                  </a:cubicBezTo>
                  <a:cubicBezTo>
                    <a:pt x="339471" y="279121"/>
                    <a:pt x="279052" y="339471"/>
                    <a:pt x="204848" y="339471"/>
                  </a:cubicBezTo>
                </a:path>
              </a:pathLst>
            </a:custGeom>
            <a:grpFill/>
            <a:ln w="685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3A61AAE-46B0-4E30-8E9E-328B075226AD}"/>
                </a:ext>
              </a:extLst>
            </p:cNvPr>
            <p:cNvSpPr/>
            <p:nvPr/>
          </p:nvSpPr>
          <p:spPr>
            <a:xfrm>
              <a:off x="3755090" y="1058257"/>
              <a:ext cx="1028631" cy="1028700"/>
            </a:xfrm>
            <a:custGeom>
              <a:avLst/>
              <a:gdLst>
                <a:gd name="connsiteX0" fmla="*/ 993518 w 1028631"/>
                <a:gd name="connsiteY0" fmla="*/ 479168 h 1028700"/>
                <a:gd name="connsiteX1" fmla="*/ 940712 w 1028631"/>
                <a:gd name="connsiteY1" fmla="*/ 479168 h 1028700"/>
                <a:gd name="connsiteX2" fmla="*/ 549463 w 1028631"/>
                <a:gd name="connsiteY2" fmla="*/ 87920 h 1028700"/>
                <a:gd name="connsiteX3" fmla="*/ 549463 w 1028631"/>
                <a:gd name="connsiteY3" fmla="*/ 35113 h 1028700"/>
                <a:gd name="connsiteX4" fmla="*/ 514281 w 1028631"/>
                <a:gd name="connsiteY4" fmla="*/ 0 h 1028700"/>
                <a:gd name="connsiteX5" fmla="*/ 479168 w 1028631"/>
                <a:gd name="connsiteY5" fmla="*/ 35113 h 1028700"/>
                <a:gd name="connsiteX6" fmla="*/ 479168 w 1028631"/>
                <a:gd name="connsiteY6" fmla="*/ 87920 h 1028700"/>
                <a:gd name="connsiteX7" fmla="*/ 87920 w 1028631"/>
                <a:gd name="connsiteY7" fmla="*/ 479168 h 1028700"/>
                <a:gd name="connsiteX8" fmla="*/ 35113 w 1028631"/>
                <a:gd name="connsiteY8" fmla="*/ 479168 h 1028700"/>
                <a:gd name="connsiteX9" fmla="*/ 0 w 1028631"/>
                <a:gd name="connsiteY9" fmla="*/ 514350 h 1028700"/>
                <a:gd name="connsiteX10" fmla="*/ 35113 w 1028631"/>
                <a:gd name="connsiteY10" fmla="*/ 549463 h 1028700"/>
                <a:gd name="connsiteX11" fmla="*/ 87920 w 1028631"/>
                <a:gd name="connsiteY11" fmla="*/ 549463 h 1028700"/>
                <a:gd name="connsiteX12" fmla="*/ 479168 w 1028631"/>
                <a:gd name="connsiteY12" fmla="*/ 940712 h 1028700"/>
                <a:gd name="connsiteX13" fmla="*/ 479168 w 1028631"/>
                <a:gd name="connsiteY13" fmla="*/ 993518 h 1028700"/>
                <a:gd name="connsiteX14" fmla="*/ 514281 w 1028631"/>
                <a:gd name="connsiteY14" fmla="*/ 1028700 h 1028700"/>
                <a:gd name="connsiteX15" fmla="*/ 549463 w 1028631"/>
                <a:gd name="connsiteY15" fmla="*/ 993518 h 1028700"/>
                <a:gd name="connsiteX16" fmla="*/ 549463 w 1028631"/>
                <a:gd name="connsiteY16" fmla="*/ 940712 h 1028700"/>
                <a:gd name="connsiteX17" fmla="*/ 940712 w 1028631"/>
                <a:gd name="connsiteY17" fmla="*/ 549463 h 1028700"/>
                <a:gd name="connsiteX18" fmla="*/ 993518 w 1028631"/>
                <a:gd name="connsiteY18" fmla="*/ 549463 h 1028700"/>
                <a:gd name="connsiteX19" fmla="*/ 1028631 w 1028631"/>
                <a:gd name="connsiteY19" fmla="*/ 514350 h 1028700"/>
                <a:gd name="connsiteX20" fmla="*/ 993518 w 1028631"/>
                <a:gd name="connsiteY20" fmla="*/ 479168 h 1028700"/>
                <a:gd name="connsiteX21" fmla="*/ 514350 w 1028631"/>
                <a:gd name="connsiteY21" fmla="*/ 871995 h 1028700"/>
                <a:gd name="connsiteX22" fmla="*/ 156637 w 1028631"/>
                <a:gd name="connsiteY22" fmla="*/ 514281 h 1028700"/>
                <a:gd name="connsiteX23" fmla="*/ 514350 w 1028631"/>
                <a:gd name="connsiteY23" fmla="*/ 156568 h 1028700"/>
                <a:gd name="connsiteX24" fmla="*/ 872063 w 1028631"/>
                <a:gd name="connsiteY24" fmla="*/ 514281 h 1028700"/>
                <a:gd name="connsiteX25" fmla="*/ 514350 w 1028631"/>
                <a:gd name="connsiteY25" fmla="*/ 87199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8631" h="1028700">
                  <a:moveTo>
                    <a:pt x="993518" y="479168"/>
                  </a:moveTo>
                  <a:lnTo>
                    <a:pt x="940712" y="479168"/>
                  </a:lnTo>
                  <a:cubicBezTo>
                    <a:pt x="923704" y="271165"/>
                    <a:pt x="757398" y="104927"/>
                    <a:pt x="549463" y="87920"/>
                  </a:cubicBezTo>
                  <a:lnTo>
                    <a:pt x="549463" y="35113"/>
                  </a:lnTo>
                  <a:cubicBezTo>
                    <a:pt x="549463" y="15705"/>
                    <a:pt x="533690" y="0"/>
                    <a:pt x="514281" y="0"/>
                  </a:cubicBezTo>
                  <a:cubicBezTo>
                    <a:pt x="494873" y="0"/>
                    <a:pt x="479168" y="15705"/>
                    <a:pt x="479168" y="35113"/>
                  </a:cubicBezTo>
                  <a:lnTo>
                    <a:pt x="479168" y="87920"/>
                  </a:lnTo>
                  <a:cubicBezTo>
                    <a:pt x="271165" y="104927"/>
                    <a:pt x="104927" y="271165"/>
                    <a:pt x="87920" y="479168"/>
                  </a:cubicBezTo>
                  <a:lnTo>
                    <a:pt x="35113" y="479168"/>
                  </a:lnTo>
                  <a:cubicBezTo>
                    <a:pt x="15705" y="479168"/>
                    <a:pt x="0" y="494873"/>
                    <a:pt x="0" y="514350"/>
                  </a:cubicBezTo>
                  <a:cubicBezTo>
                    <a:pt x="0" y="533758"/>
                    <a:pt x="15705" y="549463"/>
                    <a:pt x="35113" y="549463"/>
                  </a:cubicBezTo>
                  <a:lnTo>
                    <a:pt x="87920" y="549463"/>
                  </a:lnTo>
                  <a:cubicBezTo>
                    <a:pt x="104927" y="757466"/>
                    <a:pt x="271165" y="923704"/>
                    <a:pt x="479168" y="940712"/>
                  </a:cubicBezTo>
                  <a:lnTo>
                    <a:pt x="479168" y="993518"/>
                  </a:lnTo>
                  <a:cubicBezTo>
                    <a:pt x="479168" y="1012927"/>
                    <a:pt x="494873" y="1028700"/>
                    <a:pt x="514281" y="1028700"/>
                  </a:cubicBezTo>
                  <a:cubicBezTo>
                    <a:pt x="533690" y="1028700"/>
                    <a:pt x="549463" y="1012927"/>
                    <a:pt x="549463" y="993518"/>
                  </a:cubicBezTo>
                  <a:lnTo>
                    <a:pt x="549463" y="940712"/>
                  </a:lnTo>
                  <a:cubicBezTo>
                    <a:pt x="757466" y="923704"/>
                    <a:pt x="923704" y="757398"/>
                    <a:pt x="940712" y="549463"/>
                  </a:cubicBezTo>
                  <a:lnTo>
                    <a:pt x="993518" y="549463"/>
                  </a:lnTo>
                  <a:cubicBezTo>
                    <a:pt x="1012927" y="549463"/>
                    <a:pt x="1028631" y="533758"/>
                    <a:pt x="1028631" y="514350"/>
                  </a:cubicBezTo>
                  <a:cubicBezTo>
                    <a:pt x="1028700" y="494873"/>
                    <a:pt x="1012927" y="479168"/>
                    <a:pt x="993518" y="479168"/>
                  </a:cubicBezTo>
                  <a:moveTo>
                    <a:pt x="514350" y="871995"/>
                  </a:moveTo>
                  <a:cubicBezTo>
                    <a:pt x="317114" y="871995"/>
                    <a:pt x="156637" y="711518"/>
                    <a:pt x="156637" y="514281"/>
                  </a:cubicBezTo>
                  <a:cubicBezTo>
                    <a:pt x="156637" y="317045"/>
                    <a:pt x="317114" y="156568"/>
                    <a:pt x="514350" y="156568"/>
                  </a:cubicBezTo>
                  <a:cubicBezTo>
                    <a:pt x="711586" y="156568"/>
                    <a:pt x="872063" y="317045"/>
                    <a:pt x="872063" y="514281"/>
                  </a:cubicBezTo>
                  <a:cubicBezTo>
                    <a:pt x="871995" y="711518"/>
                    <a:pt x="711586" y="871995"/>
                    <a:pt x="514350" y="871995"/>
                  </a:cubicBezTo>
                </a:path>
              </a:pathLst>
            </a:custGeom>
            <a:grpFill/>
            <a:ln w="685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D0F44D3-0A7E-4E8C-949E-80F69A06CC0C}"/>
                </a:ext>
              </a:extLst>
            </p:cNvPr>
            <p:cNvSpPr/>
            <p:nvPr/>
          </p:nvSpPr>
          <p:spPr>
            <a:xfrm>
              <a:off x="4227537" y="1530637"/>
              <a:ext cx="83804" cy="83804"/>
            </a:xfrm>
            <a:custGeom>
              <a:avLst/>
              <a:gdLst>
                <a:gd name="connsiteX0" fmla="*/ 41902 w 83804"/>
                <a:gd name="connsiteY0" fmla="*/ 0 h 83804"/>
                <a:gd name="connsiteX1" fmla="*/ 0 w 83804"/>
                <a:gd name="connsiteY1" fmla="*/ 41902 h 83804"/>
                <a:gd name="connsiteX2" fmla="*/ 41902 w 83804"/>
                <a:gd name="connsiteY2" fmla="*/ 83805 h 83804"/>
                <a:gd name="connsiteX3" fmla="*/ 83805 w 83804"/>
                <a:gd name="connsiteY3" fmla="*/ 41902 h 83804"/>
                <a:gd name="connsiteX4" fmla="*/ 41902 w 83804"/>
                <a:gd name="connsiteY4" fmla="*/ 0 h 8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4" h="83804">
                  <a:moveTo>
                    <a:pt x="41902" y="0"/>
                  </a:moveTo>
                  <a:cubicBezTo>
                    <a:pt x="18791" y="0"/>
                    <a:pt x="0" y="18722"/>
                    <a:pt x="0" y="41902"/>
                  </a:cubicBezTo>
                  <a:cubicBezTo>
                    <a:pt x="0" y="65014"/>
                    <a:pt x="18722" y="83805"/>
                    <a:pt x="41902" y="83805"/>
                  </a:cubicBezTo>
                  <a:cubicBezTo>
                    <a:pt x="65014" y="83805"/>
                    <a:pt x="83805" y="65014"/>
                    <a:pt x="83805" y="41902"/>
                  </a:cubicBezTo>
                  <a:cubicBezTo>
                    <a:pt x="83736" y="18791"/>
                    <a:pt x="65014" y="0"/>
                    <a:pt x="41902" y="0"/>
                  </a:cubicBezTo>
                </a:path>
              </a:pathLst>
            </a:custGeom>
            <a:grpFill/>
            <a:ln w="6858"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99875EDC-CED0-2816-538A-9BB039199110}"/>
              </a:ext>
            </a:extLst>
          </p:cNvPr>
          <p:cNvSpPr txBox="1"/>
          <p:nvPr/>
        </p:nvSpPr>
        <p:spPr>
          <a:xfrm>
            <a:off x="8063813" y="3742703"/>
            <a:ext cx="1305165" cy="400110"/>
          </a:xfrm>
          <a:prstGeom prst="rect">
            <a:avLst/>
          </a:prstGeom>
          <a:noFill/>
        </p:spPr>
        <p:txBody>
          <a:bodyPr wrap="none" rtlCol="0">
            <a:spAutoFit/>
          </a:bodyPr>
          <a:lstStyle/>
          <a:p>
            <a:r>
              <a:rPr lang="en-US" sz="2000" dirty="0">
                <a:solidFill>
                  <a:schemeClr val="bg2"/>
                </a:solidFill>
                <a:latin typeface="+mj-lt"/>
              </a:rPr>
              <a:t>Healthcare</a:t>
            </a:r>
          </a:p>
        </p:txBody>
      </p:sp>
    </p:spTree>
    <p:extLst>
      <p:ext uri="{BB962C8B-B14F-4D97-AF65-F5344CB8AC3E}">
        <p14:creationId xmlns:p14="http://schemas.microsoft.com/office/powerpoint/2010/main" val="22861483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1+#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4500"/>
                            </p:stCondLst>
                            <p:childTnLst>
                              <p:par>
                                <p:cTn id="43" presetID="22" presetClass="entr" presetSubtype="1"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up)">
                                      <p:cBhvr>
                                        <p:cTn id="45" dur="500"/>
                                        <p:tgtEl>
                                          <p:spTgt spid="35"/>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48" grpId="0"/>
      <p:bldP spid="8" grpId="0" animBg="1"/>
      <p:bldP spid="29" grpId="0" animBg="1"/>
      <p:bldP spid="31" grpId="0"/>
      <p:bldP spid="34" grpId="0"/>
      <p:bldP spid="35" grpId="0"/>
      <p:bldP spid="18" grpId="0" animBg="1"/>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AB47-BA2B-849F-9027-7CC3E413983E}"/>
              </a:ext>
            </a:extLst>
          </p:cNvPr>
          <p:cNvSpPr>
            <a:spLocks noGrp="1"/>
          </p:cNvSpPr>
          <p:nvPr>
            <p:ph type="title"/>
          </p:nvPr>
        </p:nvSpPr>
        <p:spPr/>
        <p:txBody>
          <a:bodyPr/>
          <a:lstStyle/>
          <a:p>
            <a:r>
              <a:rPr lang="en-US" dirty="0"/>
              <a:t>Donation Process</a:t>
            </a:r>
          </a:p>
        </p:txBody>
      </p:sp>
      <p:sp>
        <p:nvSpPr>
          <p:cNvPr id="3" name="TextBox 2">
            <a:extLst>
              <a:ext uri="{FF2B5EF4-FFF2-40B4-BE49-F238E27FC236}">
                <a16:creationId xmlns:a16="http://schemas.microsoft.com/office/drawing/2014/main" id="{F199F3CC-D642-0F4F-2B2E-F591A42F5AEB}"/>
              </a:ext>
            </a:extLst>
          </p:cNvPr>
          <p:cNvSpPr txBox="1"/>
          <p:nvPr/>
        </p:nvSpPr>
        <p:spPr>
          <a:xfrm>
            <a:off x="1478604" y="2062264"/>
            <a:ext cx="7301999" cy="2541080"/>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dirty="0"/>
              <a:t>Step 1: Locate archives or museums you would like to approach</a:t>
            </a:r>
          </a:p>
          <a:p>
            <a:pPr marL="285750" indent="-285750">
              <a:lnSpc>
                <a:spcPct val="150000"/>
              </a:lnSpc>
              <a:buFont typeface="Wingdings" panose="05000000000000000000" pitchFamily="2" charset="2"/>
              <a:buChar char="Ø"/>
            </a:pPr>
            <a:r>
              <a:rPr lang="en-US" dirty="0"/>
              <a:t>Step 2: Look at their existing collections &amp; visit</a:t>
            </a:r>
          </a:p>
          <a:p>
            <a:pPr marL="285750" indent="-285750">
              <a:lnSpc>
                <a:spcPct val="150000"/>
              </a:lnSpc>
              <a:buFont typeface="Wingdings" panose="05000000000000000000" pitchFamily="2" charset="2"/>
              <a:buChar char="Ø"/>
            </a:pPr>
            <a:r>
              <a:rPr lang="en-US" dirty="0"/>
              <a:t>Step 3: Contact the archivist or curator</a:t>
            </a:r>
          </a:p>
          <a:p>
            <a:pPr marL="285750" indent="-285750">
              <a:lnSpc>
                <a:spcPct val="150000"/>
              </a:lnSpc>
              <a:buFont typeface="Wingdings" panose="05000000000000000000" pitchFamily="2" charset="2"/>
              <a:buChar char="Ø"/>
            </a:pPr>
            <a:r>
              <a:rPr lang="en-US" dirty="0"/>
              <a:t>Step 4: Appraisal visit</a:t>
            </a:r>
          </a:p>
          <a:p>
            <a:pPr marL="285750" indent="-285750">
              <a:lnSpc>
                <a:spcPct val="150000"/>
              </a:lnSpc>
              <a:buFont typeface="Wingdings" panose="05000000000000000000" pitchFamily="2" charset="2"/>
              <a:buChar char="Ø"/>
            </a:pPr>
            <a:r>
              <a:rPr lang="en-US" dirty="0"/>
              <a:t>Step 5: Transfer of ownership</a:t>
            </a:r>
          </a:p>
          <a:p>
            <a:pPr marL="285750" indent="-285750">
              <a:lnSpc>
                <a:spcPct val="150000"/>
              </a:lnSpc>
              <a:buFont typeface="Wingdings" panose="05000000000000000000" pitchFamily="2" charset="2"/>
              <a:buChar char="Ø"/>
            </a:pPr>
            <a:r>
              <a:rPr lang="en-US" dirty="0"/>
              <a:t>Step 6: Repository will process collection</a:t>
            </a:r>
          </a:p>
        </p:txBody>
      </p:sp>
    </p:spTree>
    <p:extLst>
      <p:ext uri="{BB962C8B-B14F-4D97-AF65-F5344CB8AC3E}">
        <p14:creationId xmlns:p14="http://schemas.microsoft.com/office/powerpoint/2010/main" val="1506670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0E42-D6BF-91D1-474C-936F846FDF16}"/>
              </a:ext>
            </a:extLst>
          </p:cNvPr>
          <p:cNvSpPr>
            <a:spLocks noGrp="1"/>
          </p:cNvSpPr>
          <p:nvPr>
            <p:ph type="title"/>
          </p:nvPr>
        </p:nvSpPr>
        <p:spPr>
          <a:xfrm>
            <a:off x="967082" y="894759"/>
            <a:ext cx="9538790" cy="894000"/>
          </a:xfrm>
        </p:spPr>
        <p:txBody>
          <a:bodyPr/>
          <a:lstStyle/>
          <a:p>
            <a:r>
              <a:rPr lang="en-US" dirty="0"/>
              <a:t>How does the process work?</a:t>
            </a:r>
          </a:p>
        </p:txBody>
      </p:sp>
      <p:pic>
        <p:nvPicPr>
          <p:cNvPr id="3" name="Online Media 2" title="How Does the Archives or Museum Donation Process Work for Veterans?">
            <a:hlinkClick r:id="" action="ppaction://media"/>
            <a:extLst>
              <a:ext uri="{FF2B5EF4-FFF2-40B4-BE49-F238E27FC236}">
                <a16:creationId xmlns:a16="http://schemas.microsoft.com/office/drawing/2014/main" id="{856CFB98-965D-785F-56CA-A23C4A3BFF86}"/>
              </a:ext>
            </a:extLst>
          </p:cNvPr>
          <p:cNvPicPr>
            <a:picLocks noRot="1" noChangeAspect="1"/>
          </p:cNvPicPr>
          <p:nvPr>
            <a:videoFile r:link="rId1"/>
          </p:nvPr>
        </p:nvPicPr>
        <p:blipFill>
          <a:blip r:embed="rId3"/>
          <a:stretch>
            <a:fillRect/>
          </a:stretch>
        </p:blipFill>
        <p:spPr>
          <a:xfrm>
            <a:off x="1531832" y="1892744"/>
            <a:ext cx="8409289" cy="4751248"/>
          </a:xfrm>
          <a:prstGeom prst="rect">
            <a:avLst/>
          </a:prstGeom>
        </p:spPr>
      </p:pic>
    </p:spTree>
    <p:extLst>
      <p:ext uri="{BB962C8B-B14F-4D97-AF65-F5344CB8AC3E}">
        <p14:creationId xmlns:p14="http://schemas.microsoft.com/office/powerpoint/2010/main" val="8559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DECA-2A49-D541-2A27-06F0FBB111A9}"/>
              </a:ext>
            </a:extLst>
          </p:cNvPr>
          <p:cNvSpPr>
            <a:spLocks noGrp="1"/>
          </p:cNvSpPr>
          <p:nvPr>
            <p:ph type="title"/>
          </p:nvPr>
        </p:nvSpPr>
        <p:spPr>
          <a:xfrm>
            <a:off x="967081" y="562361"/>
            <a:ext cx="10326731" cy="1558797"/>
          </a:xfrm>
        </p:spPr>
        <p:txBody>
          <a:bodyPr/>
          <a:lstStyle/>
          <a:p>
            <a:r>
              <a:rPr lang="en-US" dirty="0"/>
              <a:t>What should I consider before donating?</a:t>
            </a:r>
          </a:p>
        </p:txBody>
      </p:sp>
      <p:pic>
        <p:nvPicPr>
          <p:cNvPr id="3" name="Online Media 2" title="Things Veterans Should Consider When Donating Records to Archives or Museums">
            <a:hlinkClick r:id="" action="ppaction://media"/>
            <a:extLst>
              <a:ext uri="{FF2B5EF4-FFF2-40B4-BE49-F238E27FC236}">
                <a16:creationId xmlns:a16="http://schemas.microsoft.com/office/drawing/2014/main" id="{4834FA36-DBD4-D33C-2E3B-4D2CD7F0872B}"/>
              </a:ext>
            </a:extLst>
          </p:cNvPr>
          <p:cNvPicPr>
            <a:picLocks noRot="1" noChangeAspect="1"/>
          </p:cNvPicPr>
          <p:nvPr>
            <a:videoFile r:link="rId1"/>
          </p:nvPr>
        </p:nvPicPr>
        <p:blipFill>
          <a:blip r:embed="rId3"/>
          <a:stretch>
            <a:fillRect/>
          </a:stretch>
        </p:blipFill>
        <p:spPr>
          <a:xfrm>
            <a:off x="1531001" y="1621731"/>
            <a:ext cx="9129997" cy="5158448"/>
          </a:xfrm>
          <a:prstGeom prst="rect">
            <a:avLst/>
          </a:prstGeom>
        </p:spPr>
      </p:pic>
    </p:spTree>
    <p:extLst>
      <p:ext uri="{BB962C8B-B14F-4D97-AF65-F5344CB8AC3E}">
        <p14:creationId xmlns:p14="http://schemas.microsoft.com/office/powerpoint/2010/main" val="5173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1326-4EBD-33C8-8716-440EB0DD982B}"/>
              </a:ext>
            </a:extLst>
          </p:cNvPr>
          <p:cNvSpPr>
            <a:spLocks noGrp="1"/>
          </p:cNvSpPr>
          <p:nvPr>
            <p:ph type="title"/>
          </p:nvPr>
        </p:nvSpPr>
        <p:spPr>
          <a:xfrm>
            <a:off x="967081" y="562361"/>
            <a:ext cx="8887037" cy="1558797"/>
          </a:xfrm>
        </p:spPr>
        <p:txBody>
          <a:bodyPr/>
          <a:lstStyle/>
          <a:p>
            <a:r>
              <a:rPr lang="en-US" dirty="0"/>
              <a:t>Military-Oriented Galleries</a:t>
            </a:r>
          </a:p>
        </p:txBody>
      </p:sp>
      <p:sp>
        <p:nvSpPr>
          <p:cNvPr id="4" name="TextBox 3">
            <a:extLst>
              <a:ext uri="{FF2B5EF4-FFF2-40B4-BE49-F238E27FC236}">
                <a16:creationId xmlns:a16="http://schemas.microsoft.com/office/drawing/2014/main" id="{1D2E33AA-D706-DF8C-21BD-0FCDC6288996}"/>
              </a:ext>
            </a:extLst>
          </p:cNvPr>
          <p:cNvSpPr txBox="1"/>
          <p:nvPr/>
        </p:nvSpPr>
        <p:spPr>
          <a:xfrm>
            <a:off x="1262163" y="2121158"/>
            <a:ext cx="9097794" cy="33572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742950" lvl="1" indent="-285750">
              <a:lnSpc>
                <a:spcPct val="150000"/>
              </a:lnSpc>
              <a:buFont typeface="Wingdings" panose="05000000000000000000" pitchFamily="2" charset="2"/>
              <a:buChar char="Ø"/>
            </a:pPr>
            <a:r>
              <a:rPr lang="en-US" sz="2400" b="0" i="0" u="none" strike="noStrike" dirty="0">
                <a:effectLst/>
                <a:hlinkClick r:id="rId3"/>
              </a:rPr>
              <a:t>United States Veterans’ Artists Alliance </a:t>
            </a:r>
            <a:r>
              <a:rPr lang="en-US" sz="2400" b="0" i="0" dirty="0">
                <a:effectLst/>
              </a:rPr>
              <a:t>(USVAA)</a:t>
            </a:r>
          </a:p>
          <a:p>
            <a:pPr marL="742950" lvl="1" indent="-285750">
              <a:lnSpc>
                <a:spcPct val="150000"/>
              </a:lnSpc>
              <a:buFont typeface="Wingdings" panose="05000000000000000000" pitchFamily="2" charset="2"/>
              <a:buChar char="Ø"/>
            </a:pPr>
            <a:r>
              <a:rPr lang="en-US" sz="2400" b="0" i="0" u="none" strike="noStrike" dirty="0">
                <a:effectLst/>
                <a:hlinkClick r:id="rId4"/>
              </a:rPr>
              <a:t>National Veterans Art Museum </a:t>
            </a:r>
            <a:endParaRPr lang="en-US" sz="2400" b="0" i="0" u="none" strike="noStrike" dirty="0">
              <a:effectLst/>
            </a:endParaRPr>
          </a:p>
          <a:p>
            <a:pPr marL="742950" lvl="1" indent="-285750">
              <a:lnSpc>
                <a:spcPct val="150000"/>
              </a:lnSpc>
              <a:buFont typeface="Wingdings" panose="05000000000000000000" pitchFamily="2" charset="2"/>
              <a:buChar char="Ø"/>
            </a:pPr>
            <a:r>
              <a:rPr lang="en-US" sz="2400" b="0" i="0" u="none" strike="noStrike" dirty="0">
                <a:effectLst/>
                <a:hlinkClick r:id="rId5"/>
              </a:rPr>
              <a:t>Navy Art Collection </a:t>
            </a:r>
            <a:endParaRPr lang="en-US" sz="2400" b="0" i="0" u="none" strike="noStrike" dirty="0">
              <a:effectLst/>
            </a:endParaRPr>
          </a:p>
          <a:p>
            <a:pPr marL="742950" lvl="1" indent="-285750">
              <a:lnSpc>
                <a:spcPct val="150000"/>
              </a:lnSpc>
              <a:buFont typeface="Wingdings" panose="05000000000000000000" pitchFamily="2" charset="2"/>
              <a:buChar char="Ø"/>
            </a:pPr>
            <a:r>
              <a:rPr lang="en-US" sz="2400" b="0" i="0" u="none" strike="noStrike" dirty="0">
                <a:effectLst/>
                <a:hlinkClick r:id="rId6"/>
              </a:rPr>
              <a:t>Special Exhibition Gallery </a:t>
            </a:r>
            <a:r>
              <a:rPr lang="en-US" sz="2400" b="0" i="0" u="none" strike="noStrike" dirty="0">
                <a:effectLst/>
              </a:rPr>
              <a:t>of the National Museum of the United States Army</a:t>
            </a:r>
          </a:p>
          <a:p>
            <a:pPr marL="742950" lvl="1" indent="-285750">
              <a:lnSpc>
                <a:spcPct val="150000"/>
              </a:lnSpc>
              <a:buFont typeface="Wingdings" panose="05000000000000000000" pitchFamily="2" charset="2"/>
              <a:buChar char="Ø"/>
            </a:pPr>
            <a:r>
              <a:rPr lang="en-US" sz="2400" dirty="0"/>
              <a:t>Other commercial examples</a:t>
            </a:r>
          </a:p>
        </p:txBody>
      </p:sp>
    </p:spTree>
    <p:extLst>
      <p:ext uri="{BB962C8B-B14F-4D97-AF65-F5344CB8AC3E}">
        <p14:creationId xmlns:p14="http://schemas.microsoft.com/office/powerpoint/2010/main" val="786001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E8DA-AD37-46D7-B518-CF7C283FB34D}"/>
              </a:ext>
            </a:extLst>
          </p:cNvPr>
          <p:cNvSpPr>
            <a:spLocks noGrp="1"/>
          </p:cNvSpPr>
          <p:nvPr>
            <p:ph type="title"/>
          </p:nvPr>
        </p:nvSpPr>
        <p:spPr>
          <a:xfrm>
            <a:off x="1764750" y="554291"/>
            <a:ext cx="10920118" cy="894000"/>
          </a:xfrm>
        </p:spPr>
        <p:txBody>
          <a:bodyPr/>
          <a:lstStyle/>
          <a:p>
            <a:r>
              <a:rPr lang="en-US" dirty="0"/>
              <a:t>Military-Oriented Archives</a:t>
            </a:r>
          </a:p>
        </p:txBody>
      </p:sp>
      <p:sp>
        <p:nvSpPr>
          <p:cNvPr id="3" name="Content Placeholder 2">
            <a:extLst>
              <a:ext uri="{FF2B5EF4-FFF2-40B4-BE49-F238E27FC236}">
                <a16:creationId xmlns:a16="http://schemas.microsoft.com/office/drawing/2014/main" id="{A502EA6B-EF22-4683-BD31-C10A2A8C5D9F}"/>
              </a:ext>
            </a:extLst>
          </p:cNvPr>
          <p:cNvSpPr>
            <a:spLocks noGrp="1"/>
          </p:cNvSpPr>
          <p:nvPr>
            <p:ph idx="4294967295"/>
          </p:nvPr>
        </p:nvSpPr>
        <p:spPr>
          <a:xfrm>
            <a:off x="1410511" y="1708893"/>
            <a:ext cx="9844391" cy="4351338"/>
          </a:xfrm>
        </p:spPr>
        <p:style>
          <a:lnRef idx="2">
            <a:schemeClr val="dk1">
              <a:shade val="50000"/>
            </a:schemeClr>
          </a:lnRef>
          <a:fillRef idx="1">
            <a:schemeClr val="dk1"/>
          </a:fillRef>
          <a:effectRef idx="0">
            <a:schemeClr val="dk1"/>
          </a:effectRef>
          <a:fontRef idx="minor">
            <a:schemeClr val="lt1"/>
          </a:fontRef>
        </p:style>
        <p:txBody>
          <a:bodyPr>
            <a:normAutofit fontScale="92500" lnSpcReduction="10000"/>
          </a:bodyPr>
          <a:lstStyle/>
          <a:p>
            <a:pPr marL="544068" lvl="1" indent="-342900">
              <a:lnSpc>
                <a:spcPct val="150000"/>
              </a:lnSpc>
              <a:buFont typeface="Wingdings" panose="05000000000000000000" pitchFamily="2" charset="2"/>
              <a:buChar char="Ø"/>
            </a:pPr>
            <a:r>
              <a:rPr lang="en-US" sz="2400" b="0" i="0" dirty="0">
                <a:effectLst/>
                <a:hlinkClick r:id="rId3"/>
              </a:rPr>
              <a:t>NARA’s Military Personnel Records Center</a:t>
            </a:r>
            <a:endParaRPr lang="en-US" sz="2400" b="0" i="0" dirty="0">
              <a:effectLst/>
            </a:endParaRPr>
          </a:p>
          <a:p>
            <a:pPr marL="544068" lvl="1" indent="-342900">
              <a:lnSpc>
                <a:spcPct val="150000"/>
              </a:lnSpc>
              <a:buFont typeface="Wingdings" panose="05000000000000000000" pitchFamily="2" charset="2"/>
              <a:buChar char="Ø"/>
            </a:pPr>
            <a:r>
              <a:rPr lang="en-US" sz="2400" b="0" i="0" u="none" strike="noStrike" dirty="0">
                <a:solidFill>
                  <a:srgbClr val="000000"/>
                </a:solidFill>
                <a:effectLst/>
                <a:hlinkClick r:id="rId4"/>
              </a:rPr>
              <a:t>Betty H. Carter Women Veterans Historical Project</a:t>
            </a:r>
            <a:r>
              <a:rPr lang="en-US" sz="2400" b="0" i="0" dirty="0">
                <a:solidFill>
                  <a:srgbClr val="000000"/>
                </a:solidFill>
                <a:effectLst/>
              </a:rPr>
              <a:t> (WVHP)</a:t>
            </a:r>
          </a:p>
          <a:p>
            <a:pPr marL="544068" lvl="1" indent="-342900">
              <a:lnSpc>
                <a:spcPct val="150000"/>
              </a:lnSpc>
              <a:buFont typeface="Wingdings" panose="05000000000000000000" pitchFamily="2" charset="2"/>
              <a:buChar char="Ø"/>
            </a:pPr>
            <a:r>
              <a:rPr lang="en-US" sz="2400" b="0" i="0" u="none" strike="noStrike" dirty="0">
                <a:effectLst/>
                <a:hlinkClick r:id="rId5"/>
              </a:rPr>
              <a:t>Congressional Medal of Honor Society</a:t>
            </a:r>
            <a:r>
              <a:rPr lang="en-US" sz="2400" b="0" i="0" dirty="0">
                <a:solidFill>
                  <a:srgbClr val="000000"/>
                </a:solidFill>
                <a:effectLst/>
              </a:rPr>
              <a:t> </a:t>
            </a:r>
          </a:p>
          <a:p>
            <a:pPr marL="544068" lvl="1" indent="-342900">
              <a:lnSpc>
                <a:spcPct val="150000"/>
              </a:lnSpc>
              <a:buFont typeface="Wingdings" panose="05000000000000000000" pitchFamily="2" charset="2"/>
              <a:buChar char="Ø"/>
            </a:pPr>
            <a:r>
              <a:rPr lang="en-US" sz="2400" b="0" i="0" u="none" strike="noStrike" dirty="0">
                <a:effectLst/>
                <a:hlinkClick r:id="rId6"/>
              </a:rPr>
              <a:t>Naval Historical Collection </a:t>
            </a:r>
            <a:r>
              <a:rPr lang="en-US" sz="2400" b="0" i="0" dirty="0">
                <a:solidFill>
                  <a:srgbClr val="000000"/>
                </a:solidFill>
                <a:effectLst/>
              </a:rPr>
              <a:t>(NHC) </a:t>
            </a:r>
          </a:p>
          <a:p>
            <a:pPr marL="544068" lvl="1" indent="-342900">
              <a:lnSpc>
                <a:spcPct val="150000"/>
              </a:lnSpc>
              <a:buFont typeface="Wingdings" panose="05000000000000000000" pitchFamily="2" charset="2"/>
              <a:buChar char="Ø"/>
            </a:pPr>
            <a:r>
              <a:rPr lang="en-US" sz="2400" b="0" i="0" u="none" strike="noStrike" dirty="0">
                <a:effectLst/>
                <a:hlinkClick r:id="rId7"/>
              </a:rPr>
              <a:t>New Mexico Military Institute Archives</a:t>
            </a:r>
            <a:endParaRPr lang="en-US" sz="2400" b="0" i="0" u="none" strike="noStrike" dirty="0">
              <a:effectLst/>
            </a:endParaRPr>
          </a:p>
          <a:p>
            <a:pPr marL="544068" lvl="1" indent="-342900">
              <a:lnSpc>
                <a:spcPct val="150000"/>
              </a:lnSpc>
              <a:buFont typeface="Wingdings" panose="05000000000000000000" pitchFamily="2" charset="2"/>
              <a:buChar char="Ø"/>
            </a:pPr>
            <a:r>
              <a:rPr lang="en-US" sz="2400" b="0" i="0" u="none" strike="noStrike" dirty="0">
                <a:effectLst/>
                <a:hlinkClick r:id="rId8"/>
              </a:rPr>
              <a:t>Center for American War Letters Archives </a:t>
            </a:r>
            <a:endParaRPr lang="en-US" sz="2400" dirty="0">
              <a:solidFill>
                <a:srgbClr val="000000"/>
              </a:solidFill>
            </a:endParaRPr>
          </a:p>
          <a:p>
            <a:pPr marL="544068" lvl="1" indent="-342900">
              <a:lnSpc>
                <a:spcPct val="150000"/>
              </a:lnSpc>
              <a:buFont typeface="Wingdings" panose="05000000000000000000" pitchFamily="2" charset="2"/>
              <a:buChar char="Ø"/>
            </a:pPr>
            <a:r>
              <a:rPr lang="en-US" sz="2400" b="0" i="0" dirty="0">
                <a:effectLst/>
                <a:hlinkClick r:id="rId9"/>
              </a:rPr>
              <a:t>SAA Military Archives Section’s Directory of Military Archival Collections</a:t>
            </a:r>
            <a:endParaRPr lang="en-US" sz="2400" dirty="0"/>
          </a:p>
        </p:txBody>
      </p:sp>
    </p:spTree>
    <p:extLst>
      <p:ext uri="{BB962C8B-B14F-4D97-AF65-F5344CB8AC3E}">
        <p14:creationId xmlns:p14="http://schemas.microsoft.com/office/powerpoint/2010/main" val="38593648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E4EE-0996-4870-A8F6-4F717089F627}"/>
              </a:ext>
            </a:extLst>
          </p:cNvPr>
          <p:cNvSpPr>
            <a:spLocks noGrp="1"/>
          </p:cNvSpPr>
          <p:nvPr>
            <p:ph type="title"/>
          </p:nvPr>
        </p:nvSpPr>
        <p:spPr/>
        <p:txBody>
          <a:bodyPr/>
          <a:lstStyle/>
          <a:p>
            <a:r>
              <a:rPr lang="en-US" dirty="0"/>
              <a:t>Military-Oriented Libraries</a:t>
            </a:r>
          </a:p>
        </p:txBody>
      </p:sp>
      <p:sp>
        <p:nvSpPr>
          <p:cNvPr id="3" name="Content Placeholder 2">
            <a:extLst>
              <a:ext uri="{FF2B5EF4-FFF2-40B4-BE49-F238E27FC236}">
                <a16:creationId xmlns:a16="http://schemas.microsoft.com/office/drawing/2014/main" id="{FBD3AAB1-9326-4693-B994-B4B02EE41937}"/>
              </a:ext>
            </a:extLst>
          </p:cNvPr>
          <p:cNvSpPr>
            <a:spLocks noGrp="1"/>
          </p:cNvSpPr>
          <p:nvPr>
            <p:ph idx="1"/>
          </p:nvPr>
        </p:nvSpPr>
        <p:spPr>
          <a:xfrm>
            <a:off x="1398351" y="2088272"/>
            <a:ext cx="9395298" cy="3514860"/>
          </a:xfrm>
        </p:spPr>
        <p:style>
          <a:lnRef idx="2">
            <a:schemeClr val="dk1">
              <a:shade val="50000"/>
            </a:schemeClr>
          </a:lnRef>
          <a:fillRef idx="1">
            <a:schemeClr val="dk1"/>
          </a:fillRef>
          <a:effectRef idx="0">
            <a:schemeClr val="dk1"/>
          </a:effectRef>
          <a:fontRef idx="minor">
            <a:schemeClr val="lt1"/>
          </a:fontRef>
        </p:style>
        <p:txBody>
          <a:bodyPr>
            <a:normAutofit/>
          </a:bodyPr>
          <a:lstStyle/>
          <a:p>
            <a:pPr>
              <a:buFont typeface="Wingdings" panose="05000000000000000000" pitchFamily="2" charset="2"/>
              <a:buChar char="Ø"/>
            </a:pPr>
            <a:r>
              <a:rPr lang="en-US" sz="2400" b="0" i="0" dirty="0">
                <a:effectLst/>
                <a:hlinkClick r:id="rId3"/>
              </a:rPr>
              <a:t>Morale, Welfare, and Recreation Digital Libraries </a:t>
            </a:r>
            <a:r>
              <a:rPr lang="en-US" sz="2400" b="0" i="0" dirty="0">
                <a:solidFill>
                  <a:srgbClr val="000000"/>
                </a:solidFill>
                <a:effectLst/>
              </a:rPr>
              <a:t>(MWR)</a:t>
            </a:r>
          </a:p>
          <a:p>
            <a:pPr>
              <a:buFont typeface="Wingdings" panose="05000000000000000000" pitchFamily="2" charset="2"/>
              <a:buChar char="Ø"/>
            </a:pPr>
            <a:r>
              <a:rPr lang="en-US" sz="2400" b="0" i="0" dirty="0">
                <a:effectLst/>
                <a:hlinkClick r:id="rId4"/>
              </a:rPr>
              <a:t>DoD MWR Libraries website</a:t>
            </a:r>
            <a:endParaRPr lang="en-US" sz="2400" b="0" i="0" dirty="0">
              <a:effectLst/>
            </a:endParaRPr>
          </a:p>
          <a:p>
            <a:pPr>
              <a:buFont typeface="Wingdings" panose="05000000000000000000" pitchFamily="2" charset="2"/>
              <a:buChar char="Ø"/>
            </a:pPr>
            <a:r>
              <a:rPr lang="en-US" sz="2400" dirty="0">
                <a:hlinkClick r:id="rId5"/>
              </a:rPr>
              <a:t>West Point</a:t>
            </a:r>
            <a:endParaRPr lang="en-US" sz="2400" dirty="0"/>
          </a:p>
          <a:p>
            <a:pPr>
              <a:buFont typeface="Wingdings" panose="05000000000000000000" pitchFamily="2" charset="2"/>
              <a:buChar char="Ø"/>
            </a:pPr>
            <a:r>
              <a:rPr lang="en-US" sz="2400" b="0" i="0" dirty="0">
                <a:effectLst/>
                <a:hlinkClick r:id="rId6"/>
              </a:rPr>
              <a:t>Naval Academy</a:t>
            </a:r>
            <a:endParaRPr lang="en-US" sz="2400" b="0" i="0" dirty="0">
              <a:effectLst/>
            </a:endParaRPr>
          </a:p>
          <a:p>
            <a:pPr>
              <a:buFont typeface="Wingdings" panose="05000000000000000000" pitchFamily="2" charset="2"/>
              <a:buChar char="Ø"/>
            </a:pPr>
            <a:r>
              <a:rPr lang="en-US" sz="2400" dirty="0">
                <a:hlinkClick r:id="rId7"/>
              </a:rPr>
              <a:t>Air Force</a:t>
            </a:r>
            <a:endParaRPr lang="en-US" sz="2400" dirty="0"/>
          </a:p>
          <a:p>
            <a:pPr>
              <a:buFont typeface="Wingdings" panose="05000000000000000000" pitchFamily="2" charset="2"/>
              <a:buChar char="Ø"/>
            </a:pPr>
            <a:r>
              <a:rPr lang="en-US" sz="2400" b="0" i="0" dirty="0">
                <a:effectLst/>
                <a:hlinkClick r:id="rId8"/>
              </a:rPr>
              <a:t>Coast Guard</a:t>
            </a:r>
            <a:endParaRPr lang="en-US" sz="2400" b="0" i="0" dirty="0">
              <a:effectLst/>
            </a:endParaRPr>
          </a:p>
          <a:p>
            <a:pPr>
              <a:buFont typeface="Wingdings" panose="05000000000000000000" pitchFamily="2" charset="2"/>
              <a:buChar char="Ø"/>
            </a:pPr>
            <a:r>
              <a:rPr lang="en-US" sz="2400" dirty="0">
                <a:hlinkClick r:id="rId9"/>
              </a:rPr>
              <a:t>Pentagon Library</a:t>
            </a:r>
            <a:endParaRPr lang="en-US" sz="2400" b="0" i="0" dirty="0">
              <a:effectLst/>
            </a:endParaRPr>
          </a:p>
        </p:txBody>
      </p:sp>
    </p:spTree>
    <p:extLst>
      <p:ext uri="{BB962C8B-B14F-4D97-AF65-F5344CB8AC3E}">
        <p14:creationId xmlns:p14="http://schemas.microsoft.com/office/powerpoint/2010/main" val="42537442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AEC0-36A0-4D19-987C-AD8D5ACB58D1}"/>
              </a:ext>
            </a:extLst>
          </p:cNvPr>
          <p:cNvSpPr>
            <a:spLocks noGrp="1"/>
          </p:cNvSpPr>
          <p:nvPr>
            <p:ph type="title"/>
          </p:nvPr>
        </p:nvSpPr>
        <p:spPr/>
        <p:txBody>
          <a:bodyPr/>
          <a:lstStyle/>
          <a:p>
            <a:r>
              <a:rPr lang="en-US" dirty="0"/>
              <a:t>Military-Oriented Museums</a:t>
            </a:r>
          </a:p>
        </p:txBody>
      </p:sp>
      <p:sp>
        <p:nvSpPr>
          <p:cNvPr id="3" name="Content Placeholder 2">
            <a:extLst>
              <a:ext uri="{FF2B5EF4-FFF2-40B4-BE49-F238E27FC236}">
                <a16:creationId xmlns:a16="http://schemas.microsoft.com/office/drawing/2014/main" id="{E16A7A46-B958-4FCA-8D62-7DC59AB30553}"/>
              </a:ext>
            </a:extLst>
          </p:cNvPr>
          <p:cNvSpPr>
            <a:spLocks noGrp="1"/>
          </p:cNvSpPr>
          <p:nvPr>
            <p:ph idx="1"/>
          </p:nvPr>
        </p:nvSpPr>
        <p:spPr>
          <a:xfrm>
            <a:off x="1097280" y="2108201"/>
            <a:ext cx="10058400" cy="4271334"/>
          </a:xfrm>
        </p:spPr>
        <p:style>
          <a:lnRef idx="2">
            <a:schemeClr val="dk1">
              <a:shade val="50000"/>
            </a:schemeClr>
          </a:lnRef>
          <a:fillRef idx="1">
            <a:schemeClr val="dk1"/>
          </a:fillRef>
          <a:effectRef idx="0">
            <a:schemeClr val="dk1"/>
          </a:effectRef>
          <a:fontRef idx="minor">
            <a:schemeClr val="lt1"/>
          </a:fontRef>
        </p:style>
        <p:txBody>
          <a:bodyPr>
            <a:normAutofit/>
          </a:bodyPr>
          <a:lstStyle/>
          <a:p>
            <a:pPr>
              <a:buFont typeface="Wingdings" panose="05000000000000000000" pitchFamily="2" charset="2"/>
              <a:buChar char="Ø"/>
            </a:pPr>
            <a:r>
              <a:rPr lang="en-US" sz="2400" b="0" i="0" u="none" strike="noStrike" dirty="0">
                <a:solidFill>
                  <a:srgbClr val="000000"/>
                </a:solidFill>
                <a:effectLst/>
                <a:hlinkClick r:id="rId3"/>
              </a:rPr>
              <a:t>Military Women’s Memorial </a:t>
            </a:r>
            <a:endParaRPr lang="en-US" sz="2400" b="0" i="0" u="none" strike="noStrike" dirty="0">
              <a:solidFill>
                <a:srgbClr val="000000"/>
              </a:solidFill>
              <a:effectLst/>
            </a:endParaRPr>
          </a:p>
          <a:p>
            <a:pPr>
              <a:buFont typeface="Wingdings" panose="05000000000000000000" pitchFamily="2" charset="2"/>
              <a:buChar char="Ø"/>
            </a:pPr>
            <a:r>
              <a:rPr lang="en-US" sz="2400" b="0" i="0" u="none" strike="noStrike" dirty="0">
                <a:effectLst/>
                <a:hlinkClick r:id="rId4"/>
              </a:rPr>
              <a:t>National World War II Museum </a:t>
            </a:r>
            <a:endParaRPr lang="en-US" sz="2400" b="0" i="0" u="none" strike="noStrike" dirty="0">
              <a:effectLst/>
            </a:endParaRPr>
          </a:p>
          <a:p>
            <a:pPr>
              <a:buFont typeface="Wingdings" panose="05000000000000000000" pitchFamily="2" charset="2"/>
              <a:buChar char="Ø"/>
            </a:pPr>
            <a:r>
              <a:rPr lang="en-US" sz="2400" b="0" i="0" u="none" strike="noStrike" dirty="0">
                <a:effectLst/>
                <a:hlinkClick r:id="rId5"/>
              </a:rPr>
              <a:t>National Museum of the US Army </a:t>
            </a:r>
            <a:endParaRPr lang="en-US" sz="2400" b="0" i="0" u="none" strike="noStrike" dirty="0">
              <a:effectLst/>
            </a:endParaRPr>
          </a:p>
          <a:p>
            <a:pPr>
              <a:buFont typeface="Wingdings" panose="05000000000000000000" pitchFamily="2" charset="2"/>
              <a:buChar char="Ø"/>
            </a:pPr>
            <a:r>
              <a:rPr lang="en-US" sz="2400" b="0" i="0" u="none" strike="noStrike" dirty="0">
                <a:effectLst/>
                <a:hlinkClick r:id="rId6"/>
              </a:rPr>
              <a:t>National Museum of the Marine Corps</a:t>
            </a:r>
            <a:endParaRPr lang="en-US" sz="2400" b="0" i="0" u="none" strike="noStrike" dirty="0">
              <a:effectLst/>
            </a:endParaRPr>
          </a:p>
          <a:p>
            <a:pPr>
              <a:buFont typeface="Wingdings" panose="05000000000000000000" pitchFamily="2" charset="2"/>
              <a:buChar char="Ø"/>
            </a:pPr>
            <a:r>
              <a:rPr lang="en-US" sz="2400" b="0" i="0" u="none" strike="noStrike" dirty="0">
                <a:effectLst/>
                <a:hlinkClick r:id="rId7"/>
              </a:rPr>
              <a:t>National Museum of the U.S. Air Force</a:t>
            </a:r>
            <a:r>
              <a:rPr lang="en-US" sz="2400" b="0" i="0" dirty="0">
                <a:solidFill>
                  <a:srgbClr val="000000"/>
                </a:solidFill>
                <a:effectLst/>
              </a:rPr>
              <a:t> </a:t>
            </a:r>
          </a:p>
          <a:p>
            <a:pPr>
              <a:buFont typeface="Wingdings" panose="05000000000000000000" pitchFamily="2" charset="2"/>
              <a:buChar char="Ø"/>
            </a:pPr>
            <a:r>
              <a:rPr lang="en-US" sz="2400" b="0" i="0" u="none" strike="noStrike" dirty="0">
                <a:effectLst/>
                <a:hlinkClick r:id="rId8"/>
              </a:rPr>
              <a:t>National Museum of the U.S. Navy</a:t>
            </a:r>
            <a:endParaRPr lang="en-US" sz="2400" b="0" i="0" u="none" strike="noStrike" dirty="0">
              <a:effectLst/>
            </a:endParaRPr>
          </a:p>
          <a:p>
            <a:pPr>
              <a:buFont typeface="Wingdings" panose="05000000000000000000" pitchFamily="2" charset="2"/>
              <a:buChar char="Ø"/>
            </a:pPr>
            <a:r>
              <a:rPr lang="en-US" sz="2400" b="0" i="0" u="none" strike="noStrike" dirty="0">
                <a:effectLst/>
                <a:hlinkClick r:id="rId9"/>
              </a:rPr>
              <a:t>National Coast Guard Museum</a:t>
            </a:r>
            <a:r>
              <a:rPr lang="en-US" sz="2400" b="0" i="0" dirty="0">
                <a:solidFill>
                  <a:srgbClr val="000000"/>
                </a:solidFill>
                <a:effectLst/>
              </a:rPr>
              <a:t> </a:t>
            </a:r>
          </a:p>
          <a:p>
            <a:pPr>
              <a:buFont typeface="Wingdings" panose="05000000000000000000" pitchFamily="2" charset="2"/>
              <a:buChar char="Ø"/>
            </a:pPr>
            <a:r>
              <a:rPr lang="en-US" sz="2400" b="0" i="0" u="none" strike="noStrike" dirty="0">
                <a:effectLst/>
                <a:hlinkClick r:id="rId10"/>
              </a:rPr>
              <a:t>American Battle Monuments Commission</a:t>
            </a:r>
            <a:r>
              <a:rPr lang="en-US" sz="2400" b="0" i="0" dirty="0">
                <a:solidFill>
                  <a:srgbClr val="000000"/>
                </a:solidFill>
                <a:effectLst/>
              </a:rPr>
              <a:t> </a:t>
            </a:r>
            <a:endParaRPr lang="en-US" sz="2400" dirty="0"/>
          </a:p>
        </p:txBody>
      </p:sp>
    </p:spTree>
    <p:extLst>
      <p:ext uri="{BB962C8B-B14F-4D97-AF65-F5344CB8AC3E}">
        <p14:creationId xmlns:p14="http://schemas.microsoft.com/office/powerpoint/2010/main" val="20266744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C448-91F8-4E63-A878-7678DDD50415}"/>
              </a:ext>
            </a:extLst>
          </p:cNvPr>
          <p:cNvSpPr>
            <a:spLocks noGrp="1"/>
          </p:cNvSpPr>
          <p:nvPr>
            <p:ph type="title"/>
          </p:nvPr>
        </p:nvSpPr>
        <p:spPr/>
        <p:txBody>
          <a:bodyPr/>
          <a:lstStyle/>
          <a:p>
            <a:r>
              <a:rPr lang="en-US" dirty="0"/>
              <a:t>Select </a:t>
            </a:r>
            <a:r>
              <a:rPr lang="en-US" sz="4400" dirty="0">
                <a:solidFill>
                  <a:srgbClr val="000000"/>
                </a:solidFill>
                <a:hlinkClick r:id="rId3"/>
              </a:rPr>
              <a:t>Veterans Service Organizations</a:t>
            </a:r>
            <a:endParaRPr lang="en-US" dirty="0"/>
          </a:p>
        </p:txBody>
      </p:sp>
      <p:sp>
        <p:nvSpPr>
          <p:cNvPr id="3" name="Content Placeholder 2">
            <a:extLst>
              <a:ext uri="{FF2B5EF4-FFF2-40B4-BE49-F238E27FC236}">
                <a16:creationId xmlns:a16="http://schemas.microsoft.com/office/drawing/2014/main" id="{006AE974-0A97-48EB-AFFB-968328E79C96}"/>
              </a:ext>
            </a:extLst>
          </p:cNvPr>
          <p:cNvSpPr>
            <a:spLocks noGrp="1"/>
          </p:cNvSpPr>
          <p:nvPr>
            <p:ph idx="1"/>
          </p:nvPr>
        </p:nvSpPr>
        <p:spPr/>
        <p:txBody>
          <a:bodyPr>
            <a:normAutofit/>
          </a:bodyPr>
          <a:lstStyle/>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4"/>
              </a:rPr>
              <a:t>The National Veterans Association</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5"/>
              </a:rPr>
              <a:t>The American Legion</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6"/>
              </a:rPr>
              <a:t>Service Women’s Action Network</a:t>
            </a:r>
            <a:endParaRPr lang="en-US" u="sng" dirty="0">
              <a:solidFill>
                <a:srgbClr val="000000"/>
              </a:solidFill>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FF"/>
                </a:solidFill>
                <a:effectLst/>
                <a:ea typeface="Calibri" panose="020F0502020204030204" pitchFamily="34" charset="0"/>
                <a:cs typeface="Times New Roman" panose="02020603050405020304" pitchFamily="18" charset="0"/>
                <a:hlinkClick r:id="rId7"/>
              </a:rPr>
              <a:t>The American GI Forum</a:t>
            </a:r>
            <a:endParaRPr lang="en-US" u="sng" dirty="0">
              <a:solidFill>
                <a:srgbClr val="000000"/>
              </a:solidFill>
              <a:effectLst/>
              <a:ea typeface="Calibri" panose="020F0502020204030204" pitchFamily="34" charset="0"/>
              <a:cs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8"/>
              </a:rPr>
              <a:t>American Veterans</a:t>
            </a:r>
            <a:endParaRPr lang="en-US" u="sng" dirty="0">
              <a:solidFill>
                <a:srgbClr val="000000"/>
              </a:solidFill>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9"/>
              </a:rPr>
              <a:t>Combat Veterans with PTSD</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10"/>
              </a:rPr>
              <a:t>Victories for Veterans</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11"/>
              </a:rPr>
              <a:t>Iraq and Afghanistan Veterans of America</a:t>
            </a:r>
            <a:endParaRPr lang="en-US" dirty="0">
              <a:effectLst/>
              <a:ea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endParaRPr>
          </a:p>
          <a:p>
            <a:endParaRPr lang="en-US" sz="2000" dirty="0">
              <a:effectLst/>
              <a:latin typeface="Times New Roman" panose="02020603050405020304" pitchFamily="18" charset="0"/>
              <a:ea typeface="Times New Roman" panose="02020603050405020304" pitchFamily="18" charset="0"/>
            </a:endParaRPr>
          </a:p>
          <a:p>
            <a:endParaRPr lang="en-US" sz="2000" dirty="0"/>
          </a:p>
        </p:txBody>
      </p:sp>
    </p:spTree>
    <p:extLst>
      <p:ext uri="{BB962C8B-B14F-4D97-AF65-F5344CB8AC3E}">
        <p14:creationId xmlns:p14="http://schemas.microsoft.com/office/powerpoint/2010/main" val="3119534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FC99-5094-422B-B1E4-E84392F762C7}"/>
              </a:ext>
            </a:extLst>
          </p:cNvPr>
          <p:cNvSpPr>
            <a:spLocks noGrp="1"/>
          </p:cNvSpPr>
          <p:nvPr>
            <p:ph type="title"/>
          </p:nvPr>
        </p:nvSpPr>
        <p:spPr/>
        <p:txBody>
          <a:bodyPr/>
          <a:lstStyle/>
          <a:p>
            <a:r>
              <a:rPr lang="en-US" dirty="0"/>
              <a:t>Select VSOs</a:t>
            </a:r>
          </a:p>
        </p:txBody>
      </p:sp>
      <p:sp>
        <p:nvSpPr>
          <p:cNvPr id="3" name="Content Placeholder 2">
            <a:extLst>
              <a:ext uri="{FF2B5EF4-FFF2-40B4-BE49-F238E27FC236}">
                <a16:creationId xmlns:a16="http://schemas.microsoft.com/office/drawing/2014/main" id="{9F9F605D-65DB-486D-A4BB-7B653634D4AD}"/>
              </a:ext>
            </a:extLst>
          </p:cNvPr>
          <p:cNvSpPr>
            <a:spLocks noGrp="1"/>
          </p:cNvSpPr>
          <p:nvPr>
            <p:ph idx="1"/>
          </p:nvPr>
        </p:nvSpPr>
        <p:spPr/>
        <p:txBody>
          <a:bodyPr>
            <a:normAutofit/>
          </a:bodyPr>
          <a:lstStyle/>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3"/>
              </a:rPr>
              <a:t>Iraq Veterans Against the War</a:t>
            </a:r>
            <a:endParaRPr lang="en-US" u="sng" dirty="0">
              <a:solidFill>
                <a:srgbClr val="000000"/>
              </a:solidFill>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4"/>
              </a:rPr>
              <a:t>Veterans of Foreign Wars</a:t>
            </a:r>
            <a:r>
              <a:rPr lang="en-US" i="1"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5"/>
              </a:rPr>
              <a:t>Disabled American Veterans.</a:t>
            </a: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a typeface="Times New Roman" panose="02020603050405020304" pitchFamily="18" charset="0"/>
                <a:hlinkClick r:id="rId6"/>
              </a:rPr>
              <a:t>Paralyzed Veterans of America.</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7"/>
              </a:rPr>
              <a:t>American Veterans</a:t>
            </a:r>
            <a:endParaRPr lang="en-US" dirty="0">
              <a:effectLst/>
              <a:ea typeface="Times New Roman" panose="02020603050405020304" pitchFamily="18" charset="0"/>
            </a:endParaRPr>
          </a:p>
          <a:p>
            <a:pPr>
              <a:buClr>
                <a:schemeClr val="tx1"/>
              </a:buClr>
              <a:buFont typeface="Wingdings" panose="05000000000000000000" pitchFamily="2" charset="2"/>
              <a:buChar char="Ø"/>
            </a:pPr>
            <a:r>
              <a:rPr lang="en-US" u="sng" dirty="0">
                <a:solidFill>
                  <a:srgbClr val="000000"/>
                </a:solidFill>
                <a:effectLst/>
                <a:ea typeface="Times New Roman" panose="02020603050405020304" pitchFamily="18" charset="0"/>
                <a:hlinkClick r:id="rId8"/>
              </a:rPr>
              <a:t>Vietnam Veterans of America</a:t>
            </a:r>
            <a:endParaRPr lang="en-US" dirty="0">
              <a:effectLst/>
              <a:ea typeface="Times New Roman" panose="02020603050405020304" pitchFamily="18" charset="0"/>
            </a:endParaRPr>
          </a:p>
          <a:p>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485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agonal Stripe 41">
            <a:extLst>
              <a:ext uri="{FF2B5EF4-FFF2-40B4-BE49-F238E27FC236}">
                <a16:creationId xmlns:a16="http://schemas.microsoft.com/office/drawing/2014/main" id="{1428CC1C-86F3-4FBD-89AD-BC0CD708C725}"/>
              </a:ext>
            </a:extLst>
          </p:cNvPr>
          <p:cNvSpPr/>
          <p:nvPr/>
        </p:nvSpPr>
        <p:spPr>
          <a:xfrm rot="10800000">
            <a:off x="1228867" y="1299933"/>
            <a:ext cx="1705073" cy="1705073"/>
          </a:xfrm>
          <a:prstGeom prst="diagStripe">
            <a:avLst>
              <a:gd name="adj" fmla="val 588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TextBox 51">
            <a:extLst>
              <a:ext uri="{FF2B5EF4-FFF2-40B4-BE49-F238E27FC236}">
                <a16:creationId xmlns:a16="http://schemas.microsoft.com/office/drawing/2014/main" id="{1195CBBF-EA47-45C3-B29E-30B9184E408B}"/>
              </a:ext>
            </a:extLst>
          </p:cNvPr>
          <p:cNvSpPr txBox="1"/>
          <p:nvPr/>
        </p:nvSpPr>
        <p:spPr>
          <a:xfrm>
            <a:off x="9930376" y="6443055"/>
            <a:ext cx="2107052" cy="276999"/>
          </a:xfrm>
          <a:prstGeom prst="rect">
            <a:avLst/>
          </a:prstGeom>
          <a:noFill/>
        </p:spPr>
        <p:txBody>
          <a:bodyPr wrap="none" rtlCol="0">
            <a:spAutoFit/>
          </a:bodyPr>
          <a:lstStyle/>
          <a:p>
            <a:pPr algn="r"/>
            <a:r>
              <a:rPr lang="en-US" sz="1200" dirty="0" err="1">
                <a:solidFill>
                  <a:schemeClr val="accent1"/>
                </a:solidFill>
              </a:rPr>
              <a:t>www.virtualfootlocker.com</a:t>
            </a:r>
            <a:endParaRPr lang="en-US" sz="1200">
              <a:solidFill>
                <a:schemeClr val="accent1"/>
              </a:solidFill>
            </a:endParaRPr>
          </a:p>
        </p:txBody>
      </p:sp>
      <p:sp>
        <p:nvSpPr>
          <p:cNvPr id="11" name="TextBox 10">
            <a:extLst>
              <a:ext uri="{FF2B5EF4-FFF2-40B4-BE49-F238E27FC236}">
                <a16:creationId xmlns:a16="http://schemas.microsoft.com/office/drawing/2014/main" id="{73A7E6B9-06F5-4794-A2A6-04D2F2E78AE2}"/>
              </a:ext>
            </a:extLst>
          </p:cNvPr>
          <p:cNvSpPr txBox="1"/>
          <p:nvPr/>
        </p:nvSpPr>
        <p:spPr>
          <a:xfrm>
            <a:off x="2451852" y="3214481"/>
            <a:ext cx="7961783" cy="830997"/>
          </a:xfrm>
          <a:prstGeom prst="rect">
            <a:avLst/>
          </a:prstGeom>
          <a:noFill/>
        </p:spPr>
        <p:txBody>
          <a:bodyPr wrap="square" rtlCol="0">
            <a:spAutoFit/>
          </a:bodyPr>
          <a:lstStyle/>
          <a:p>
            <a:pPr algn="ctr"/>
            <a:r>
              <a:rPr lang="en-US" sz="4800" dirty="0">
                <a:solidFill>
                  <a:schemeClr val="bg2"/>
                </a:solidFill>
              </a:rPr>
              <a:t>Discussion &amp; Questions</a:t>
            </a:r>
          </a:p>
        </p:txBody>
      </p:sp>
    </p:spTree>
    <p:extLst>
      <p:ext uri="{BB962C8B-B14F-4D97-AF65-F5344CB8AC3E}">
        <p14:creationId xmlns:p14="http://schemas.microsoft.com/office/powerpoint/2010/main" val="298957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871F62F-18D2-4731-BE48-EA21B93D52D1}"/>
              </a:ext>
            </a:extLst>
          </p:cNvPr>
          <p:cNvSpPr>
            <a:spLocks noGrp="1"/>
          </p:cNvSpPr>
          <p:nvPr>
            <p:ph type="pic" sz="quarter" idx="10"/>
          </p:nvPr>
        </p:nvSpPr>
        <p:spPr/>
      </p:sp>
      <p:sp>
        <p:nvSpPr>
          <p:cNvPr id="67" name="Freeform: Shape 66">
            <a:extLst>
              <a:ext uri="{FF2B5EF4-FFF2-40B4-BE49-F238E27FC236}">
                <a16:creationId xmlns:a16="http://schemas.microsoft.com/office/drawing/2014/main" id="{0124B6AB-FE01-4AE8-B057-9E6AE4EBA86D}"/>
              </a:ext>
            </a:extLst>
          </p:cNvPr>
          <p:cNvSpPr/>
          <p:nvPr/>
        </p:nvSpPr>
        <p:spPr>
          <a:xfrm>
            <a:off x="1" y="0"/>
            <a:ext cx="5715001" cy="4221402"/>
          </a:xfrm>
          <a:custGeom>
            <a:avLst/>
            <a:gdLst>
              <a:gd name="connsiteX0" fmla="*/ 0 w 5715001"/>
              <a:gd name="connsiteY0" fmla="*/ 0 h 4221402"/>
              <a:gd name="connsiteX1" fmla="*/ 5715001 w 5715001"/>
              <a:gd name="connsiteY1" fmla="*/ 0 h 4221402"/>
              <a:gd name="connsiteX2" fmla="*/ 4659651 w 5715001"/>
              <a:gd name="connsiteY2" fmla="*/ 4221402 h 4221402"/>
              <a:gd name="connsiteX3" fmla="*/ 0 w 5715001"/>
              <a:gd name="connsiteY3" fmla="*/ 4221402 h 4221402"/>
            </a:gdLst>
            <a:ahLst/>
            <a:cxnLst>
              <a:cxn ang="0">
                <a:pos x="connsiteX0" y="connsiteY0"/>
              </a:cxn>
              <a:cxn ang="0">
                <a:pos x="connsiteX1" y="connsiteY1"/>
              </a:cxn>
              <a:cxn ang="0">
                <a:pos x="connsiteX2" y="connsiteY2"/>
              </a:cxn>
              <a:cxn ang="0">
                <a:pos x="connsiteX3" y="connsiteY3"/>
              </a:cxn>
            </a:cxnLst>
            <a:rect l="l" t="t" r="r" b="b"/>
            <a:pathLst>
              <a:path w="5715001" h="4221402">
                <a:moveTo>
                  <a:pt x="0" y="0"/>
                </a:moveTo>
                <a:lnTo>
                  <a:pt x="5715001" y="0"/>
                </a:lnTo>
                <a:lnTo>
                  <a:pt x="4659651" y="4221402"/>
                </a:lnTo>
                <a:lnTo>
                  <a:pt x="0" y="422140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A809F2EA-C4F1-48F4-8F8F-62739FD59F01}"/>
              </a:ext>
            </a:extLst>
          </p:cNvPr>
          <p:cNvGrpSpPr/>
          <p:nvPr/>
        </p:nvGrpSpPr>
        <p:grpSpPr>
          <a:xfrm>
            <a:off x="1070214" y="4942579"/>
            <a:ext cx="858873" cy="858911"/>
            <a:chOff x="4322727" y="495428"/>
            <a:chExt cx="274313" cy="274325"/>
          </a:xfrm>
          <a:solidFill>
            <a:schemeClr val="accent1"/>
          </a:solidFill>
        </p:grpSpPr>
        <p:sp>
          <p:nvSpPr>
            <p:cNvPr id="14" name="Freeform: Shape 13">
              <a:extLst>
                <a:ext uri="{FF2B5EF4-FFF2-40B4-BE49-F238E27FC236}">
                  <a16:creationId xmlns:a16="http://schemas.microsoft.com/office/drawing/2014/main" id="{4B376412-860F-44EF-A024-95A28E5192EF}"/>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E5DE39-342E-438E-A6EA-0D7F182B054E}"/>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D21B08E-422A-43A6-ABB8-5D24F9AEE454}"/>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7EC96DB-ED12-4490-9D9F-970E4CE462DC}"/>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036257F-D916-4F06-A1E8-FF2B5EB08D55}"/>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084CB89-1931-48E7-85CE-2B21F5C7E3D7}"/>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81EBF17-80F8-4EDC-8733-40D2732970EB}"/>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3EC49C5-EA00-4418-ABD9-57BE786673A5}"/>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68D72FA-D4B3-48EA-AA4E-76B999B75688}"/>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DC8EB5-2FCB-4240-B02A-A98EA0C232ED}"/>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E131315-800D-4DE3-B048-0E218F108EF6}"/>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FAC53E9-D170-4B13-AE7F-1270E81F74AC}"/>
              </a:ext>
            </a:extLst>
          </p:cNvPr>
          <p:cNvSpPr txBox="1"/>
          <p:nvPr/>
        </p:nvSpPr>
        <p:spPr>
          <a:xfrm>
            <a:off x="2038245" y="4949327"/>
            <a:ext cx="1254172" cy="369332"/>
          </a:xfrm>
          <a:prstGeom prst="rect">
            <a:avLst/>
          </a:prstGeom>
          <a:noFill/>
        </p:spPr>
        <p:txBody>
          <a:bodyPr wrap="square" rtlCol="0">
            <a:spAutoFit/>
          </a:bodyPr>
          <a:lstStyle/>
          <a:p>
            <a:r>
              <a:rPr lang="en-US">
                <a:latin typeface="+mj-lt"/>
              </a:rPr>
              <a:t>Eligibility</a:t>
            </a:r>
          </a:p>
        </p:txBody>
      </p:sp>
      <p:sp>
        <p:nvSpPr>
          <p:cNvPr id="26" name="TextBox 25">
            <a:extLst>
              <a:ext uri="{FF2B5EF4-FFF2-40B4-BE49-F238E27FC236}">
                <a16:creationId xmlns:a16="http://schemas.microsoft.com/office/drawing/2014/main" id="{26BED577-34AB-4AE5-BB1C-803360691956}"/>
              </a:ext>
            </a:extLst>
          </p:cNvPr>
          <p:cNvSpPr txBox="1"/>
          <p:nvPr/>
        </p:nvSpPr>
        <p:spPr>
          <a:xfrm>
            <a:off x="2038245" y="5209804"/>
            <a:ext cx="1990057" cy="616836"/>
          </a:xfrm>
          <a:prstGeom prst="rect">
            <a:avLst/>
          </a:prstGeom>
          <a:noFill/>
        </p:spPr>
        <p:txBody>
          <a:bodyPr wrap="square" rtlCol="0">
            <a:spAutoFit/>
          </a:bodyPr>
          <a:lstStyle/>
          <a:p>
            <a:pPr>
              <a:lnSpc>
                <a:spcPct val="150000"/>
              </a:lnSpc>
            </a:pPr>
            <a:r>
              <a:rPr lang="en-GB" sz="1200"/>
              <a:t>You prove your eligibility through your records.</a:t>
            </a:r>
          </a:p>
        </p:txBody>
      </p:sp>
      <p:grpSp>
        <p:nvGrpSpPr>
          <p:cNvPr id="31" name="Group 30">
            <a:extLst>
              <a:ext uri="{FF2B5EF4-FFF2-40B4-BE49-F238E27FC236}">
                <a16:creationId xmlns:a16="http://schemas.microsoft.com/office/drawing/2014/main" id="{C5D1D7F5-283B-4898-9D8B-EE6145C49E78}"/>
              </a:ext>
            </a:extLst>
          </p:cNvPr>
          <p:cNvGrpSpPr/>
          <p:nvPr/>
        </p:nvGrpSpPr>
        <p:grpSpPr>
          <a:xfrm>
            <a:off x="4702017" y="4942579"/>
            <a:ext cx="858873" cy="858911"/>
            <a:chOff x="4322727" y="495428"/>
            <a:chExt cx="274313" cy="274325"/>
          </a:xfrm>
          <a:solidFill>
            <a:schemeClr val="accent1"/>
          </a:solidFill>
        </p:grpSpPr>
        <p:sp>
          <p:nvSpPr>
            <p:cNvPr id="35" name="Freeform: Shape 34">
              <a:extLst>
                <a:ext uri="{FF2B5EF4-FFF2-40B4-BE49-F238E27FC236}">
                  <a16:creationId xmlns:a16="http://schemas.microsoft.com/office/drawing/2014/main" id="{733075F8-5EE0-4E84-8D0D-A00060C73BD7}"/>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290535D-DDA3-4FAB-B4D0-CDF154094DB3}"/>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20FC3D6-FD03-497D-91F2-1253EE88099A}"/>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F2FE932-B3FF-40BC-B6C6-9FDA4F1178C3}"/>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78B0629-576E-4E39-908B-41A4247770FD}"/>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4D0C99B-1035-4A5A-9953-96C8FD370C30}"/>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4B70D2A-55CD-4017-9AD5-E0E412493BF3}"/>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51451D0-E46D-4B5A-B666-C163F0B12B47}"/>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022453B-182B-4C32-A0C5-B8A5850076A1}"/>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CE32FCF-1FC3-416C-A396-C682C9C200A2}"/>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F5D5C00-F513-48C8-ADCB-F657AB276BEF}"/>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8E624DB5-FFA9-4915-BC77-323787D36BE8}"/>
              </a:ext>
            </a:extLst>
          </p:cNvPr>
          <p:cNvSpPr txBox="1"/>
          <p:nvPr/>
        </p:nvSpPr>
        <p:spPr>
          <a:xfrm>
            <a:off x="5560890" y="4492908"/>
            <a:ext cx="1090363" cy="369332"/>
          </a:xfrm>
          <a:prstGeom prst="rect">
            <a:avLst/>
          </a:prstGeom>
          <a:noFill/>
        </p:spPr>
        <p:txBody>
          <a:bodyPr wrap="square" rtlCol="0">
            <a:spAutoFit/>
          </a:bodyPr>
          <a:lstStyle/>
          <a:p>
            <a:r>
              <a:rPr lang="en-US">
                <a:latin typeface="+mj-lt"/>
              </a:rPr>
              <a:t>DD-214</a:t>
            </a:r>
          </a:p>
        </p:txBody>
      </p:sp>
      <p:sp>
        <p:nvSpPr>
          <p:cNvPr id="34" name="TextBox 33">
            <a:extLst>
              <a:ext uri="{FF2B5EF4-FFF2-40B4-BE49-F238E27FC236}">
                <a16:creationId xmlns:a16="http://schemas.microsoft.com/office/drawing/2014/main" id="{BF773533-AB2A-475F-8760-07A2775A9ED2}"/>
              </a:ext>
            </a:extLst>
          </p:cNvPr>
          <p:cNvSpPr txBox="1"/>
          <p:nvPr/>
        </p:nvSpPr>
        <p:spPr>
          <a:xfrm>
            <a:off x="5558549" y="4794305"/>
            <a:ext cx="2770643" cy="1447832"/>
          </a:xfrm>
          <a:prstGeom prst="rect">
            <a:avLst/>
          </a:prstGeom>
          <a:noFill/>
        </p:spPr>
        <p:txBody>
          <a:bodyPr wrap="square" rtlCol="0">
            <a:spAutoFit/>
          </a:bodyPr>
          <a:lstStyle/>
          <a:p>
            <a:pPr>
              <a:lnSpc>
                <a:spcPct val="150000"/>
              </a:lnSpc>
            </a:pPr>
            <a:r>
              <a:rPr lang="en-GB" sz="1200"/>
              <a:t>The most common form is the DD-214.  Others include copies of your enlistment contract, commissioning documents, medical records, and official military personnel files.</a:t>
            </a:r>
          </a:p>
        </p:txBody>
      </p:sp>
      <p:grpSp>
        <p:nvGrpSpPr>
          <p:cNvPr id="47" name="Group 46">
            <a:extLst>
              <a:ext uri="{FF2B5EF4-FFF2-40B4-BE49-F238E27FC236}">
                <a16:creationId xmlns:a16="http://schemas.microsoft.com/office/drawing/2014/main" id="{635998AC-8D48-4C21-9D90-2F87B0A4894A}"/>
              </a:ext>
            </a:extLst>
          </p:cNvPr>
          <p:cNvGrpSpPr/>
          <p:nvPr/>
        </p:nvGrpSpPr>
        <p:grpSpPr>
          <a:xfrm>
            <a:off x="8333819" y="4942579"/>
            <a:ext cx="858873" cy="858911"/>
            <a:chOff x="4322727" y="495428"/>
            <a:chExt cx="274313" cy="274325"/>
          </a:xfrm>
          <a:solidFill>
            <a:schemeClr val="accent1"/>
          </a:solidFill>
        </p:grpSpPr>
        <p:sp>
          <p:nvSpPr>
            <p:cNvPr id="51" name="Freeform: Shape 50">
              <a:extLst>
                <a:ext uri="{FF2B5EF4-FFF2-40B4-BE49-F238E27FC236}">
                  <a16:creationId xmlns:a16="http://schemas.microsoft.com/office/drawing/2014/main" id="{9D7A26E7-5EAC-49DC-AB8B-5AA8A44EE88B}"/>
                </a:ext>
              </a:extLst>
            </p:cNvPr>
            <p:cNvSpPr/>
            <p:nvPr/>
          </p:nvSpPr>
          <p:spPr>
            <a:xfrm>
              <a:off x="4456115" y="744223"/>
              <a:ext cx="60855" cy="25530"/>
            </a:xfrm>
            <a:custGeom>
              <a:avLst/>
              <a:gdLst>
                <a:gd name="connsiteX0" fmla="*/ 3772 w 60855"/>
                <a:gd name="connsiteY0" fmla="*/ 25530 h 25530"/>
                <a:gd name="connsiteX1" fmla="*/ 0 w 60855"/>
                <a:gd name="connsiteY1" fmla="*/ 25481 h 25530"/>
                <a:gd name="connsiteX2" fmla="*/ 387 w 60855"/>
                <a:gd name="connsiteY2" fmla="*/ 11048 h 25530"/>
                <a:gd name="connsiteX3" fmla="*/ 54845 w 60855"/>
                <a:gd name="connsiteY3" fmla="*/ 0 h 25530"/>
                <a:gd name="connsiteX4" fmla="*/ 60855 w 60855"/>
                <a:gd name="connsiteY4" fmla="*/ 13124 h 25530"/>
                <a:gd name="connsiteX5" fmla="*/ 3772 w 60855"/>
                <a:gd name="connsiteY5" fmla="*/ 2553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55" h="25530">
                  <a:moveTo>
                    <a:pt x="3772" y="25530"/>
                  </a:moveTo>
                  <a:cubicBezTo>
                    <a:pt x="2513" y="25530"/>
                    <a:pt x="1253" y="25512"/>
                    <a:pt x="0" y="25481"/>
                  </a:cubicBezTo>
                  <a:lnTo>
                    <a:pt x="387" y="11048"/>
                  </a:lnTo>
                  <a:cubicBezTo>
                    <a:pt x="19209" y="11553"/>
                    <a:pt x="37763" y="7824"/>
                    <a:pt x="54845" y="0"/>
                  </a:cubicBezTo>
                  <a:lnTo>
                    <a:pt x="60855" y="13124"/>
                  </a:lnTo>
                  <a:cubicBezTo>
                    <a:pt x="42887" y="21353"/>
                    <a:pt x="23685" y="25530"/>
                    <a:pt x="3772" y="25530"/>
                  </a:cubicBezTo>
                  <a:close/>
                </a:path>
              </a:pathLst>
            </a:custGeom>
            <a:grpFill/>
            <a:ln w="622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F88388A-F5FF-4291-A480-E438A1FFEECE}"/>
                </a:ext>
              </a:extLst>
            </p:cNvPr>
            <p:cNvSpPr/>
            <p:nvPr/>
          </p:nvSpPr>
          <p:spPr>
            <a:xfrm>
              <a:off x="4382603" y="734017"/>
              <a:ext cx="59938" cy="34383"/>
            </a:xfrm>
            <a:custGeom>
              <a:avLst/>
              <a:gdLst>
                <a:gd name="connsiteX0" fmla="*/ 57919 w 59938"/>
                <a:gd name="connsiteY0" fmla="*/ 34384 h 34383"/>
                <a:gd name="connsiteX1" fmla="*/ 0 w 59938"/>
                <a:gd name="connsiteY1" fmla="*/ 11920 h 34383"/>
                <a:gd name="connsiteX2" fmla="*/ 8149 w 59938"/>
                <a:gd name="connsiteY2" fmla="*/ 0 h 34383"/>
                <a:gd name="connsiteX3" fmla="*/ 59939 w 59938"/>
                <a:gd name="connsiteY3" fmla="*/ 20088 h 34383"/>
                <a:gd name="connsiteX4" fmla="*/ 57919 w 59938"/>
                <a:gd name="connsiteY4" fmla="*/ 34384 h 3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8" h="34383">
                  <a:moveTo>
                    <a:pt x="57919" y="34384"/>
                  </a:moveTo>
                  <a:cubicBezTo>
                    <a:pt x="37270" y="31472"/>
                    <a:pt x="17251" y="23704"/>
                    <a:pt x="0" y="11920"/>
                  </a:cubicBezTo>
                  <a:lnTo>
                    <a:pt x="8149" y="0"/>
                  </a:lnTo>
                  <a:cubicBezTo>
                    <a:pt x="23573" y="10536"/>
                    <a:pt x="41478" y="17482"/>
                    <a:pt x="59939" y="20088"/>
                  </a:cubicBezTo>
                  <a:lnTo>
                    <a:pt x="57919" y="34384"/>
                  </a:lnTo>
                  <a:close/>
                </a:path>
              </a:pathLst>
            </a:custGeom>
            <a:grpFill/>
            <a:ln w="622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FCE1CBE-B748-4747-B239-07F5F0401268}"/>
                </a:ext>
              </a:extLst>
            </p:cNvPr>
            <p:cNvSpPr/>
            <p:nvPr/>
          </p:nvSpPr>
          <p:spPr>
            <a:xfrm>
              <a:off x="4523323" y="698923"/>
              <a:ext cx="51977" cy="51110"/>
            </a:xfrm>
            <a:custGeom>
              <a:avLst/>
              <a:gdLst>
                <a:gd name="connsiteX0" fmla="*/ 7469 w 51977"/>
                <a:gd name="connsiteY0" fmla="*/ 51111 h 51110"/>
                <a:gd name="connsiteX1" fmla="*/ 0 w 51977"/>
                <a:gd name="connsiteY1" fmla="*/ 38760 h 51110"/>
                <a:gd name="connsiteX2" fmla="*/ 39839 w 51977"/>
                <a:gd name="connsiteY2" fmla="*/ 0 h 51110"/>
                <a:gd name="connsiteX3" fmla="*/ 51977 w 51977"/>
                <a:gd name="connsiteY3" fmla="*/ 7812 h 51110"/>
                <a:gd name="connsiteX4" fmla="*/ 7469 w 51977"/>
                <a:gd name="connsiteY4" fmla="*/ 51111 h 5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7" h="51110">
                  <a:moveTo>
                    <a:pt x="7469" y="51111"/>
                  </a:moveTo>
                  <a:lnTo>
                    <a:pt x="0" y="38760"/>
                  </a:lnTo>
                  <a:cubicBezTo>
                    <a:pt x="15973" y="29097"/>
                    <a:pt x="29745" y="15692"/>
                    <a:pt x="39839" y="0"/>
                  </a:cubicBezTo>
                  <a:lnTo>
                    <a:pt x="51977" y="7812"/>
                  </a:lnTo>
                  <a:cubicBezTo>
                    <a:pt x="40699" y="25337"/>
                    <a:pt x="25312" y="40313"/>
                    <a:pt x="7469" y="51111"/>
                  </a:cubicBezTo>
                  <a:close/>
                </a:path>
              </a:pathLst>
            </a:custGeom>
            <a:grpFill/>
            <a:ln w="622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8586FC9-02F8-41A1-AA42-F9A96811FCA7}"/>
                </a:ext>
              </a:extLst>
            </p:cNvPr>
            <p:cNvSpPr/>
            <p:nvPr/>
          </p:nvSpPr>
          <p:spPr>
            <a:xfrm>
              <a:off x="4333600" y="680581"/>
              <a:ext cx="46048" cy="55811"/>
            </a:xfrm>
            <a:custGeom>
              <a:avLst/>
              <a:gdLst>
                <a:gd name="connsiteX0" fmla="*/ 36603 w 46048"/>
                <a:gd name="connsiteY0" fmla="*/ 55812 h 55811"/>
                <a:gd name="connsiteX1" fmla="*/ 0 w 46048"/>
                <a:gd name="connsiteY1" fmla="*/ 5655 h 55811"/>
                <a:gd name="connsiteX2" fmla="*/ 13292 w 46048"/>
                <a:gd name="connsiteY2" fmla="*/ 0 h 55811"/>
                <a:gd name="connsiteX3" fmla="*/ 46048 w 46048"/>
                <a:gd name="connsiteY3" fmla="*/ 44889 h 55811"/>
                <a:gd name="connsiteX4" fmla="*/ 36603 w 46048"/>
                <a:gd name="connsiteY4" fmla="*/ 55812 h 5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8" h="55811">
                  <a:moveTo>
                    <a:pt x="36603" y="55812"/>
                  </a:moveTo>
                  <a:cubicBezTo>
                    <a:pt x="20805" y="42145"/>
                    <a:pt x="8149" y="24801"/>
                    <a:pt x="0" y="5655"/>
                  </a:cubicBezTo>
                  <a:lnTo>
                    <a:pt x="13292" y="0"/>
                  </a:lnTo>
                  <a:cubicBezTo>
                    <a:pt x="20574" y="17133"/>
                    <a:pt x="31902" y="32657"/>
                    <a:pt x="46048" y="44889"/>
                  </a:cubicBezTo>
                  <a:lnTo>
                    <a:pt x="36603" y="55812"/>
                  </a:lnTo>
                  <a:close/>
                </a:path>
              </a:pathLst>
            </a:custGeom>
            <a:grpFill/>
            <a:ln w="622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F2E67BD-75D9-46CD-BEFB-38028893D32C}"/>
                </a:ext>
              </a:extLst>
            </p:cNvPr>
            <p:cNvSpPr/>
            <p:nvPr/>
          </p:nvSpPr>
          <p:spPr>
            <a:xfrm>
              <a:off x="4570057" y="632220"/>
              <a:ext cx="26983" cy="60874"/>
            </a:xfrm>
            <a:custGeom>
              <a:avLst/>
              <a:gdLst>
                <a:gd name="connsiteX0" fmla="*/ 12962 w 26983"/>
                <a:gd name="connsiteY0" fmla="*/ 60874 h 60874"/>
                <a:gd name="connsiteX1" fmla="*/ 0 w 26983"/>
                <a:gd name="connsiteY1" fmla="*/ 54502 h 60874"/>
                <a:gd name="connsiteX2" fmla="*/ 12550 w 26983"/>
                <a:gd name="connsiteY2" fmla="*/ 374 h 60874"/>
                <a:gd name="connsiteX3" fmla="*/ 22694 w 26983"/>
                <a:gd name="connsiteY3" fmla="*/ 0 h 60874"/>
                <a:gd name="connsiteX4" fmla="*/ 26983 w 26983"/>
                <a:gd name="connsiteY4" fmla="*/ 237 h 60874"/>
                <a:gd name="connsiteX5" fmla="*/ 12962 w 26983"/>
                <a:gd name="connsiteY5" fmla="*/ 60874 h 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3" h="60874">
                  <a:moveTo>
                    <a:pt x="12962" y="60874"/>
                  </a:moveTo>
                  <a:lnTo>
                    <a:pt x="0" y="54502"/>
                  </a:lnTo>
                  <a:cubicBezTo>
                    <a:pt x="8323" y="37588"/>
                    <a:pt x="12550" y="19377"/>
                    <a:pt x="12550" y="374"/>
                  </a:cubicBezTo>
                  <a:lnTo>
                    <a:pt x="22694" y="0"/>
                  </a:lnTo>
                  <a:lnTo>
                    <a:pt x="26983" y="237"/>
                  </a:lnTo>
                  <a:cubicBezTo>
                    <a:pt x="26983" y="21609"/>
                    <a:pt x="22264" y="41965"/>
                    <a:pt x="12962" y="60874"/>
                  </a:cubicBezTo>
                  <a:close/>
                </a:path>
              </a:pathLst>
            </a:custGeom>
            <a:grpFill/>
            <a:ln w="6227"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B2447D8-FCA4-4455-AD7E-DCF602C1FD5A}"/>
                </a:ext>
              </a:extLst>
            </p:cNvPr>
            <p:cNvSpPr/>
            <p:nvPr/>
          </p:nvSpPr>
          <p:spPr>
            <a:xfrm>
              <a:off x="4322727" y="609501"/>
              <a:ext cx="19445" cy="61983"/>
            </a:xfrm>
            <a:custGeom>
              <a:avLst/>
              <a:gdLst>
                <a:gd name="connsiteX0" fmla="*/ 5586 w 19445"/>
                <a:gd name="connsiteY0" fmla="*/ 61984 h 61983"/>
                <a:gd name="connsiteX1" fmla="*/ 0 w 19445"/>
                <a:gd name="connsiteY1" fmla="*/ 23086 h 61983"/>
                <a:gd name="connsiteX2" fmla="*/ 1939 w 19445"/>
                <a:gd name="connsiteY2" fmla="*/ 0 h 61983"/>
                <a:gd name="connsiteX3" fmla="*/ 16166 w 19445"/>
                <a:gd name="connsiteY3" fmla="*/ 2413 h 61983"/>
                <a:gd name="connsiteX4" fmla="*/ 14439 w 19445"/>
                <a:gd name="connsiteY4" fmla="*/ 23086 h 61983"/>
                <a:gd name="connsiteX5" fmla="*/ 19446 w 19445"/>
                <a:gd name="connsiteY5" fmla="*/ 57894 h 61983"/>
                <a:gd name="connsiteX6" fmla="*/ 5586 w 19445"/>
                <a:gd name="connsiteY6" fmla="*/ 61984 h 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5" h="61983">
                  <a:moveTo>
                    <a:pt x="5586" y="61984"/>
                  </a:moveTo>
                  <a:cubicBezTo>
                    <a:pt x="1870" y="49403"/>
                    <a:pt x="-6" y="36316"/>
                    <a:pt x="0" y="23086"/>
                  </a:cubicBezTo>
                  <a:cubicBezTo>
                    <a:pt x="0" y="15343"/>
                    <a:pt x="648" y="7575"/>
                    <a:pt x="1939" y="0"/>
                  </a:cubicBezTo>
                  <a:lnTo>
                    <a:pt x="16166" y="2413"/>
                  </a:lnTo>
                  <a:cubicBezTo>
                    <a:pt x="15019" y="9190"/>
                    <a:pt x="14439" y="16147"/>
                    <a:pt x="14439" y="23086"/>
                  </a:cubicBezTo>
                  <a:cubicBezTo>
                    <a:pt x="14439" y="34932"/>
                    <a:pt x="16123" y="46641"/>
                    <a:pt x="19446" y="57894"/>
                  </a:cubicBezTo>
                  <a:lnTo>
                    <a:pt x="5586" y="61984"/>
                  </a:lnTo>
                  <a:close/>
                </a:path>
              </a:pathLst>
            </a:custGeom>
            <a:grpFill/>
            <a:ln w="6227"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20CEDD2-91DC-47B6-819A-18C5B0568777}"/>
                </a:ext>
              </a:extLst>
            </p:cNvPr>
            <p:cNvSpPr/>
            <p:nvPr/>
          </p:nvSpPr>
          <p:spPr>
            <a:xfrm>
              <a:off x="4562906" y="558004"/>
              <a:ext cx="33192" cy="60101"/>
            </a:xfrm>
            <a:custGeom>
              <a:avLst/>
              <a:gdLst>
                <a:gd name="connsiteX0" fmla="*/ 18847 w 33192"/>
                <a:gd name="connsiteY0" fmla="*/ 60101 h 60101"/>
                <a:gd name="connsiteX1" fmla="*/ 0 w 33192"/>
                <a:gd name="connsiteY1" fmla="*/ 7862 h 60101"/>
                <a:gd name="connsiteX2" fmla="*/ 12101 w 33192"/>
                <a:gd name="connsiteY2" fmla="*/ 0 h 60101"/>
                <a:gd name="connsiteX3" fmla="*/ 33193 w 33192"/>
                <a:gd name="connsiteY3" fmla="*/ 58424 h 60101"/>
                <a:gd name="connsiteX4" fmla="*/ 18847 w 33192"/>
                <a:gd name="connsiteY4" fmla="*/ 60101 h 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2" h="60101">
                  <a:moveTo>
                    <a:pt x="18847" y="60101"/>
                  </a:moveTo>
                  <a:cubicBezTo>
                    <a:pt x="16646" y="41323"/>
                    <a:pt x="10299" y="23741"/>
                    <a:pt x="0" y="7862"/>
                  </a:cubicBezTo>
                  <a:lnTo>
                    <a:pt x="12101" y="0"/>
                  </a:lnTo>
                  <a:cubicBezTo>
                    <a:pt x="23473" y="17513"/>
                    <a:pt x="30761" y="37713"/>
                    <a:pt x="33193" y="58424"/>
                  </a:cubicBezTo>
                  <a:lnTo>
                    <a:pt x="18847" y="60101"/>
                  </a:lnTo>
                  <a:close/>
                </a:path>
              </a:pathLst>
            </a:custGeom>
            <a:grpFill/>
            <a:ln w="6227"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254002F-B139-41B3-B12B-B36B58A7D044}"/>
                </a:ext>
              </a:extLst>
            </p:cNvPr>
            <p:cNvSpPr/>
            <p:nvPr/>
          </p:nvSpPr>
          <p:spPr>
            <a:xfrm>
              <a:off x="4328144" y="540098"/>
              <a:ext cx="41098" cy="58174"/>
            </a:xfrm>
            <a:custGeom>
              <a:avLst/>
              <a:gdLst>
                <a:gd name="connsiteX0" fmla="*/ 13872 w 41098"/>
                <a:gd name="connsiteY0" fmla="*/ 58175 h 58174"/>
                <a:gd name="connsiteX1" fmla="*/ 0 w 41098"/>
                <a:gd name="connsiteY1" fmla="*/ 54147 h 58174"/>
                <a:gd name="connsiteX2" fmla="*/ 30443 w 41098"/>
                <a:gd name="connsiteY2" fmla="*/ 0 h 58174"/>
                <a:gd name="connsiteX3" fmla="*/ 41098 w 41098"/>
                <a:gd name="connsiteY3" fmla="*/ 9738 h 58174"/>
                <a:gd name="connsiteX4" fmla="*/ 13872 w 41098"/>
                <a:gd name="connsiteY4" fmla="*/ 58175 h 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8" h="58174">
                  <a:moveTo>
                    <a:pt x="13872" y="58175"/>
                  </a:moveTo>
                  <a:lnTo>
                    <a:pt x="0" y="54147"/>
                  </a:lnTo>
                  <a:cubicBezTo>
                    <a:pt x="5811" y="34159"/>
                    <a:pt x="16341" y="15443"/>
                    <a:pt x="30443" y="0"/>
                  </a:cubicBezTo>
                  <a:lnTo>
                    <a:pt x="41098" y="9738"/>
                  </a:lnTo>
                  <a:cubicBezTo>
                    <a:pt x="28486" y="23554"/>
                    <a:pt x="19065" y="40300"/>
                    <a:pt x="13872" y="58175"/>
                  </a:cubicBezTo>
                  <a:close/>
                </a:path>
              </a:pathLst>
            </a:custGeom>
            <a:grpFill/>
            <a:ln w="6227"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08A6A38-292D-4E94-BC41-B2B4D7E1B5AF}"/>
                </a:ext>
              </a:extLst>
            </p:cNvPr>
            <p:cNvSpPr/>
            <p:nvPr/>
          </p:nvSpPr>
          <p:spPr>
            <a:xfrm>
              <a:off x="4510499" y="507604"/>
              <a:ext cx="55256" cy="46958"/>
            </a:xfrm>
            <a:custGeom>
              <a:avLst/>
              <a:gdLst>
                <a:gd name="connsiteX0" fmla="*/ 44122 w 55256"/>
                <a:gd name="connsiteY0" fmla="*/ 46959 h 46958"/>
                <a:gd name="connsiteX1" fmla="*/ 0 w 55256"/>
                <a:gd name="connsiteY1" fmla="*/ 13149 h 46958"/>
                <a:gd name="connsiteX2" fmla="*/ 5966 w 55256"/>
                <a:gd name="connsiteY2" fmla="*/ 0 h 46958"/>
                <a:gd name="connsiteX3" fmla="*/ 55257 w 55256"/>
                <a:gd name="connsiteY3" fmla="*/ 37775 h 46958"/>
                <a:gd name="connsiteX4" fmla="*/ 44122 w 55256"/>
                <a:gd name="connsiteY4" fmla="*/ 46959 h 4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 h="46958">
                  <a:moveTo>
                    <a:pt x="44122" y="46959"/>
                  </a:moveTo>
                  <a:cubicBezTo>
                    <a:pt x="32220" y="32526"/>
                    <a:pt x="16964" y="20836"/>
                    <a:pt x="0" y="13149"/>
                  </a:cubicBezTo>
                  <a:lnTo>
                    <a:pt x="5966" y="0"/>
                  </a:lnTo>
                  <a:cubicBezTo>
                    <a:pt x="24926" y="8591"/>
                    <a:pt x="41959" y="21653"/>
                    <a:pt x="55257" y="37775"/>
                  </a:cubicBezTo>
                  <a:lnTo>
                    <a:pt x="44122" y="46959"/>
                  </a:lnTo>
                  <a:close/>
                </a:path>
              </a:pathLst>
            </a:custGeom>
            <a:grpFill/>
            <a:ln w="622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4A5076C-9476-4C19-A991-726B824E0A04}"/>
                </a:ext>
              </a:extLst>
            </p:cNvPr>
            <p:cNvSpPr/>
            <p:nvPr/>
          </p:nvSpPr>
          <p:spPr>
            <a:xfrm>
              <a:off x="4369785" y="500004"/>
              <a:ext cx="58548" cy="40044"/>
            </a:xfrm>
            <a:custGeom>
              <a:avLst/>
              <a:gdLst>
                <a:gd name="connsiteX0" fmla="*/ 9489 w 58548"/>
                <a:gd name="connsiteY0" fmla="*/ 40045 h 40044"/>
                <a:gd name="connsiteX1" fmla="*/ 0 w 58548"/>
                <a:gd name="connsiteY1" fmla="*/ 29159 h 40044"/>
                <a:gd name="connsiteX2" fmla="*/ 54845 w 58548"/>
                <a:gd name="connsiteY2" fmla="*/ 0 h 40044"/>
                <a:gd name="connsiteX3" fmla="*/ 58549 w 58548"/>
                <a:gd name="connsiteY3" fmla="*/ 13959 h 40044"/>
                <a:gd name="connsiteX4" fmla="*/ 9489 w 58548"/>
                <a:gd name="connsiteY4" fmla="*/ 40045 h 4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8" h="40044">
                  <a:moveTo>
                    <a:pt x="9489" y="40045"/>
                  </a:moveTo>
                  <a:lnTo>
                    <a:pt x="0" y="29159"/>
                  </a:lnTo>
                  <a:cubicBezTo>
                    <a:pt x="15767" y="15418"/>
                    <a:pt x="34726" y="5337"/>
                    <a:pt x="54845" y="0"/>
                  </a:cubicBezTo>
                  <a:lnTo>
                    <a:pt x="58549" y="13959"/>
                  </a:lnTo>
                  <a:cubicBezTo>
                    <a:pt x="40556" y="18729"/>
                    <a:pt x="23591" y="27744"/>
                    <a:pt x="9489" y="40045"/>
                  </a:cubicBezTo>
                  <a:close/>
                </a:path>
              </a:pathLst>
            </a:custGeom>
            <a:grpFill/>
            <a:ln w="6227"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31226C1-C814-43EF-B0F9-691FBD34B612}"/>
                </a:ext>
              </a:extLst>
            </p:cNvPr>
            <p:cNvSpPr/>
            <p:nvPr/>
          </p:nvSpPr>
          <p:spPr>
            <a:xfrm>
              <a:off x="4439967" y="495428"/>
              <a:ext cx="61884" cy="20287"/>
            </a:xfrm>
            <a:custGeom>
              <a:avLst/>
              <a:gdLst>
                <a:gd name="connsiteX0" fmla="*/ 57470 w 61884"/>
                <a:gd name="connsiteY0" fmla="*/ 20287 h 20287"/>
                <a:gd name="connsiteX1" fmla="*/ 19926 w 61884"/>
                <a:gd name="connsiteY1" fmla="*/ 14439 h 20287"/>
                <a:gd name="connsiteX2" fmla="*/ 19857 w 61884"/>
                <a:gd name="connsiteY2" fmla="*/ 14439 h 20287"/>
                <a:gd name="connsiteX3" fmla="*/ 2076 w 61884"/>
                <a:gd name="connsiteY3" fmla="*/ 15724 h 20287"/>
                <a:gd name="connsiteX4" fmla="*/ 0 w 61884"/>
                <a:gd name="connsiteY4" fmla="*/ 1434 h 20287"/>
                <a:gd name="connsiteX5" fmla="*/ 19851 w 61884"/>
                <a:gd name="connsiteY5" fmla="*/ 0 h 20287"/>
                <a:gd name="connsiteX6" fmla="*/ 19926 w 61884"/>
                <a:gd name="connsiteY6" fmla="*/ 0 h 20287"/>
                <a:gd name="connsiteX7" fmla="*/ 61884 w 61884"/>
                <a:gd name="connsiteY7" fmla="*/ 6540 h 20287"/>
                <a:gd name="connsiteX8" fmla="*/ 57470 w 61884"/>
                <a:gd name="connsiteY8" fmla="*/ 20287 h 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84" h="20287">
                  <a:moveTo>
                    <a:pt x="57470" y="20287"/>
                  </a:moveTo>
                  <a:cubicBezTo>
                    <a:pt x="45387" y="16403"/>
                    <a:pt x="32750" y="14439"/>
                    <a:pt x="19926" y="14439"/>
                  </a:cubicBezTo>
                  <a:cubicBezTo>
                    <a:pt x="19901" y="14439"/>
                    <a:pt x="19876" y="14439"/>
                    <a:pt x="19857" y="14439"/>
                  </a:cubicBezTo>
                  <a:cubicBezTo>
                    <a:pt x="13909" y="14439"/>
                    <a:pt x="7930" y="14869"/>
                    <a:pt x="2076" y="15724"/>
                  </a:cubicBezTo>
                  <a:lnTo>
                    <a:pt x="0" y="1434"/>
                  </a:lnTo>
                  <a:cubicBezTo>
                    <a:pt x="6528" y="480"/>
                    <a:pt x="13211" y="0"/>
                    <a:pt x="19851" y="0"/>
                  </a:cubicBezTo>
                  <a:cubicBezTo>
                    <a:pt x="19876" y="0"/>
                    <a:pt x="19901" y="0"/>
                    <a:pt x="19926" y="0"/>
                  </a:cubicBezTo>
                  <a:cubicBezTo>
                    <a:pt x="34259" y="0"/>
                    <a:pt x="48368" y="2201"/>
                    <a:pt x="61884" y="6540"/>
                  </a:cubicBezTo>
                  <a:lnTo>
                    <a:pt x="57470" y="20287"/>
                  </a:lnTo>
                  <a:close/>
                </a:path>
              </a:pathLst>
            </a:custGeom>
            <a:grpFill/>
            <a:ln w="6227" cap="flat">
              <a:noFill/>
              <a:prstDash val="solid"/>
              <a:miter/>
            </a:ln>
          </p:spPr>
          <p:txBody>
            <a:bodyPr rtlCol="0" anchor="ctr"/>
            <a:lstStyle/>
            <a:p>
              <a:endParaRPr lang="en-US"/>
            </a:p>
          </p:txBody>
        </p:sp>
      </p:grpSp>
      <p:sp>
        <p:nvSpPr>
          <p:cNvPr id="49" name="TextBox 48">
            <a:extLst>
              <a:ext uri="{FF2B5EF4-FFF2-40B4-BE49-F238E27FC236}">
                <a16:creationId xmlns:a16="http://schemas.microsoft.com/office/drawing/2014/main" id="{534139A7-ED86-412C-9DF1-E53CBD448DAF}"/>
              </a:ext>
            </a:extLst>
          </p:cNvPr>
          <p:cNvSpPr txBox="1"/>
          <p:nvPr/>
        </p:nvSpPr>
        <p:spPr>
          <a:xfrm>
            <a:off x="9242712" y="4241721"/>
            <a:ext cx="1693092" cy="369332"/>
          </a:xfrm>
          <a:prstGeom prst="rect">
            <a:avLst/>
          </a:prstGeom>
          <a:noFill/>
        </p:spPr>
        <p:txBody>
          <a:bodyPr wrap="none" rtlCol="0">
            <a:spAutoFit/>
          </a:bodyPr>
          <a:lstStyle/>
          <a:p>
            <a:r>
              <a:rPr lang="en-US">
                <a:latin typeface="+mj-lt"/>
              </a:rPr>
              <a:t>Types of Benefits</a:t>
            </a:r>
          </a:p>
        </p:txBody>
      </p:sp>
      <p:sp>
        <p:nvSpPr>
          <p:cNvPr id="50" name="TextBox 49">
            <a:extLst>
              <a:ext uri="{FF2B5EF4-FFF2-40B4-BE49-F238E27FC236}">
                <a16:creationId xmlns:a16="http://schemas.microsoft.com/office/drawing/2014/main" id="{20732952-731B-4D95-9CF4-291FD98EA21D}"/>
              </a:ext>
            </a:extLst>
          </p:cNvPr>
          <p:cNvSpPr txBox="1"/>
          <p:nvPr/>
        </p:nvSpPr>
        <p:spPr>
          <a:xfrm>
            <a:off x="9229139" y="4550186"/>
            <a:ext cx="1990057" cy="1724831"/>
          </a:xfrm>
          <a:prstGeom prst="rect">
            <a:avLst/>
          </a:prstGeom>
          <a:noFill/>
        </p:spPr>
        <p:txBody>
          <a:bodyPr wrap="square" rtlCol="0">
            <a:spAutoFit/>
          </a:bodyPr>
          <a:lstStyle/>
          <a:p>
            <a:pPr>
              <a:lnSpc>
                <a:spcPct val="150000"/>
              </a:lnSpc>
            </a:pPr>
            <a:r>
              <a:rPr lang="en-GB" sz="1200"/>
              <a:t>Eligibility criteria? Records needed to prove eligibility? How many of those records do you have? Where do you keep those records?</a:t>
            </a:r>
          </a:p>
        </p:txBody>
      </p:sp>
      <p:sp>
        <p:nvSpPr>
          <p:cNvPr id="68" name="Title 67">
            <a:extLst>
              <a:ext uri="{FF2B5EF4-FFF2-40B4-BE49-F238E27FC236}">
                <a16:creationId xmlns:a16="http://schemas.microsoft.com/office/drawing/2014/main" id="{38593484-6C58-4692-852A-B671F6AC9123}"/>
              </a:ext>
            </a:extLst>
          </p:cNvPr>
          <p:cNvSpPr>
            <a:spLocks noGrp="1"/>
          </p:cNvSpPr>
          <p:nvPr>
            <p:ph type="title"/>
          </p:nvPr>
        </p:nvSpPr>
        <p:spPr>
          <a:xfrm rot="5400000">
            <a:off x="8612498" y="2656771"/>
            <a:ext cx="5977158" cy="894000"/>
          </a:xfrm>
        </p:spPr>
        <p:txBody>
          <a:bodyPr/>
          <a:lstStyle/>
          <a:p>
            <a:r>
              <a:rPr lang="en-US"/>
              <a:t>Your  records Matter</a:t>
            </a:r>
          </a:p>
        </p:txBody>
      </p:sp>
      <p:sp>
        <p:nvSpPr>
          <p:cNvPr id="93" name="Parallelogram 92">
            <a:extLst>
              <a:ext uri="{FF2B5EF4-FFF2-40B4-BE49-F238E27FC236}">
                <a16:creationId xmlns:a16="http://schemas.microsoft.com/office/drawing/2014/main" id="{C3985309-31CA-4FF2-B757-1FEBE693BD29}"/>
              </a:ext>
            </a:extLst>
          </p:cNvPr>
          <p:cNvSpPr/>
          <p:nvPr/>
        </p:nvSpPr>
        <p:spPr>
          <a:xfrm>
            <a:off x="1151514" y="2658140"/>
            <a:ext cx="2484821" cy="109123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97BA566F-26C4-4994-97BE-DF5E00C3364D}"/>
              </a:ext>
            </a:extLst>
          </p:cNvPr>
          <p:cNvSpPr/>
          <p:nvPr/>
        </p:nvSpPr>
        <p:spPr>
          <a:xfrm>
            <a:off x="1325191" y="5194029"/>
            <a:ext cx="348918" cy="356010"/>
          </a:xfrm>
          <a:custGeom>
            <a:avLst/>
            <a:gdLst>
              <a:gd name="connsiteX0" fmla="*/ 721393 w 1056063"/>
              <a:gd name="connsiteY0" fmla="*/ 0 h 1077528"/>
              <a:gd name="connsiteX1" fmla="*/ 334739 w 1056063"/>
              <a:gd name="connsiteY1" fmla="*/ 0 h 1077528"/>
              <a:gd name="connsiteX2" fmla="*/ 0 w 1056063"/>
              <a:gd name="connsiteY2" fmla="*/ 334739 h 1077528"/>
              <a:gd name="connsiteX3" fmla="*/ 0 w 1056063"/>
              <a:gd name="connsiteY3" fmla="*/ 474779 h 1077528"/>
              <a:gd name="connsiteX4" fmla="*/ 13716 w 1056063"/>
              <a:gd name="connsiteY4" fmla="*/ 488495 h 1077528"/>
              <a:gd name="connsiteX5" fmla="*/ 391043 w 1056063"/>
              <a:gd name="connsiteY5" fmla="*/ 488495 h 1077528"/>
              <a:gd name="connsiteX6" fmla="*/ 391043 w 1056063"/>
              <a:gd name="connsiteY6" fmla="*/ 881596 h 1077528"/>
              <a:gd name="connsiteX7" fmla="*/ 222542 w 1056063"/>
              <a:gd name="connsiteY7" fmla="*/ 1050097 h 1077528"/>
              <a:gd name="connsiteX8" fmla="*/ 42520 w 1056063"/>
              <a:gd name="connsiteY8" fmla="*/ 1050097 h 1077528"/>
              <a:gd name="connsiteX9" fmla="*/ 28804 w 1056063"/>
              <a:gd name="connsiteY9" fmla="*/ 1063813 h 1077528"/>
              <a:gd name="connsiteX10" fmla="*/ 42520 w 1056063"/>
              <a:gd name="connsiteY10" fmla="*/ 1077529 h 1077528"/>
              <a:gd name="connsiteX11" fmla="*/ 222542 w 1056063"/>
              <a:gd name="connsiteY11" fmla="*/ 1077529 h 1077528"/>
              <a:gd name="connsiteX12" fmla="*/ 415046 w 1056063"/>
              <a:gd name="connsiteY12" fmla="*/ 917806 h 1077528"/>
              <a:gd name="connsiteX13" fmla="*/ 743613 w 1056063"/>
              <a:gd name="connsiteY13" fmla="*/ 917806 h 1077528"/>
              <a:gd name="connsiteX14" fmla="*/ 975002 w 1056063"/>
              <a:gd name="connsiteY14" fmla="*/ 692452 h 1077528"/>
              <a:gd name="connsiteX15" fmla="*/ 1042347 w 1056063"/>
              <a:gd name="connsiteY15" fmla="*/ 692452 h 1077528"/>
              <a:gd name="connsiteX16" fmla="*/ 1056063 w 1056063"/>
              <a:gd name="connsiteY16" fmla="*/ 678736 h 1077528"/>
              <a:gd name="connsiteX17" fmla="*/ 1056063 w 1056063"/>
              <a:gd name="connsiteY17" fmla="*/ 334808 h 1077528"/>
              <a:gd name="connsiteX18" fmla="*/ 721393 w 1056063"/>
              <a:gd name="connsiteY18" fmla="*/ 0 h 1077528"/>
              <a:gd name="connsiteX19" fmla="*/ 784007 w 1056063"/>
              <a:gd name="connsiteY19" fmla="*/ 346192 h 1077528"/>
              <a:gd name="connsiteX20" fmla="*/ 797723 w 1056063"/>
              <a:gd name="connsiteY20" fmla="*/ 332476 h 1077528"/>
              <a:gd name="connsiteX21" fmla="*/ 811439 w 1056063"/>
              <a:gd name="connsiteY21" fmla="*/ 346192 h 1077528"/>
              <a:gd name="connsiteX22" fmla="*/ 811439 w 1056063"/>
              <a:gd name="connsiteY22" fmla="*/ 456057 h 1077528"/>
              <a:gd name="connsiteX23" fmla="*/ 797723 w 1056063"/>
              <a:gd name="connsiteY23" fmla="*/ 469773 h 1077528"/>
              <a:gd name="connsiteX24" fmla="*/ 784007 w 1056063"/>
              <a:gd name="connsiteY24" fmla="*/ 456057 h 1077528"/>
              <a:gd name="connsiteX25" fmla="*/ 784007 w 1056063"/>
              <a:gd name="connsiteY25" fmla="*/ 346192 h 1077528"/>
              <a:gd name="connsiteX26" fmla="*/ 698487 w 1056063"/>
              <a:gd name="connsiteY26" fmla="*/ 346192 h 1077528"/>
              <a:gd name="connsiteX27" fmla="*/ 712203 w 1056063"/>
              <a:gd name="connsiteY27" fmla="*/ 332476 h 1077528"/>
              <a:gd name="connsiteX28" fmla="*/ 725919 w 1056063"/>
              <a:gd name="connsiteY28" fmla="*/ 346192 h 1077528"/>
              <a:gd name="connsiteX29" fmla="*/ 725919 w 1056063"/>
              <a:gd name="connsiteY29" fmla="*/ 456057 h 1077528"/>
              <a:gd name="connsiteX30" fmla="*/ 712203 w 1056063"/>
              <a:gd name="connsiteY30" fmla="*/ 469773 h 1077528"/>
              <a:gd name="connsiteX31" fmla="*/ 698487 w 1056063"/>
              <a:gd name="connsiteY31" fmla="*/ 456057 h 1077528"/>
              <a:gd name="connsiteX32" fmla="*/ 698487 w 1056063"/>
              <a:gd name="connsiteY32" fmla="*/ 346192 h 1077528"/>
              <a:gd name="connsiteX33" fmla="*/ 612968 w 1056063"/>
              <a:gd name="connsiteY33" fmla="*/ 346192 h 1077528"/>
              <a:gd name="connsiteX34" fmla="*/ 626684 w 1056063"/>
              <a:gd name="connsiteY34" fmla="*/ 332476 h 1077528"/>
              <a:gd name="connsiteX35" fmla="*/ 640400 w 1056063"/>
              <a:gd name="connsiteY35" fmla="*/ 346192 h 1077528"/>
              <a:gd name="connsiteX36" fmla="*/ 640400 w 1056063"/>
              <a:gd name="connsiteY36" fmla="*/ 456057 h 1077528"/>
              <a:gd name="connsiteX37" fmla="*/ 626684 w 1056063"/>
              <a:gd name="connsiteY37" fmla="*/ 469773 h 1077528"/>
              <a:gd name="connsiteX38" fmla="*/ 612968 w 1056063"/>
              <a:gd name="connsiteY38" fmla="*/ 456057 h 1077528"/>
              <a:gd name="connsiteX39" fmla="*/ 612968 w 1056063"/>
              <a:gd name="connsiteY39" fmla="*/ 346192 h 1077528"/>
              <a:gd name="connsiteX40" fmla="*/ 382471 w 1056063"/>
              <a:gd name="connsiteY40" fmla="*/ 416349 h 1077528"/>
              <a:gd name="connsiteX41" fmla="*/ 404759 w 1056063"/>
              <a:gd name="connsiteY41" fmla="*/ 393992 h 1077528"/>
              <a:gd name="connsiteX42" fmla="*/ 427116 w 1056063"/>
              <a:gd name="connsiteY42" fmla="*/ 416349 h 1077528"/>
              <a:gd name="connsiteX43" fmla="*/ 404759 w 1056063"/>
              <a:gd name="connsiteY43" fmla="*/ 438638 h 1077528"/>
              <a:gd name="connsiteX44" fmla="*/ 382471 w 1056063"/>
              <a:gd name="connsiteY44" fmla="*/ 416349 h 1077528"/>
              <a:gd name="connsiteX45" fmla="*/ 743613 w 1056063"/>
              <a:gd name="connsiteY45" fmla="*/ 890374 h 1077528"/>
              <a:gd name="connsiteX46" fmla="*/ 418269 w 1056063"/>
              <a:gd name="connsiteY46" fmla="*/ 890374 h 1077528"/>
              <a:gd name="connsiteX47" fmla="*/ 418475 w 1056063"/>
              <a:gd name="connsiteY47" fmla="*/ 881596 h 1077528"/>
              <a:gd name="connsiteX48" fmla="*/ 418475 w 1056063"/>
              <a:gd name="connsiteY48" fmla="*/ 488495 h 1077528"/>
              <a:gd name="connsiteX49" fmla="*/ 514350 w 1056063"/>
              <a:gd name="connsiteY49" fmla="*/ 488495 h 1077528"/>
              <a:gd name="connsiteX50" fmla="*/ 514350 w 1056063"/>
              <a:gd name="connsiteY50" fmla="*/ 519082 h 1077528"/>
              <a:gd name="connsiteX51" fmla="*/ 687720 w 1056063"/>
              <a:gd name="connsiteY51" fmla="*/ 692384 h 1077528"/>
              <a:gd name="connsiteX52" fmla="*/ 947638 w 1056063"/>
              <a:gd name="connsiteY52" fmla="*/ 692384 h 1077528"/>
              <a:gd name="connsiteX53" fmla="*/ 743613 w 1056063"/>
              <a:gd name="connsiteY53" fmla="*/ 890374 h 1077528"/>
              <a:gd name="connsiteX54" fmla="*/ 961492 w 1056063"/>
              <a:gd name="connsiteY54" fmla="*/ 666803 h 1077528"/>
              <a:gd name="connsiteX55" fmla="*/ 939135 w 1056063"/>
              <a:gd name="connsiteY55" fmla="*/ 644515 h 1077528"/>
              <a:gd name="connsiteX56" fmla="*/ 943318 w 1056063"/>
              <a:gd name="connsiteY56" fmla="*/ 631553 h 1077528"/>
              <a:gd name="connsiteX57" fmla="*/ 961492 w 1056063"/>
              <a:gd name="connsiteY57" fmla="*/ 622158 h 1077528"/>
              <a:gd name="connsiteX58" fmla="*/ 977814 w 1056063"/>
              <a:gd name="connsiteY58" fmla="*/ 629222 h 1077528"/>
              <a:gd name="connsiteX59" fmla="*/ 983849 w 1056063"/>
              <a:gd name="connsiteY59" fmla="*/ 644515 h 1077528"/>
              <a:gd name="connsiteX60" fmla="*/ 961492 w 1056063"/>
              <a:gd name="connsiteY60" fmla="*/ 666803 h 107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56063" h="1077528">
                <a:moveTo>
                  <a:pt x="721393" y="0"/>
                </a:moveTo>
                <a:lnTo>
                  <a:pt x="334739" y="0"/>
                </a:lnTo>
                <a:cubicBezTo>
                  <a:pt x="150190" y="0"/>
                  <a:pt x="0" y="150190"/>
                  <a:pt x="0" y="334739"/>
                </a:cubicBezTo>
                <a:lnTo>
                  <a:pt x="0" y="474779"/>
                </a:lnTo>
                <a:cubicBezTo>
                  <a:pt x="0" y="482323"/>
                  <a:pt x="6172" y="488495"/>
                  <a:pt x="13716" y="488495"/>
                </a:cubicBezTo>
                <a:lnTo>
                  <a:pt x="391043" y="488495"/>
                </a:lnTo>
                <a:lnTo>
                  <a:pt x="391043" y="881596"/>
                </a:lnTo>
                <a:cubicBezTo>
                  <a:pt x="391043" y="974522"/>
                  <a:pt x="315468" y="1050097"/>
                  <a:pt x="222542" y="1050097"/>
                </a:cubicBezTo>
                <a:lnTo>
                  <a:pt x="42520" y="1050097"/>
                </a:lnTo>
                <a:cubicBezTo>
                  <a:pt x="34907" y="1050097"/>
                  <a:pt x="28804" y="1056269"/>
                  <a:pt x="28804" y="1063813"/>
                </a:cubicBezTo>
                <a:cubicBezTo>
                  <a:pt x="28804" y="1071357"/>
                  <a:pt x="34907" y="1077529"/>
                  <a:pt x="42520" y="1077529"/>
                </a:cubicBezTo>
                <a:lnTo>
                  <a:pt x="222542" y="1077529"/>
                </a:lnTo>
                <a:cubicBezTo>
                  <a:pt x="318211" y="1077529"/>
                  <a:pt x="398038" y="1008606"/>
                  <a:pt x="415046" y="917806"/>
                </a:cubicBezTo>
                <a:lnTo>
                  <a:pt x="743613" y="917806"/>
                </a:lnTo>
                <a:cubicBezTo>
                  <a:pt x="869252" y="917806"/>
                  <a:pt x="971710" y="817268"/>
                  <a:pt x="975002" y="692452"/>
                </a:cubicBezTo>
                <a:lnTo>
                  <a:pt x="1042347" y="692452"/>
                </a:lnTo>
                <a:cubicBezTo>
                  <a:pt x="1049891" y="692452"/>
                  <a:pt x="1056063" y="686280"/>
                  <a:pt x="1056063" y="678736"/>
                </a:cubicBezTo>
                <a:lnTo>
                  <a:pt x="1056063" y="334808"/>
                </a:lnTo>
                <a:cubicBezTo>
                  <a:pt x="1056132" y="150190"/>
                  <a:pt x="905942" y="0"/>
                  <a:pt x="721393" y="0"/>
                </a:cubicBezTo>
                <a:moveTo>
                  <a:pt x="784007" y="346192"/>
                </a:moveTo>
                <a:cubicBezTo>
                  <a:pt x="784007" y="338648"/>
                  <a:pt x="790110" y="332476"/>
                  <a:pt x="797723" y="332476"/>
                </a:cubicBezTo>
                <a:cubicBezTo>
                  <a:pt x="805266" y="332476"/>
                  <a:pt x="811439" y="338648"/>
                  <a:pt x="811439" y="346192"/>
                </a:cubicBezTo>
                <a:lnTo>
                  <a:pt x="811439" y="456057"/>
                </a:lnTo>
                <a:cubicBezTo>
                  <a:pt x="811439" y="463601"/>
                  <a:pt x="805266" y="469773"/>
                  <a:pt x="797723" y="469773"/>
                </a:cubicBezTo>
                <a:cubicBezTo>
                  <a:pt x="790110" y="469773"/>
                  <a:pt x="784007" y="463601"/>
                  <a:pt x="784007" y="456057"/>
                </a:cubicBezTo>
                <a:lnTo>
                  <a:pt x="784007" y="346192"/>
                </a:lnTo>
                <a:close/>
                <a:moveTo>
                  <a:pt x="698487" y="346192"/>
                </a:moveTo>
                <a:cubicBezTo>
                  <a:pt x="698487" y="338648"/>
                  <a:pt x="704591" y="332476"/>
                  <a:pt x="712203" y="332476"/>
                </a:cubicBezTo>
                <a:cubicBezTo>
                  <a:pt x="719747" y="332476"/>
                  <a:pt x="725919" y="338648"/>
                  <a:pt x="725919" y="346192"/>
                </a:cubicBezTo>
                <a:lnTo>
                  <a:pt x="725919" y="456057"/>
                </a:lnTo>
                <a:cubicBezTo>
                  <a:pt x="725919" y="463601"/>
                  <a:pt x="719747" y="469773"/>
                  <a:pt x="712203" y="469773"/>
                </a:cubicBezTo>
                <a:cubicBezTo>
                  <a:pt x="704591" y="469773"/>
                  <a:pt x="698487" y="463601"/>
                  <a:pt x="698487" y="456057"/>
                </a:cubicBezTo>
                <a:lnTo>
                  <a:pt x="698487" y="346192"/>
                </a:lnTo>
                <a:close/>
                <a:moveTo>
                  <a:pt x="612968" y="346192"/>
                </a:moveTo>
                <a:cubicBezTo>
                  <a:pt x="612968" y="338648"/>
                  <a:pt x="619072" y="332476"/>
                  <a:pt x="626684" y="332476"/>
                </a:cubicBezTo>
                <a:cubicBezTo>
                  <a:pt x="634228" y="332476"/>
                  <a:pt x="640400" y="338648"/>
                  <a:pt x="640400" y="346192"/>
                </a:cubicBezTo>
                <a:lnTo>
                  <a:pt x="640400" y="456057"/>
                </a:lnTo>
                <a:cubicBezTo>
                  <a:pt x="640400" y="463601"/>
                  <a:pt x="634228" y="469773"/>
                  <a:pt x="626684" y="469773"/>
                </a:cubicBezTo>
                <a:cubicBezTo>
                  <a:pt x="619072" y="469773"/>
                  <a:pt x="612968" y="463601"/>
                  <a:pt x="612968" y="456057"/>
                </a:cubicBezTo>
                <a:lnTo>
                  <a:pt x="612968" y="346192"/>
                </a:lnTo>
                <a:close/>
                <a:moveTo>
                  <a:pt x="382471" y="416349"/>
                </a:moveTo>
                <a:cubicBezTo>
                  <a:pt x="382471" y="404005"/>
                  <a:pt x="392415" y="393992"/>
                  <a:pt x="404759" y="393992"/>
                </a:cubicBezTo>
                <a:cubicBezTo>
                  <a:pt x="417104" y="393992"/>
                  <a:pt x="427116" y="404005"/>
                  <a:pt x="427116" y="416349"/>
                </a:cubicBezTo>
                <a:cubicBezTo>
                  <a:pt x="427116" y="428625"/>
                  <a:pt x="417104" y="438638"/>
                  <a:pt x="404759" y="438638"/>
                </a:cubicBezTo>
                <a:cubicBezTo>
                  <a:pt x="392415" y="438638"/>
                  <a:pt x="382471" y="428625"/>
                  <a:pt x="382471" y="416349"/>
                </a:cubicBezTo>
                <a:moveTo>
                  <a:pt x="743613" y="890374"/>
                </a:moveTo>
                <a:lnTo>
                  <a:pt x="418269" y="890374"/>
                </a:lnTo>
                <a:cubicBezTo>
                  <a:pt x="418407" y="887494"/>
                  <a:pt x="418475" y="884545"/>
                  <a:pt x="418475" y="881596"/>
                </a:cubicBezTo>
                <a:lnTo>
                  <a:pt x="418475" y="488495"/>
                </a:lnTo>
                <a:lnTo>
                  <a:pt x="514350" y="488495"/>
                </a:lnTo>
                <a:lnTo>
                  <a:pt x="514350" y="519082"/>
                </a:lnTo>
                <a:cubicBezTo>
                  <a:pt x="514350" y="614614"/>
                  <a:pt x="592120" y="692384"/>
                  <a:pt x="687720" y="692384"/>
                </a:cubicBezTo>
                <a:lnTo>
                  <a:pt x="947638" y="692384"/>
                </a:lnTo>
                <a:cubicBezTo>
                  <a:pt x="944347" y="802112"/>
                  <a:pt x="854095" y="890374"/>
                  <a:pt x="743613" y="890374"/>
                </a:cubicBezTo>
                <a:moveTo>
                  <a:pt x="961492" y="666803"/>
                </a:moveTo>
                <a:cubicBezTo>
                  <a:pt x="949147" y="666803"/>
                  <a:pt x="939135" y="656791"/>
                  <a:pt x="939135" y="644515"/>
                </a:cubicBezTo>
                <a:cubicBezTo>
                  <a:pt x="939135" y="639646"/>
                  <a:pt x="940712" y="635188"/>
                  <a:pt x="943318" y="631553"/>
                </a:cubicBezTo>
                <a:cubicBezTo>
                  <a:pt x="947364" y="625861"/>
                  <a:pt x="954017" y="622158"/>
                  <a:pt x="961492" y="622158"/>
                </a:cubicBezTo>
                <a:cubicBezTo>
                  <a:pt x="967938" y="622158"/>
                  <a:pt x="973767" y="624901"/>
                  <a:pt x="977814" y="629222"/>
                </a:cubicBezTo>
                <a:cubicBezTo>
                  <a:pt x="981517" y="633268"/>
                  <a:pt x="983849" y="638617"/>
                  <a:pt x="983849" y="644515"/>
                </a:cubicBezTo>
                <a:cubicBezTo>
                  <a:pt x="983849" y="656791"/>
                  <a:pt x="973836" y="666803"/>
                  <a:pt x="961492" y="666803"/>
                </a:cubicBezTo>
              </a:path>
            </a:pathLst>
          </a:custGeom>
          <a:solidFill>
            <a:schemeClr val="tx1"/>
          </a:solidFill>
          <a:ln w="685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6A1CD39-90BE-40CE-981F-46DBBF5AB5BD}"/>
              </a:ext>
            </a:extLst>
          </p:cNvPr>
          <p:cNvSpPr/>
          <p:nvPr/>
        </p:nvSpPr>
        <p:spPr>
          <a:xfrm>
            <a:off x="4953068" y="5195966"/>
            <a:ext cx="356770" cy="352137"/>
          </a:xfrm>
          <a:custGeom>
            <a:avLst/>
            <a:gdLst>
              <a:gd name="connsiteX0" fmla="*/ 1053114 w 1056131"/>
              <a:gd name="connsiteY0" fmla="*/ 536570 h 1042416"/>
              <a:gd name="connsiteX1" fmla="*/ 1053937 w 1056131"/>
              <a:gd name="connsiteY1" fmla="*/ 535473 h 1042416"/>
              <a:gd name="connsiteX2" fmla="*/ 1054555 w 1056131"/>
              <a:gd name="connsiteY2" fmla="*/ 534307 h 1042416"/>
              <a:gd name="connsiteX3" fmla="*/ 1055172 w 1056131"/>
              <a:gd name="connsiteY3" fmla="*/ 533141 h 1042416"/>
              <a:gd name="connsiteX4" fmla="*/ 1055583 w 1056131"/>
              <a:gd name="connsiteY4" fmla="*/ 531906 h 1042416"/>
              <a:gd name="connsiteX5" fmla="*/ 1055926 w 1056131"/>
              <a:gd name="connsiteY5" fmla="*/ 530603 h 1042416"/>
              <a:gd name="connsiteX6" fmla="*/ 1056064 w 1056131"/>
              <a:gd name="connsiteY6" fmla="*/ 529026 h 1042416"/>
              <a:gd name="connsiteX7" fmla="*/ 1056132 w 1056131"/>
              <a:gd name="connsiteY7" fmla="*/ 528066 h 1042416"/>
              <a:gd name="connsiteX8" fmla="*/ 1056132 w 1056131"/>
              <a:gd name="connsiteY8" fmla="*/ 527792 h 1042416"/>
              <a:gd name="connsiteX9" fmla="*/ 1056132 w 1056131"/>
              <a:gd name="connsiteY9" fmla="*/ 527723 h 1042416"/>
              <a:gd name="connsiteX10" fmla="*/ 528066 w 1056131"/>
              <a:gd name="connsiteY10" fmla="*/ 0 h 1042416"/>
              <a:gd name="connsiteX11" fmla="*/ 0 w 1056131"/>
              <a:gd name="connsiteY11" fmla="*/ 527723 h 1042416"/>
              <a:gd name="connsiteX12" fmla="*/ 0 w 1056131"/>
              <a:gd name="connsiteY12" fmla="*/ 527792 h 1042416"/>
              <a:gd name="connsiteX13" fmla="*/ 0 w 1056131"/>
              <a:gd name="connsiteY13" fmla="*/ 528066 h 1042416"/>
              <a:gd name="connsiteX14" fmla="*/ 69 w 1056131"/>
              <a:gd name="connsiteY14" fmla="*/ 529026 h 1042416"/>
              <a:gd name="connsiteX15" fmla="*/ 206 w 1056131"/>
              <a:gd name="connsiteY15" fmla="*/ 530603 h 1042416"/>
              <a:gd name="connsiteX16" fmla="*/ 549 w 1056131"/>
              <a:gd name="connsiteY16" fmla="*/ 531906 h 1042416"/>
              <a:gd name="connsiteX17" fmla="*/ 960 w 1056131"/>
              <a:gd name="connsiteY17" fmla="*/ 533141 h 1042416"/>
              <a:gd name="connsiteX18" fmla="*/ 1577 w 1056131"/>
              <a:gd name="connsiteY18" fmla="*/ 534307 h 1042416"/>
              <a:gd name="connsiteX19" fmla="*/ 2195 w 1056131"/>
              <a:gd name="connsiteY19" fmla="*/ 535473 h 1042416"/>
              <a:gd name="connsiteX20" fmla="*/ 3018 w 1056131"/>
              <a:gd name="connsiteY20" fmla="*/ 536570 h 1042416"/>
              <a:gd name="connsiteX21" fmla="*/ 3840 w 1056131"/>
              <a:gd name="connsiteY21" fmla="*/ 537599 h 1042416"/>
              <a:gd name="connsiteX22" fmla="*/ 5075 w 1056131"/>
              <a:gd name="connsiteY22" fmla="*/ 538627 h 1042416"/>
              <a:gd name="connsiteX23" fmla="*/ 5761 w 1056131"/>
              <a:gd name="connsiteY23" fmla="*/ 539244 h 1042416"/>
              <a:gd name="connsiteX24" fmla="*/ 504269 w 1056131"/>
              <a:gd name="connsiteY24" fmla="*/ 891746 h 1042416"/>
              <a:gd name="connsiteX25" fmla="*/ 421081 w 1056131"/>
              <a:gd name="connsiteY25" fmla="*/ 891746 h 1042416"/>
              <a:gd name="connsiteX26" fmla="*/ 398930 w 1056131"/>
              <a:gd name="connsiteY26" fmla="*/ 913897 h 1042416"/>
              <a:gd name="connsiteX27" fmla="*/ 398930 w 1056131"/>
              <a:gd name="connsiteY27" fmla="*/ 1020265 h 1042416"/>
              <a:gd name="connsiteX28" fmla="*/ 421081 w 1056131"/>
              <a:gd name="connsiteY28" fmla="*/ 1042416 h 1042416"/>
              <a:gd name="connsiteX29" fmla="*/ 634982 w 1056131"/>
              <a:gd name="connsiteY29" fmla="*/ 1042416 h 1042416"/>
              <a:gd name="connsiteX30" fmla="*/ 657134 w 1056131"/>
              <a:gd name="connsiteY30" fmla="*/ 1020265 h 1042416"/>
              <a:gd name="connsiteX31" fmla="*/ 657134 w 1056131"/>
              <a:gd name="connsiteY31" fmla="*/ 913829 h 1042416"/>
              <a:gd name="connsiteX32" fmla="*/ 634982 w 1056131"/>
              <a:gd name="connsiteY32" fmla="*/ 891677 h 1042416"/>
              <a:gd name="connsiteX33" fmla="*/ 551863 w 1056131"/>
              <a:gd name="connsiteY33" fmla="*/ 891677 h 1042416"/>
              <a:gd name="connsiteX34" fmla="*/ 1050371 w 1056131"/>
              <a:gd name="connsiteY34" fmla="*/ 539176 h 1042416"/>
              <a:gd name="connsiteX35" fmla="*/ 1051057 w 1056131"/>
              <a:gd name="connsiteY35" fmla="*/ 538559 h 1042416"/>
              <a:gd name="connsiteX36" fmla="*/ 1052292 w 1056131"/>
              <a:gd name="connsiteY36" fmla="*/ 537530 h 1042416"/>
              <a:gd name="connsiteX37" fmla="*/ 1053114 w 1056131"/>
              <a:gd name="connsiteY37" fmla="*/ 536570 h 1042416"/>
              <a:gd name="connsiteX38" fmla="*/ 514419 w 1056131"/>
              <a:gd name="connsiteY38" fmla="*/ 541782 h 1042416"/>
              <a:gd name="connsiteX39" fmla="*/ 514419 w 1056131"/>
              <a:gd name="connsiteY39" fmla="*/ 848678 h 1042416"/>
              <a:gd name="connsiteX40" fmla="*/ 297226 w 1056131"/>
              <a:gd name="connsiteY40" fmla="*/ 541782 h 1042416"/>
              <a:gd name="connsiteX41" fmla="*/ 514419 w 1056131"/>
              <a:gd name="connsiteY41" fmla="*/ 541782 h 1042416"/>
              <a:gd name="connsiteX42" fmla="*/ 541851 w 1056131"/>
              <a:gd name="connsiteY42" fmla="*/ 541782 h 1042416"/>
              <a:gd name="connsiteX43" fmla="*/ 758975 w 1056131"/>
              <a:gd name="connsiteY43" fmla="*/ 541782 h 1042416"/>
              <a:gd name="connsiteX44" fmla="*/ 541851 w 1056131"/>
              <a:gd name="connsiteY44" fmla="*/ 848609 h 1042416"/>
              <a:gd name="connsiteX45" fmla="*/ 541851 w 1056131"/>
              <a:gd name="connsiteY45" fmla="*/ 541782 h 1042416"/>
              <a:gd name="connsiteX46" fmla="*/ 56921 w 1056131"/>
              <a:gd name="connsiteY46" fmla="*/ 541782 h 1042416"/>
              <a:gd name="connsiteX47" fmla="*/ 263622 w 1056131"/>
              <a:gd name="connsiteY47" fmla="*/ 541782 h 1042416"/>
              <a:gd name="connsiteX48" fmla="*/ 470665 w 1056131"/>
              <a:gd name="connsiteY48" fmla="*/ 834344 h 1042416"/>
              <a:gd name="connsiteX49" fmla="*/ 56921 w 1056131"/>
              <a:gd name="connsiteY49" fmla="*/ 541782 h 1042416"/>
              <a:gd name="connsiteX50" fmla="*/ 792579 w 1056131"/>
              <a:gd name="connsiteY50" fmla="*/ 541782 h 1042416"/>
              <a:gd name="connsiteX51" fmla="*/ 999279 w 1056131"/>
              <a:gd name="connsiteY51" fmla="*/ 541782 h 1042416"/>
              <a:gd name="connsiteX52" fmla="*/ 585536 w 1056131"/>
              <a:gd name="connsiteY52" fmla="*/ 834344 h 1042416"/>
              <a:gd name="connsiteX53" fmla="*/ 792579 w 1056131"/>
              <a:gd name="connsiteY53" fmla="*/ 541782 h 104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56131" h="1042416">
                <a:moveTo>
                  <a:pt x="1053114" y="536570"/>
                </a:moveTo>
                <a:cubicBezTo>
                  <a:pt x="1053389" y="536227"/>
                  <a:pt x="1053663" y="535884"/>
                  <a:pt x="1053937" y="535473"/>
                </a:cubicBezTo>
                <a:cubicBezTo>
                  <a:pt x="1054143" y="535061"/>
                  <a:pt x="1054349" y="534718"/>
                  <a:pt x="1054555" y="534307"/>
                </a:cubicBezTo>
                <a:cubicBezTo>
                  <a:pt x="1054761" y="533895"/>
                  <a:pt x="1054966" y="533552"/>
                  <a:pt x="1055172" y="533141"/>
                </a:cubicBezTo>
                <a:cubicBezTo>
                  <a:pt x="1055378" y="532729"/>
                  <a:pt x="1055446" y="532318"/>
                  <a:pt x="1055583" y="531906"/>
                </a:cubicBezTo>
                <a:cubicBezTo>
                  <a:pt x="1055721" y="531495"/>
                  <a:pt x="1055858" y="531084"/>
                  <a:pt x="1055926" y="530603"/>
                </a:cubicBezTo>
                <a:cubicBezTo>
                  <a:pt x="1055995" y="530055"/>
                  <a:pt x="1056064" y="529575"/>
                  <a:pt x="1056064" y="529026"/>
                </a:cubicBezTo>
                <a:cubicBezTo>
                  <a:pt x="1056064" y="528683"/>
                  <a:pt x="1056132" y="528409"/>
                  <a:pt x="1056132" y="528066"/>
                </a:cubicBezTo>
                <a:cubicBezTo>
                  <a:pt x="1056132" y="527997"/>
                  <a:pt x="1056132" y="527929"/>
                  <a:pt x="1056132" y="527792"/>
                </a:cubicBezTo>
                <a:cubicBezTo>
                  <a:pt x="1056132" y="527792"/>
                  <a:pt x="1056132" y="527723"/>
                  <a:pt x="1056132" y="527723"/>
                </a:cubicBezTo>
                <a:cubicBezTo>
                  <a:pt x="1055926" y="236738"/>
                  <a:pt x="819120" y="0"/>
                  <a:pt x="528066" y="0"/>
                </a:cubicBezTo>
                <a:cubicBezTo>
                  <a:pt x="237013" y="0"/>
                  <a:pt x="206" y="236669"/>
                  <a:pt x="0" y="527723"/>
                </a:cubicBezTo>
                <a:lnTo>
                  <a:pt x="0" y="527792"/>
                </a:lnTo>
                <a:cubicBezTo>
                  <a:pt x="0" y="527860"/>
                  <a:pt x="0" y="527997"/>
                  <a:pt x="0" y="528066"/>
                </a:cubicBezTo>
                <a:cubicBezTo>
                  <a:pt x="0" y="528409"/>
                  <a:pt x="69" y="528683"/>
                  <a:pt x="69" y="529026"/>
                </a:cubicBezTo>
                <a:cubicBezTo>
                  <a:pt x="137" y="529575"/>
                  <a:pt x="137" y="530055"/>
                  <a:pt x="206" y="530603"/>
                </a:cubicBezTo>
                <a:cubicBezTo>
                  <a:pt x="274" y="531015"/>
                  <a:pt x="411" y="531495"/>
                  <a:pt x="549" y="531906"/>
                </a:cubicBezTo>
                <a:cubicBezTo>
                  <a:pt x="686" y="532318"/>
                  <a:pt x="754" y="532729"/>
                  <a:pt x="960" y="533141"/>
                </a:cubicBezTo>
                <a:cubicBezTo>
                  <a:pt x="1166" y="533552"/>
                  <a:pt x="1372" y="533964"/>
                  <a:pt x="1577" y="534307"/>
                </a:cubicBezTo>
                <a:cubicBezTo>
                  <a:pt x="1783" y="534718"/>
                  <a:pt x="1989" y="535061"/>
                  <a:pt x="2195" y="535473"/>
                </a:cubicBezTo>
                <a:cubicBezTo>
                  <a:pt x="2469" y="535815"/>
                  <a:pt x="2743" y="536158"/>
                  <a:pt x="3018" y="536570"/>
                </a:cubicBezTo>
                <a:cubicBezTo>
                  <a:pt x="3292" y="536913"/>
                  <a:pt x="3566" y="537256"/>
                  <a:pt x="3840" y="537599"/>
                </a:cubicBezTo>
                <a:cubicBezTo>
                  <a:pt x="4252" y="538010"/>
                  <a:pt x="4663" y="538284"/>
                  <a:pt x="5075" y="538627"/>
                </a:cubicBezTo>
                <a:cubicBezTo>
                  <a:pt x="5281" y="538833"/>
                  <a:pt x="5486" y="539039"/>
                  <a:pt x="5761" y="539244"/>
                </a:cubicBezTo>
                <a:lnTo>
                  <a:pt x="504269" y="891746"/>
                </a:lnTo>
                <a:lnTo>
                  <a:pt x="421081" y="891746"/>
                </a:lnTo>
                <a:cubicBezTo>
                  <a:pt x="408874" y="891746"/>
                  <a:pt x="398930" y="901621"/>
                  <a:pt x="398930" y="913897"/>
                </a:cubicBezTo>
                <a:lnTo>
                  <a:pt x="398930" y="1020265"/>
                </a:lnTo>
                <a:cubicBezTo>
                  <a:pt x="398930" y="1032472"/>
                  <a:pt x="408874" y="1042416"/>
                  <a:pt x="421081" y="1042416"/>
                </a:cubicBezTo>
                <a:lnTo>
                  <a:pt x="634982" y="1042416"/>
                </a:lnTo>
                <a:cubicBezTo>
                  <a:pt x="647190" y="1042416"/>
                  <a:pt x="657134" y="1032540"/>
                  <a:pt x="657134" y="1020265"/>
                </a:cubicBezTo>
                <a:lnTo>
                  <a:pt x="657134" y="913829"/>
                </a:lnTo>
                <a:cubicBezTo>
                  <a:pt x="657134" y="901621"/>
                  <a:pt x="647190" y="891677"/>
                  <a:pt x="634982" y="891677"/>
                </a:cubicBezTo>
                <a:lnTo>
                  <a:pt x="551863" y="891677"/>
                </a:lnTo>
                <a:lnTo>
                  <a:pt x="1050371" y="539176"/>
                </a:lnTo>
                <a:cubicBezTo>
                  <a:pt x="1050646" y="538970"/>
                  <a:pt x="1050851" y="538764"/>
                  <a:pt x="1051057" y="538559"/>
                </a:cubicBezTo>
                <a:cubicBezTo>
                  <a:pt x="1051469" y="538216"/>
                  <a:pt x="1051880" y="537873"/>
                  <a:pt x="1052292" y="537530"/>
                </a:cubicBezTo>
                <a:cubicBezTo>
                  <a:pt x="1052566" y="537256"/>
                  <a:pt x="1052840" y="536913"/>
                  <a:pt x="1053114" y="536570"/>
                </a:cubicBezTo>
                <a:moveTo>
                  <a:pt x="514419" y="541782"/>
                </a:moveTo>
                <a:lnTo>
                  <a:pt x="514419" y="848678"/>
                </a:lnTo>
                <a:lnTo>
                  <a:pt x="297226" y="541782"/>
                </a:lnTo>
                <a:lnTo>
                  <a:pt x="514419" y="541782"/>
                </a:lnTo>
                <a:close/>
                <a:moveTo>
                  <a:pt x="541851" y="541782"/>
                </a:moveTo>
                <a:lnTo>
                  <a:pt x="758975" y="541782"/>
                </a:lnTo>
                <a:lnTo>
                  <a:pt x="541851" y="848609"/>
                </a:lnTo>
                <a:lnTo>
                  <a:pt x="541851" y="541782"/>
                </a:lnTo>
                <a:close/>
                <a:moveTo>
                  <a:pt x="56921" y="541782"/>
                </a:moveTo>
                <a:lnTo>
                  <a:pt x="263622" y="541782"/>
                </a:lnTo>
                <a:lnTo>
                  <a:pt x="470665" y="834344"/>
                </a:lnTo>
                <a:lnTo>
                  <a:pt x="56921" y="541782"/>
                </a:lnTo>
                <a:close/>
                <a:moveTo>
                  <a:pt x="792579" y="541782"/>
                </a:moveTo>
                <a:lnTo>
                  <a:pt x="999279" y="541782"/>
                </a:lnTo>
                <a:lnTo>
                  <a:pt x="585536" y="834344"/>
                </a:lnTo>
                <a:lnTo>
                  <a:pt x="792579" y="541782"/>
                </a:lnTo>
                <a:close/>
              </a:path>
            </a:pathLst>
          </a:custGeom>
          <a:solidFill>
            <a:schemeClr val="tx1"/>
          </a:solidFill>
          <a:ln w="685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B3E3C2E-EA18-4A4F-AD64-C5F92204264C}"/>
              </a:ext>
            </a:extLst>
          </p:cNvPr>
          <p:cNvSpPr/>
          <p:nvPr/>
        </p:nvSpPr>
        <p:spPr>
          <a:xfrm>
            <a:off x="8628683" y="5170836"/>
            <a:ext cx="269144" cy="402397"/>
          </a:xfrm>
          <a:custGeom>
            <a:avLst/>
            <a:gdLst>
              <a:gd name="connsiteX0" fmla="*/ 647601 w 706442"/>
              <a:gd name="connsiteY0" fmla="*/ 257518 h 1056200"/>
              <a:gd name="connsiteX1" fmla="*/ 634914 w 706442"/>
              <a:gd name="connsiteY1" fmla="*/ 13030 h 1056200"/>
              <a:gd name="connsiteX2" fmla="*/ 621198 w 706442"/>
              <a:gd name="connsiteY2" fmla="*/ 0 h 1056200"/>
              <a:gd name="connsiteX3" fmla="*/ 541302 w 706442"/>
              <a:gd name="connsiteY3" fmla="*/ 0 h 1056200"/>
              <a:gd name="connsiteX4" fmla="*/ 527586 w 706442"/>
              <a:gd name="connsiteY4" fmla="*/ 13030 h 1056200"/>
              <a:gd name="connsiteX5" fmla="*/ 515036 w 706442"/>
              <a:gd name="connsiteY5" fmla="*/ 257244 h 1056200"/>
              <a:gd name="connsiteX6" fmla="*/ 401056 w 706442"/>
              <a:gd name="connsiteY6" fmla="*/ 257244 h 1056200"/>
              <a:gd name="connsiteX7" fmla="*/ 401056 w 706442"/>
              <a:gd name="connsiteY7" fmla="*/ 208209 h 1056200"/>
              <a:gd name="connsiteX8" fmla="*/ 343586 w 706442"/>
              <a:gd name="connsiteY8" fmla="*/ 150739 h 1056200"/>
              <a:gd name="connsiteX9" fmla="*/ 324589 w 706442"/>
              <a:gd name="connsiteY9" fmla="*/ 150739 h 1056200"/>
              <a:gd name="connsiteX10" fmla="*/ 267119 w 706442"/>
              <a:gd name="connsiteY10" fmla="*/ 208209 h 1056200"/>
              <a:gd name="connsiteX11" fmla="*/ 267119 w 706442"/>
              <a:gd name="connsiteY11" fmla="*/ 257244 h 1056200"/>
              <a:gd name="connsiteX12" fmla="*/ 221994 w 706442"/>
              <a:gd name="connsiteY12" fmla="*/ 257244 h 1056200"/>
              <a:gd name="connsiteX13" fmla="*/ 221994 w 706442"/>
              <a:gd name="connsiteY13" fmla="*/ 164386 h 1056200"/>
              <a:gd name="connsiteX14" fmla="*/ 208278 w 706442"/>
              <a:gd name="connsiteY14" fmla="*/ 150670 h 1056200"/>
              <a:gd name="connsiteX15" fmla="*/ 101704 w 706442"/>
              <a:gd name="connsiteY15" fmla="*/ 150670 h 1056200"/>
              <a:gd name="connsiteX16" fmla="*/ 87988 w 706442"/>
              <a:gd name="connsiteY16" fmla="*/ 164386 h 1056200"/>
              <a:gd name="connsiteX17" fmla="*/ 87988 w 706442"/>
              <a:gd name="connsiteY17" fmla="*/ 257244 h 1056200"/>
              <a:gd name="connsiteX18" fmla="*/ 80924 w 706442"/>
              <a:gd name="connsiteY18" fmla="*/ 257244 h 1056200"/>
              <a:gd name="connsiteX19" fmla="*/ 0 w 706442"/>
              <a:gd name="connsiteY19" fmla="*/ 338099 h 1056200"/>
              <a:gd name="connsiteX20" fmla="*/ 0 w 706442"/>
              <a:gd name="connsiteY20" fmla="*/ 975276 h 1056200"/>
              <a:gd name="connsiteX21" fmla="*/ 80924 w 706442"/>
              <a:gd name="connsiteY21" fmla="*/ 1056201 h 1056200"/>
              <a:gd name="connsiteX22" fmla="*/ 567431 w 706442"/>
              <a:gd name="connsiteY22" fmla="*/ 1056201 h 1056200"/>
              <a:gd name="connsiteX23" fmla="*/ 648355 w 706442"/>
              <a:gd name="connsiteY23" fmla="*/ 975276 h 1056200"/>
              <a:gd name="connsiteX24" fmla="*/ 648355 w 706442"/>
              <a:gd name="connsiteY24" fmla="*/ 722970 h 1056200"/>
              <a:gd name="connsiteX25" fmla="*/ 706443 w 706442"/>
              <a:gd name="connsiteY25" fmla="*/ 659260 h 1056200"/>
              <a:gd name="connsiteX26" fmla="*/ 706443 w 706442"/>
              <a:gd name="connsiteY26" fmla="*/ 321229 h 1056200"/>
              <a:gd name="connsiteX27" fmla="*/ 647601 w 706442"/>
              <a:gd name="connsiteY27" fmla="*/ 257518 h 1056200"/>
              <a:gd name="connsiteX28" fmla="*/ 180708 w 706442"/>
              <a:gd name="connsiteY28" fmla="*/ 963000 h 1056200"/>
              <a:gd name="connsiteX29" fmla="*/ 164798 w 706442"/>
              <a:gd name="connsiteY29" fmla="*/ 978911 h 1056200"/>
              <a:gd name="connsiteX30" fmla="*/ 136131 w 706442"/>
              <a:gd name="connsiteY30" fmla="*/ 978911 h 1056200"/>
              <a:gd name="connsiteX31" fmla="*/ 120221 w 706442"/>
              <a:gd name="connsiteY31" fmla="*/ 963000 h 1056200"/>
              <a:gd name="connsiteX32" fmla="*/ 120221 w 706442"/>
              <a:gd name="connsiteY32" fmla="*/ 934334 h 1056200"/>
              <a:gd name="connsiteX33" fmla="*/ 136131 w 706442"/>
              <a:gd name="connsiteY33" fmla="*/ 918423 h 1056200"/>
              <a:gd name="connsiteX34" fmla="*/ 164798 w 706442"/>
              <a:gd name="connsiteY34" fmla="*/ 918423 h 1056200"/>
              <a:gd name="connsiteX35" fmla="*/ 180708 w 706442"/>
              <a:gd name="connsiteY35" fmla="*/ 934334 h 1056200"/>
              <a:gd name="connsiteX36" fmla="*/ 180708 w 706442"/>
              <a:gd name="connsiteY36" fmla="*/ 963000 h 1056200"/>
              <a:gd name="connsiteX37" fmla="*/ 180708 w 706442"/>
              <a:gd name="connsiteY37" fmla="*/ 866234 h 1056200"/>
              <a:gd name="connsiteX38" fmla="*/ 164798 w 706442"/>
              <a:gd name="connsiteY38" fmla="*/ 882145 h 1056200"/>
              <a:gd name="connsiteX39" fmla="*/ 136131 w 706442"/>
              <a:gd name="connsiteY39" fmla="*/ 882145 h 1056200"/>
              <a:gd name="connsiteX40" fmla="*/ 120221 w 706442"/>
              <a:gd name="connsiteY40" fmla="*/ 866234 h 1056200"/>
              <a:gd name="connsiteX41" fmla="*/ 120221 w 706442"/>
              <a:gd name="connsiteY41" fmla="*/ 837568 h 1056200"/>
              <a:gd name="connsiteX42" fmla="*/ 136131 w 706442"/>
              <a:gd name="connsiteY42" fmla="*/ 821657 h 1056200"/>
              <a:gd name="connsiteX43" fmla="*/ 164798 w 706442"/>
              <a:gd name="connsiteY43" fmla="*/ 821657 h 1056200"/>
              <a:gd name="connsiteX44" fmla="*/ 180708 w 706442"/>
              <a:gd name="connsiteY44" fmla="*/ 837568 h 1056200"/>
              <a:gd name="connsiteX45" fmla="*/ 180708 w 706442"/>
              <a:gd name="connsiteY45" fmla="*/ 866234 h 1056200"/>
              <a:gd name="connsiteX46" fmla="*/ 180708 w 706442"/>
              <a:gd name="connsiteY46" fmla="*/ 769399 h 1056200"/>
              <a:gd name="connsiteX47" fmla="*/ 164798 w 706442"/>
              <a:gd name="connsiteY47" fmla="*/ 785310 h 1056200"/>
              <a:gd name="connsiteX48" fmla="*/ 136131 w 706442"/>
              <a:gd name="connsiteY48" fmla="*/ 785310 h 1056200"/>
              <a:gd name="connsiteX49" fmla="*/ 120221 w 706442"/>
              <a:gd name="connsiteY49" fmla="*/ 769399 h 1056200"/>
              <a:gd name="connsiteX50" fmla="*/ 120221 w 706442"/>
              <a:gd name="connsiteY50" fmla="*/ 740733 h 1056200"/>
              <a:gd name="connsiteX51" fmla="*/ 136131 w 706442"/>
              <a:gd name="connsiteY51" fmla="*/ 724822 h 1056200"/>
              <a:gd name="connsiteX52" fmla="*/ 164798 w 706442"/>
              <a:gd name="connsiteY52" fmla="*/ 724822 h 1056200"/>
              <a:gd name="connsiteX53" fmla="*/ 180708 w 706442"/>
              <a:gd name="connsiteY53" fmla="*/ 740733 h 1056200"/>
              <a:gd name="connsiteX54" fmla="*/ 180708 w 706442"/>
              <a:gd name="connsiteY54" fmla="*/ 769399 h 1056200"/>
              <a:gd name="connsiteX55" fmla="*/ 364297 w 706442"/>
              <a:gd name="connsiteY55" fmla="*/ 963000 h 1056200"/>
              <a:gd name="connsiteX56" fmla="*/ 348386 w 706442"/>
              <a:gd name="connsiteY56" fmla="*/ 978911 h 1056200"/>
              <a:gd name="connsiteX57" fmla="*/ 319720 w 706442"/>
              <a:gd name="connsiteY57" fmla="*/ 978911 h 1056200"/>
              <a:gd name="connsiteX58" fmla="*/ 303809 w 706442"/>
              <a:gd name="connsiteY58" fmla="*/ 963000 h 1056200"/>
              <a:gd name="connsiteX59" fmla="*/ 303809 w 706442"/>
              <a:gd name="connsiteY59" fmla="*/ 934334 h 1056200"/>
              <a:gd name="connsiteX60" fmla="*/ 319720 w 706442"/>
              <a:gd name="connsiteY60" fmla="*/ 918423 h 1056200"/>
              <a:gd name="connsiteX61" fmla="*/ 348386 w 706442"/>
              <a:gd name="connsiteY61" fmla="*/ 918423 h 1056200"/>
              <a:gd name="connsiteX62" fmla="*/ 364297 w 706442"/>
              <a:gd name="connsiteY62" fmla="*/ 934334 h 1056200"/>
              <a:gd name="connsiteX63" fmla="*/ 364297 w 706442"/>
              <a:gd name="connsiteY63" fmla="*/ 963000 h 1056200"/>
              <a:gd name="connsiteX64" fmla="*/ 364297 w 706442"/>
              <a:gd name="connsiteY64" fmla="*/ 866234 h 1056200"/>
              <a:gd name="connsiteX65" fmla="*/ 348386 w 706442"/>
              <a:gd name="connsiteY65" fmla="*/ 882145 h 1056200"/>
              <a:gd name="connsiteX66" fmla="*/ 319720 w 706442"/>
              <a:gd name="connsiteY66" fmla="*/ 882145 h 1056200"/>
              <a:gd name="connsiteX67" fmla="*/ 303809 w 706442"/>
              <a:gd name="connsiteY67" fmla="*/ 866234 h 1056200"/>
              <a:gd name="connsiteX68" fmla="*/ 303809 w 706442"/>
              <a:gd name="connsiteY68" fmla="*/ 837568 h 1056200"/>
              <a:gd name="connsiteX69" fmla="*/ 319720 w 706442"/>
              <a:gd name="connsiteY69" fmla="*/ 821657 h 1056200"/>
              <a:gd name="connsiteX70" fmla="*/ 348386 w 706442"/>
              <a:gd name="connsiteY70" fmla="*/ 821657 h 1056200"/>
              <a:gd name="connsiteX71" fmla="*/ 364297 w 706442"/>
              <a:gd name="connsiteY71" fmla="*/ 837568 h 1056200"/>
              <a:gd name="connsiteX72" fmla="*/ 364297 w 706442"/>
              <a:gd name="connsiteY72" fmla="*/ 866234 h 1056200"/>
              <a:gd name="connsiteX73" fmla="*/ 364297 w 706442"/>
              <a:gd name="connsiteY73" fmla="*/ 769399 h 1056200"/>
              <a:gd name="connsiteX74" fmla="*/ 348386 w 706442"/>
              <a:gd name="connsiteY74" fmla="*/ 785310 h 1056200"/>
              <a:gd name="connsiteX75" fmla="*/ 319720 w 706442"/>
              <a:gd name="connsiteY75" fmla="*/ 785310 h 1056200"/>
              <a:gd name="connsiteX76" fmla="*/ 303809 w 706442"/>
              <a:gd name="connsiteY76" fmla="*/ 769399 h 1056200"/>
              <a:gd name="connsiteX77" fmla="*/ 303809 w 706442"/>
              <a:gd name="connsiteY77" fmla="*/ 740733 h 1056200"/>
              <a:gd name="connsiteX78" fmla="*/ 319720 w 706442"/>
              <a:gd name="connsiteY78" fmla="*/ 724822 h 1056200"/>
              <a:gd name="connsiteX79" fmla="*/ 348386 w 706442"/>
              <a:gd name="connsiteY79" fmla="*/ 724822 h 1056200"/>
              <a:gd name="connsiteX80" fmla="*/ 364297 w 706442"/>
              <a:gd name="connsiteY80" fmla="*/ 740733 h 1056200"/>
              <a:gd name="connsiteX81" fmla="*/ 364297 w 706442"/>
              <a:gd name="connsiteY81" fmla="*/ 769399 h 1056200"/>
              <a:gd name="connsiteX82" fmla="*/ 547886 w 706442"/>
              <a:gd name="connsiteY82" fmla="*/ 963000 h 1056200"/>
              <a:gd name="connsiteX83" fmla="*/ 531975 w 706442"/>
              <a:gd name="connsiteY83" fmla="*/ 978911 h 1056200"/>
              <a:gd name="connsiteX84" fmla="*/ 503309 w 706442"/>
              <a:gd name="connsiteY84" fmla="*/ 978911 h 1056200"/>
              <a:gd name="connsiteX85" fmla="*/ 487398 w 706442"/>
              <a:gd name="connsiteY85" fmla="*/ 963000 h 1056200"/>
              <a:gd name="connsiteX86" fmla="*/ 487398 w 706442"/>
              <a:gd name="connsiteY86" fmla="*/ 934334 h 1056200"/>
              <a:gd name="connsiteX87" fmla="*/ 503309 w 706442"/>
              <a:gd name="connsiteY87" fmla="*/ 918423 h 1056200"/>
              <a:gd name="connsiteX88" fmla="*/ 531975 w 706442"/>
              <a:gd name="connsiteY88" fmla="*/ 918423 h 1056200"/>
              <a:gd name="connsiteX89" fmla="*/ 547886 w 706442"/>
              <a:gd name="connsiteY89" fmla="*/ 934334 h 1056200"/>
              <a:gd name="connsiteX90" fmla="*/ 547886 w 706442"/>
              <a:gd name="connsiteY90" fmla="*/ 963000 h 1056200"/>
              <a:gd name="connsiteX91" fmla="*/ 547886 w 706442"/>
              <a:gd name="connsiteY91" fmla="*/ 866234 h 1056200"/>
              <a:gd name="connsiteX92" fmla="*/ 531975 w 706442"/>
              <a:gd name="connsiteY92" fmla="*/ 882145 h 1056200"/>
              <a:gd name="connsiteX93" fmla="*/ 503309 w 706442"/>
              <a:gd name="connsiteY93" fmla="*/ 882145 h 1056200"/>
              <a:gd name="connsiteX94" fmla="*/ 487398 w 706442"/>
              <a:gd name="connsiteY94" fmla="*/ 866234 h 1056200"/>
              <a:gd name="connsiteX95" fmla="*/ 487398 w 706442"/>
              <a:gd name="connsiteY95" fmla="*/ 837568 h 1056200"/>
              <a:gd name="connsiteX96" fmla="*/ 503309 w 706442"/>
              <a:gd name="connsiteY96" fmla="*/ 821657 h 1056200"/>
              <a:gd name="connsiteX97" fmla="*/ 531975 w 706442"/>
              <a:gd name="connsiteY97" fmla="*/ 821657 h 1056200"/>
              <a:gd name="connsiteX98" fmla="*/ 547886 w 706442"/>
              <a:gd name="connsiteY98" fmla="*/ 837568 h 1056200"/>
              <a:gd name="connsiteX99" fmla="*/ 547886 w 706442"/>
              <a:gd name="connsiteY99" fmla="*/ 866234 h 1056200"/>
              <a:gd name="connsiteX100" fmla="*/ 547886 w 706442"/>
              <a:gd name="connsiteY100" fmla="*/ 769399 h 1056200"/>
              <a:gd name="connsiteX101" fmla="*/ 531975 w 706442"/>
              <a:gd name="connsiteY101" fmla="*/ 785310 h 1056200"/>
              <a:gd name="connsiteX102" fmla="*/ 503309 w 706442"/>
              <a:gd name="connsiteY102" fmla="*/ 785310 h 1056200"/>
              <a:gd name="connsiteX103" fmla="*/ 487398 w 706442"/>
              <a:gd name="connsiteY103" fmla="*/ 769399 h 1056200"/>
              <a:gd name="connsiteX104" fmla="*/ 487398 w 706442"/>
              <a:gd name="connsiteY104" fmla="*/ 740733 h 1056200"/>
              <a:gd name="connsiteX105" fmla="*/ 503309 w 706442"/>
              <a:gd name="connsiteY105" fmla="*/ 724822 h 1056200"/>
              <a:gd name="connsiteX106" fmla="*/ 531975 w 706442"/>
              <a:gd name="connsiteY106" fmla="*/ 724822 h 1056200"/>
              <a:gd name="connsiteX107" fmla="*/ 547886 w 706442"/>
              <a:gd name="connsiteY107" fmla="*/ 740733 h 1056200"/>
              <a:gd name="connsiteX108" fmla="*/ 547886 w 706442"/>
              <a:gd name="connsiteY108" fmla="*/ 769399 h 1056200"/>
              <a:gd name="connsiteX109" fmla="*/ 547886 w 706442"/>
              <a:gd name="connsiteY109" fmla="*/ 623872 h 1056200"/>
              <a:gd name="connsiteX110" fmla="*/ 515036 w 706442"/>
              <a:gd name="connsiteY110" fmla="*/ 656722 h 1056200"/>
              <a:gd name="connsiteX111" fmla="*/ 153139 w 706442"/>
              <a:gd name="connsiteY111" fmla="*/ 656722 h 1056200"/>
              <a:gd name="connsiteX112" fmla="*/ 120289 w 706442"/>
              <a:gd name="connsiteY112" fmla="*/ 623872 h 1056200"/>
              <a:gd name="connsiteX113" fmla="*/ 120289 w 706442"/>
              <a:gd name="connsiteY113" fmla="*/ 560916 h 1056200"/>
              <a:gd name="connsiteX114" fmla="*/ 153139 w 706442"/>
              <a:gd name="connsiteY114" fmla="*/ 528066 h 1056200"/>
              <a:gd name="connsiteX115" fmla="*/ 515036 w 706442"/>
              <a:gd name="connsiteY115" fmla="*/ 528066 h 1056200"/>
              <a:gd name="connsiteX116" fmla="*/ 547886 w 706442"/>
              <a:gd name="connsiteY116" fmla="*/ 560916 h 1056200"/>
              <a:gd name="connsiteX117" fmla="*/ 547886 w 706442"/>
              <a:gd name="connsiteY117" fmla="*/ 623872 h 1056200"/>
              <a:gd name="connsiteX118" fmla="*/ 547886 w 706442"/>
              <a:gd name="connsiteY118" fmla="*/ 463601 h 1056200"/>
              <a:gd name="connsiteX119" fmla="*/ 120289 w 706442"/>
              <a:gd name="connsiteY119" fmla="*/ 463601 h 1056200"/>
              <a:gd name="connsiteX120" fmla="*/ 106573 w 706442"/>
              <a:gd name="connsiteY120" fmla="*/ 449885 h 1056200"/>
              <a:gd name="connsiteX121" fmla="*/ 120289 w 706442"/>
              <a:gd name="connsiteY121" fmla="*/ 436169 h 1056200"/>
              <a:gd name="connsiteX122" fmla="*/ 547886 w 706442"/>
              <a:gd name="connsiteY122" fmla="*/ 436169 h 1056200"/>
              <a:gd name="connsiteX123" fmla="*/ 561602 w 706442"/>
              <a:gd name="connsiteY123" fmla="*/ 449885 h 1056200"/>
              <a:gd name="connsiteX124" fmla="*/ 547886 w 706442"/>
              <a:gd name="connsiteY124" fmla="*/ 463601 h 1056200"/>
              <a:gd name="connsiteX125" fmla="*/ 547886 w 706442"/>
              <a:gd name="connsiteY125" fmla="*/ 385351 h 1056200"/>
              <a:gd name="connsiteX126" fmla="*/ 120289 w 706442"/>
              <a:gd name="connsiteY126" fmla="*/ 385351 h 1056200"/>
              <a:gd name="connsiteX127" fmla="*/ 106573 w 706442"/>
              <a:gd name="connsiteY127" fmla="*/ 371635 h 1056200"/>
              <a:gd name="connsiteX128" fmla="*/ 120289 w 706442"/>
              <a:gd name="connsiteY128" fmla="*/ 357919 h 1056200"/>
              <a:gd name="connsiteX129" fmla="*/ 547886 w 706442"/>
              <a:gd name="connsiteY129" fmla="*/ 357919 h 1056200"/>
              <a:gd name="connsiteX130" fmla="*/ 561602 w 706442"/>
              <a:gd name="connsiteY130" fmla="*/ 371635 h 1056200"/>
              <a:gd name="connsiteX131" fmla="*/ 547886 w 706442"/>
              <a:gd name="connsiteY131" fmla="*/ 385351 h 10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06442" h="1056200">
                <a:moveTo>
                  <a:pt x="647601" y="257518"/>
                </a:moveTo>
                <a:lnTo>
                  <a:pt x="634914" y="13030"/>
                </a:lnTo>
                <a:cubicBezTo>
                  <a:pt x="634571" y="5760"/>
                  <a:pt x="628536" y="0"/>
                  <a:pt x="621198" y="0"/>
                </a:cubicBezTo>
                <a:lnTo>
                  <a:pt x="541302" y="0"/>
                </a:lnTo>
                <a:cubicBezTo>
                  <a:pt x="533964" y="0"/>
                  <a:pt x="527997" y="5692"/>
                  <a:pt x="527586" y="13030"/>
                </a:cubicBezTo>
                <a:lnTo>
                  <a:pt x="515036" y="257244"/>
                </a:lnTo>
                <a:lnTo>
                  <a:pt x="401056" y="257244"/>
                </a:lnTo>
                <a:lnTo>
                  <a:pt x="401056" y="208209"/>
                </a:lnTo>
                <a:cubicBezTo>
                  <a:pt x="401056" y="176525"/>
                  <a:pt x="375270" y="150739"/>
                  <a:pt x="343586" y="150739"/>
                </a:cubicBezTo>
                <a:lnTo>
                  <a:pt x="324589" y="150739"/>
                </a:lnTo>
                <a:cubicBezTo>
                  <a:pt x="292905" y="150739"/>
                  <a:pt x="267119" y="176525"/>
                  <a:pt x="267119" y="208209"/>
                </a:cubicBezTo>
                <a:lnTo>
                  <a:pt x="267119" y="257244"/>
                </a:lnTo>
                <a:lnTo>
                  <a:pt x="221994" y="257244"/>
                </a:lnTo>
                <a:lnTo>
                  <a:pt x="221994" y="164386"/>
                </a:lnTo>
                <a:cubicBezTo>
                  <a:pt x="221994" y="156842"/>
                  <a:pt x="215821" y="150670"/>
                  <a:pt x="208278" y="150670"/>
                </a:cubicBezTo>
                <a:lnTo>
                  <a:pt x="101704" y="150670"/>
                </a:lnTo>
                <a:cubicBezTo>
                  <a:pt x="94160" y="150670"/>
                  <a:pt x="87988" y="156842"/>
                  <a:pt x="87988" y="164386"/>
                </a:cubicBezTo>
                <a:lnTo>
                  <a:pt x="87988" y="257244"/>
                </a:lnTo>
                <a:lnTo>
                  <a:pt x="80924" y="257244"/>
                </a:lnTo>
                <a:cubicBezTo>
                  <a:pt x="36279" y="257244"/>
                  <a:pt x="0" y="293522"/>
                  <a:pt x="0" y="338099"/>
                </a:cubicBezTo>
                <a:lnTo>
                  <a:pt x="0" y="975276"/>
                </a:lnTo>
                <a:cubicBezTo>
                  <a:pt x="0" y="1019922"/>
                  <a:pt x="36279" y="1056201"/>
                  <a:pt x="80924" y="1056201"/>
                </a:cubicBezTo>
                <a:lnTo>
                  <a:pt x="567431" y="1056201"/>
                </a:lnTo>
                <a:cubicBezTo>
                  <a:pt x="612008" y="1056201"/>
                  <a:pt x="648355" y="1019922"/>
                  <a:pt x="648355" y="975276"/>
                </a:cubicBezTo>
                <a:lnTo>
                  <a:pt x="648355" y="722970"/>
                </a:lnTo>
                <a:cubicBezTo>
                  <a:pt x="680862" y="719953"/>
                  <a:pt x="706443" y="692521"/>
                  <a:pt x="706443" y="659260"/>
                </a:cubicBezTo>
                <a:lnTo>
                  <a:pt x="706443" y="321229"/>
                </a:lnTo>
                <a:cubicBezTo>
                  <a:pt x="706443" y="287761"/>
                  <a:pt x="680519" y="260261"/>
                  <a:pt x="647601" y="257518"/>
                </a:cubicBezTo>
                <a:moveTo>
                  <a:pt x="180708" y="963000"/>
                </a:moveTo>
                <a:cubicBezTo>
                  <a:pt x="180708" y="971779"/>
                  <a:pt x="173576" y="978911"/>
                  <a:pt x="164798" y="978911"/>
                </a:cubicBezTo>
                <a:lnTo>
                  <a:pt x="136131" y="978911"/>
                </a:lnTo>
                <a:cubicBezTo>
                  <a:pt x="127353" y="978911"/>
                  <a:pt x="120221" y="971779"/>
                  <a:pt x="120221" y="963000"/>
                </a:cubicBezTo>
                <a:lnTo>
                  <a:pt x="120221" y="934334"/>
                </a:lnTo>
                <a:cubicBezTo>
                  <a:pt x="120221" y="925555"/>
                  <a:pt x="127353" y="918423"/>
                  <a:pt x="136131" y="918423"/>
                </a:cubicBezTo>
                <a:lnTo>
                  <a:pt x="164798" y="918423"/>
                </a:lnTo>
                <a:cubicBezTo>
                  <a:pt x="173576" y="918423"/>
                  <a:pt x="180708" y="925555"/>
                  <a:pt x="180708" y="934334"/>
                </a:cubicBezTo>
                <a:lnTo>
                  <a:pt x="180708" y="963000"/>
                </a:lnTo>
                <a:close/>
                <a:moveTo>
                  <a:pt x="180708" y="866234"/>
                </a:moveTo>
                <a:cubicBezTo>
                  <a:pt x="180708" y="875012"/>
                  <a:pt x="173576" y="882145"/>
                  <a:pt x="164798" y="882145"/>
                </a:cubicBezTo>
                <a:lnTo>
                  <a:pt x="136131" y="882145"/>
                </a:lnTo>
                <a:cubicBezTo>
                  <a:pt x="127353" y="882145"/>
                  <a:pt x="120221" y="875012"/>
                  <a:pt x="120221" y="866234"/>
                </a:cubicBezTo>
                <a:lnTo>
                  <a:pt x="120221" y="837568"/>
                </a:lnTo>
                <a:cubicBezTo>
                  <a:pt x="120221" y="828789"/>
                  <a:pt x="127353" y="821657"/>
                  <a:pt x="136131" y="821657"/>
                </a:cubicBezTo>
                <a:lnTo>
                  <a:pt x="164798" y="821657"/>
                </a:lnTo>
                <a:cubicBezTo>
                  <a:pt x="173576" y="821657"/>
                  <a:pt x="180708" y="828789"/>
                  <a:pt x="180708" y="837568"/>
                </a:cubicBezTo>
                <a:lnTo>
                  <a:pt x="180708" y="866234"/>
                </a:lnTo>
                <a:close/>
                <a:moveTo>
                  <a:pt x="180708" y="769399"/>
                </a:moveTo>
                <a:cubicBezTo>
                  <a:pt x="180708" y="778177"/>
                  <a:pt x="173576" y="785310"/>
                  <a:pt x="164798" y="785310"/>
                </a:cubicBezTo>
                <a:lnTo>
                  <a:pt x="136131" y="785310"/>
                </a:lnTo>
                <a:cubicBezTo>
                  <a:pt x="127353" y="785310"/>
                  <a:pt x="120221" y="778177"/>
                  <a:pt x="120221" y="769399"/>
                </a:cubicBezTo>
                <a:lnTo>
                  <a:pt x="120221" y="740733"/>
                </a:lnTo>
                <a:cubicBezTo>
                  <a:pt x="120221" y="731954"/>
                  <a:pt x="127353" y="724822"/>
                  <a:pt x="136131" y="724822"/>
                </a:cubicBezTo>
                <a:lnTo>
                  <a:pt x="164798" y="724822"/>
                </a:lnTo>
                <a:cubicBezTo>
                  <a:pt x="173576" y="724822"/>
                  <a:pt x="180708" y="731954"/>
                  <a:pt x="180708" y="740733"/>
                </a:cubicBezTo>
                <a:lnTo>
                  <a:pt x="180708" y="769399"/>
                </a:lnTo>
                <a:close/>
                <a:moveTo>
                  <a:pt x="364297" y="963000"/>
                </a:moveTo>
                <a:cubicBezTo>
                  <a:pt x="364297" y="971779"/>
                  <a:pt x="357165" y="978911"/>
                  <a:pt x="348386" y="978911"/>
                </a:cubicBezTo>
                <a:lnTo>
                  <a:pt x="319720" y="978911"/>
                </a:lnTo>
                <a:cubicBezTo>
                  <a:pt x="310942" y="978911"/>
                  <a:pt x="303809" y="971779"/>
                  <a:pt x="303809" y="963000"/>
                </a:cubicBezTo>
                <a:lnTo>
                  <a:pt x="303809" y="934334"/>
                </a:lnTo>
                <a:cubicBezTo>
                  <a:pt x="303809" y="925555"/>
                  <a:pt x="310942" y="918423"/>
                  <a:pt x="319720" y="918423"/>
                </a:cubicBezTo>
                <a:lnTo>
                  <a:pt x="348386" y="918423"/>
                </a:lnTo>
                <a:cubicBezTo>
                  <a:pt x="357165" y="918423"/>
                  <a:pt x="364297" y="925555"/>
                  <a:pt x="364297" y="934334"/>
                </a:cubicBezTo>
                <a:lnTo>
                  <a:pt x="364297" y="963000"/>
                </a:lnTo>
                <a:close/>
                <a:moveTo>
                  <a:pt x="364297" y="866234"/>
                </a:moveTo>
                <a:cubicBezTo>
                  <a:pt x="364297" y="875012"/>
                  <a:pt x="357165" y="882145"/>
                  <a:pt x="348386" y="882145"/>
                </a:cubicBezTo>
                <a:lnTo>
                  <a:pt x="319720" y="882145"/>
                </a:lnTo>
                <a:cubicBezTo>
                  <a:pt x="310942" y="882145"/>
                  <a:pt x="303809" y="875012"/>
                  <a:pt x="303809" y="866234"/>
                </a:cubicBezTo>
                <a:lnTo>
                  <a:pt x="303809" y="837568"/>
                </a:lnTo>
                <a:cubicBezTo>
                  <a:pt x="303809" y="828789"/>
                  <a:pt x="310942" y="821657"/>
                  <a:pt x="319720" y="821657"/>
                </a:cubicBezTo>
                <a:lnTo>
                  <a:pt x="348386" y="821657"/>
                </a:lnTo>
                <a:cubicBezTo>
                  <a:pt x="357165" y="821657"/>
                  <a:pt x="364297" y="828789"/>
                  <a:pt x="364297" y="837568"/>
                </a:cubicBezTo>
                <a:lnTo>
                  <a:pt x="364297" y="866234"/>
                </a:lnTo>
                <a:close/>
                <a:moveTo>
                  <a:pt x="364297" y="769399"/>
                </a:moveTo>
                <a:cubicBezTo>
                  <a:pt x="364297" y="778177"/>
                  <a:pt x="357165" y="785310"/>
                  <a:pt x="348386" y="785310"/>
                </a:cubicBezTo>
                <a:lnTo>
                  <a:pt x="319720" y="785310"/>
                </a:lnTo>
                <a:cubicBezTo>
                  <a:pt x="310942" y="785310"/>
                  <a:pt x="303809" y="778177"/>
                  <a:pt x="303809" y="769399"/>
                </a:cubicBezTo>
                <a:lnTo>
                  <a:pt x="303809" y="740733"/>
                </a:lnTo>
                <a:cubicBezTo>
                  <a:pt x="303809" y="731954"/>
                  <a:pt x="310942" y="724822"/>
                  <a:pt x="319720" y="724822"/>
                </a:cubicBezTo>
                <a:lnTo>
                  <a:pt x="348386" y="724822"/>
                </a:lnTo>
                <a:cubicBezTo>
                  <a:pt x="357165" y="724822"/>
                  <a:pt x="364297" y="731954"/>
                  <a:pt x="364297" y="740733"/>
                </a:cubicBezTo>
                <a:lnTo>
                  <a:pt x="364297" y="769399"/>
                </a:lnTo>
                <a:close/>
                <a:moveTo>
                  <a:pt x="547886" y="963000"/>
                </a:moveTo>
                <a:cubicBezTo>
                  <a:pt x="547886" y="971779"/>
                  <a:pt x="540753" y="978911"/>
                  <a:pt x="531975" y="978911"/>
                </a:cubicBezTo>
                <a:lnTo>
                  <a:pt x="503309" y="978911"/>
                </a:lnTo>
                <a:cubicBezTo>
                  <a:pt x="494530" y="978911"/>
                  <a:pt x="487398" y="971779"/>
                  <a:pt x="487398" y="963000"/>
                </a:cubicBezTo>
                <a:lnTo>
                  <a:pt x="487398" y="934334"/>
                </a:lnTo>
                <a:cubicBezTo>
                  <a:pt x="487398" y="925555"/>
                  <a:pt x="494530" y="918423"/>
                  <a:pt x="503309" y="918423"/>
                </a:cubicBezTo>
                <a:lnTo>
                  <a:pt x="531975" y="918423"/>
                </a:lnTo>
                <a:cubicBezTo>
                  <a:pt x="540753" y="918423"/>
                  <a:pt x="547886" y="925555"/>
                  <a:pt x="547886" y="934334"/>
                </a:cubicBezTo>
                <a:lnTo>
                  <a:pt x="547886" y="963000"/>
                </a:lnTo>
                <a:close/>
                <a:moveTo>
                  <a:pt x="547886" y="866234"/>
                </a:moveTo>
                <a:cubicBezTo>
                  <a:pt x="547886" y="875012"/>
                  <a:pt x="540753" y="882145"/>
                  <a:pt x="531975" y="882145"/>
                </a:cubicBezTo>
                <a:lnTo>
                  <a:pt x="503309" y="882145"/>
                </a:lnTo>
                <a:cubicBezTo>
                  <a:pt x="494530" y="882145"/>
                  <a:pt x="487398" y="875012"/>
                  <a:pt x="487398" y="866234"/>
                </a:cubicBezTo>
                <a:lnTo>
                  <a:pt x="487398" y="837568"/>
                </a:lnTo>
                <a:cubicBezTo>
                  <a:pt x="487398" y="828789"/>
                  <a:pt x="494530" y="821657"/>
                  <a:pt x="503309" y="821657"/>
                </a:cubicBezTo>
                <a:lnTo>
                  <a:pt x="531975" y="821657"/>
                </a:lnTo>
                <a:cubicBezTo>
                  <a:pt x="540753" y="821657"/>
                  <a:pt x="547886" y="828789"/>
                  <a:pt x="547886" y="837568"/>
                </a:cubicBezTo>
                <a:lnTo>
                  <a:pt x="547886" y="866234"/>
                </a:lnTo>
                <a:close/>
                <a:moveTo>
                  <a:pt x="547886" y="769399"/>
                </a:moveTo>
                <a:cubicBezTo>
                  <a:pt x="547886" y="778177"/>
                  <a:pt x="540753" y="785310"/>
                  <a:pt x="531975" y="785310"/>
                </a:cubicBezTo>
                <a:lnTo>
                  <a:pt x="503309" y="785310"/>
                </a:lnTo>
                <a:cubicBezTo>
                  <a:pt x="494530" y="785310"/>
                  <a:pt x="487398" y="778177"/>
                  <a:pt x="487398" y="769399"/>
                </a:cubicBezTo>
                <a:lnTo>
                  <a:pt x="487398" y="740733"/>
                </a:lnTo>
                <a:cubicBezTo>
                  <a:pt x="487398" y="731954"/>
                  <a:pt x="494530" y="724822"/>
                  <a:pt x="503309" y="724822"/>
                </a:cubicBezTo>
                <a:lnTo>
                  <a:pt x="531975" y="724822"/>
                </a:lnTo>
                <a:cubicBezTo>
                  <a:pt x="540753" y="724822"/>
                  <a:pt x="547886" y="731954"/>
                  <a:pt x="547886" y="740733"/>
                </a:cubicBezTo>
                <a:lnTo>
                  <a:pt x="547886" y="769399"/>
                </a:lnTo>
                <a:close/>
                <a:moveTo>
                  <a:pt x="547886" y="623872"/>
                </a:moveTo>
                <a:cubicBezTo>
                  <a:pt x="547886" y="642046"/>
                  <a:pt x="533210" y="656722"/>
                  <a:pt x="515036" y="656722"/>
                </a:cubicBezTo>
                <a:lnTo>
                  <a:pt x="153139" y="656722"/>
                </a:lnTo>
                <a:cubicBezTo>
                  <a:pt x="134966" y="656722"/>
                  <a:pt x="120289" y="642046"/>
                  <a:pt x="120289" y="623872"/>
                </a:cubicBezTo>
                <a:lnTo>
                  <a:pt x="120289" y="560916"/>
                </a:lnTo>
                <a:cubicBezTo>
                  <a:pt x="120289" y="542810"/>
                  <a:pt x="134966" y="528066"/>
                  <a:pt x="153139" y="528066"/>
                </a:cubicBezTo>
                <a:lnTo>
                  <a:pt x="515036" y="528066"/>
                </a:lnTo>
                <a:cubicBezTo>
                  <a:pt x="533141" y="528066"/>
                  <a:pt x="547886" y="542742"/>
                  <a:pt x="547886" y="560916"/>
                </a:cubicBezTo>
                <a:lnTo>
                  <a:pt x="547886" y="623872"/>
                </a:lnTo>
                <a:close/>
                <a:moveTo>
                  <a:pt x="547886" y="463601"/>
                </a:moveTo>
                <a:lnTo>
                  <a:pt x="120289" y="463601"/>
                </a:lnTo>
                <a:cubicBezTo>
                  <a:pt x="112746" y="463601"/>
                  <a:pt x="106573" y="457497"/>
                  <a:pt x="106573" y="449885"/>
                </a:cubicBezTo>
                <a:cubicBezTo>
                  <a:pt x="106573" y="442341"/>
                  <a:pt x="112746" y="436169"/>
                  <a:pt x="120289" y="436169"/>
                </a:cubicBezTo>
                <a:lnTo>
                  <a:pt x="547886" y="436169"/>
                </a:lnTo>
                <a:cubicBezTo>
                  <a:pt x="555429" y="436169"/>
                  <a:pt x="561602" y="442341"/>
                  <a:pt x="561602" y="449885"/>
                </a:cubicBezTo>
                <a:cubicBezTo>
                  <a:pt x="561602" y="457429"/>
                  <a:pt x="555429" y="463601"/>
                  <a:pt x="547886" y="463601"/>
                </a:cubicBezTo>
                <a:moveTo>
                  <a:pt x="547886" y="385351"/>
                </a:moveTo>
                <a:lnTo>
                  <a:pt x="120289" y="385351"/>
                </a:lnTo>
                <a:cubicBezTo>
                  <a:pt x="112746" y="385351"/>
                  <a:pt x="106573" y="379179"/>
                  <a:pt x="106573" y="371635"/>
                </a:cubicBezTo>
                <a:cubicBezTo>
                  <a:pt x="106573" y="364091"/>
                  <a:pt x="112746" y="357919"/>
                  <a:pt x="120289" y="357919"/>
                </a:cubicBezTo>
                <a:lnTo>
                  <a:pt x="547886" y="357919"/>
                </a:lnTo>
                <a:cubicBezTo>
                  <a:pt x="555429" y="357919"/>
                  <a:pt x="561602" y="364091"/>
                  <a:pt x="561602" y="371635"/>
                </a:cubicBezTo>
                <a:cubicBezTo>
                  <a:pt x="561602" y="379179"/>
                  <a:pt x="555429" y="385351"/>
                  <a:pt x="547886" y="385351"/>
                </a:cubicBezTo>
              </a:path>
            </a:pathLst>
          </a:custGeom>
          <a:solidFill>
            <a:schemeClr val="tx1"/>
          </a:solidFill>
          <a:ln w="6858" cap="flat">
            <a:noFill/>
            <a:prstDash val="solid"/>
            <a:miter/>
          </a:ln>
        </p:spPr>
        <p:txBody>
          <a:bodyPr rtlCol="0" anchor="ctr"/>
          <a:lstStyle/>
          <a:p>
            <a:endParaRPr lang="en-US"/>
          </a:p>
        </p:txBody>
      </p:sp>
      <p:pic>
        <p:nvPicPr>
          <p:cNvPr id="7" name="Picture Placeholder 6" descr="A close-up of a flag&#10;&#10;Description automatically generated with medium confidence">
            <a:extLst>
              <a:ext uri="{FF2B5EF4-FFF2-40B4-BE49-F238E27FC236}">
                <a16:creationId xmlns:a16="http://schemas.microsoft.com/office/drawing/2014/main" id="{F1175A87-0529-4B21-CF98-F8F7798A6F8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25448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3500"/>
                            </p:stCondLst>
                            <p:childTnLst>
                              <p:par>
                                <p:cTn id="33" presetID="21"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heel(1)">
                                      <p:cBhvr>
                                        <p:cTn id="35" dur="500"/>
                                        <p:tgtEl>
                                          <p:spTgt spid="3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up)">
                                      <p:cBhvr>
                                        <p:cTn id="47" dur="500"/>
                                        <p:tgtEl>
                                          <p:spTgt spid="34"/>
                                        </p:tgtEl>
                                      </p:cBhvr>
                                    </p:animEffect>
                                  </p:childTnLst>
                                </p:cTn>
                              </p:par>
                            </p:childTnLst>
                          </p:cTn>
                        </p:par>
                        <p:par>
                          <p:cTn id="48" fill="hold">
                            <p:stCondLst>
                              <p:cond delay="5500"/>
                            </p:stCondLst>
                            <p:childTnLst>
                              <p:par>
                                <p:cTn id="49" presetID="21" presetClass="entr" presetSubtype="1" fill="hold"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heel(1)">
                                      <p:cBhvr>
                                        <p:cTn id="51" dur="500"/>
                                        <p:tgtEl>
                                          <p:spTgt spid="4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500"/>
                                        <p:tgtEl>
                                          <p:spTgt spid="49"/>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up)">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25" grpId="0"/>
      <p:bldP spid="26" grpId="0"/>
      <p:bldP spid="33" grpId="0"/>
      <p:bldP spid="34" grpId="0"/>
      <p:bldP spid="49" grpId="0"/>
      <p:bldP spid="50" grpId="0"/>
      <p:bldP spid="68" grpId="0"/>
      <p:bldP spid="93" grpId="0" animBg="1"/>
      <p:bldP spid="62" grpId="0" animBg="1"/>
      <p:bldP spid="63"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military uniform&#10;&#10;Description automatically generated">
            <a:extLst>
              <a:ext uri="{FF2B5EF4-FFF2-40B4-BE49-F238E27FC236}">
                <a16:creationId xmlns:a16="http://schemas.microsoft.com/office/drawing/2014/main" id="{113ACE1B-CCF1-744B-EEF0-038CC899792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 name="Parallelogram 1">
            <a:extLst>
              <a:ext uri="{FF2B5EF4-FFF2-40B4-BE49-F238E27FC236}">
                <a16:creationId xmlns:a16="http://schemas.microsoft.com/office/drawing/2014/main" id="{D15A68A2-3E18-43A0-8DEA-0B9DC2CEAEB5}"/>
              </a:ext>
            </a:extLst>
          </p:cNvPr>
          <p:cNvSpPr/>
          <p:nvPr/>
        </p:nvSpPr>
        <p:spPr>
          <a:xfrm>
            <a:off x="9409814" y="3525189"/>
            <a:ext cx="2204820" cy="685304"/>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4ECB007-8AB5-4511-912D-A483897644D7}"/>
              </a:ext>
            </a:extLst>
          </p:cNvPr>
          <p:cNvSpPr>
            <a:spLocks noGrp="1"/>
          </p:cNvSpPr>
          <p:nvPr>
            <p:ph type="title"/>
          </p:nvPr>
        </p:nvSpPr>
        <p:spPr>
          <a:xfrm>
            <a:off x="5024242" y="1527382"/>
            <a:ext cx="7477246" cy="725043"/>
          </a:xfrm>
        </p:spPr>
        <p:txBody>
          <a:bodyPr/>
          <a:lstStyle/>
          <a:p>
            <a:r>
              <a:rPr lang="en-US" sz="3600" dirty="0"/>
              <a:t>What records help you leave a legacy?</a:t>
            </a:r>
          </a:p>
        </p:txBody>
      </p:sp>
      <p:sp>
        <p:nvSpPr>
          <p:cNvPr id="70" name="TextBox 69">
            <a:extLst>
              <a:ext uri="{FF2B5EF4-FFF2-40B4-BE49-F238E27FC236}">
                <a16:creationId xmlns:a16="http://schemas.microsoft.com/office/drawing/2014/main" id="{D1A0A694-61A4-44F1-BAA3-99EED31933E0}"/>
              </a:ext>
            </a:extLst>
          </p:cNvPr>
          <p:cNvSpPr txBox="1"/>
          <p:nvPr/>
        </p:nvSpPr>
        <p:spPr>
          <a:xfrm>
            <a:off x="6096000" y="3206479"/>
            <a:ext cx="5998422" cy="2503967"/>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dirty="0"/>
              <a:t>Emails you write</a:t>
            </a:r>
          </a:p>
          <a:p>
            <a:pPr marL="171450" indent="-171450">
              <a:lnSpc>
                <a:spcPct val="150000"/>
              </a:lnSpc>
              <a:buFont typeface="Arial" panose="020B0604020202020204" pitchFamily="34" charset="0"/>
              <a:buChar char="•"/>
            </a:pPr>
            <a:r>
              <a:rPr lang="en-US" dirty="0"/>
              <a:t>Chats you participate in</a:t>
            </a:r>
          </a:p>
          <a:p>
            <a:pPr marL="171450" indent="-171450">
              <a:lnSpc>
                <a:spcPct val="150000"/>
              </a:lnSpc>
              <a:buFont typeface="Arial" panose="020B0604020202020204" pitchFamily="34" charset="0"/>
              <a:buChar char="•"/>
            </a:pPr>
            <a:r>
              <a:rPr lang="en-US" dirty="0"/>
              <a:t>Photographs you take</a:t>
            </a:r>
          </a:p>
          <a:p>
            <a:pPr marL="171450" indent="-171450">
              <a:lnSpc>
                <a:spcPct val="150000"/>
              </a:lnSpc>
              <a:buFont typeface="Arial" panose="020B0604020202020204" pitchFamily="34" charset="0"/>
              <a:buChar char="•"/>
            </a:pPr>
            <a:r>
              <a:rPr lang="en-US" dirty="0"/>
              <a:t>Reports you write or receive</a:t>
            </a:r>
          </a:p>
          <a:p>
            <a:pPr marL="171450" indent="-171450">
              <a:lnSpc>
                <a:spcPct val="150000"/>
              </a:lnSpc>
              <a:buFont typeface="Arial" panose="020B0604020202020204" pitchFamily="34" charset="0"/>
              <a:buChar char="•"/>
            </a:pPr>
            <a:r>
              <a:rPr lang="en-US" dirty="0"/>
              <a:t>Mementoes you get from your deployments</a:t>
            </a:r>
            <a:endParaRPr lang="en-US" sz="1200" dirty="0"/>
          </a:p>
          <a:p>
            <a:pPr marL="171450" indent="-171450">
              <a:lnSpc>
                <a:spcPct val="150000"/>
              </a:lnSpc>
              <a:buFont typeface="Arial" panose="020B0604020202020204" pitchFamily="34" charset="0"/>
              <a:buChar char="•"/>
            </a:pPr>
            <a:endParaRPr lang="en-US" sz="1200" dirty="0"/>
          </a:p>
        </p:txBody>
      </p:sp>
      <p:sp>
        <p:nvSpPr>
          <p:cNvPr id="62" name="Arrow: Chevron 61">
            <a:extLst>
              <a:ext uri="{FF2B5EF4-FFF2-40B4-BE49-F238E27FC236}">
                <a16:creationId xmlns:a16="http://schemas.microsoft.com/office/drawing/2014/main" id="{3C894769-E1BA-4F8A-9C62-EAD819393994}"/>
              </a:ext>
            </a:extLst>
          </p:cNvPr>
          <p:cNvSpPr/>
          <p:nvPr/>
        </p:nvSpPr>
        <p:spPr>
          <a:xfrm>
            <a:off x="2457711" y="5710446"/>
            <a:ext cx="158104" cy="207889"/>
          </a:xfrm>
          <a:prstGeom prst="chevron">
            <a:avLst>
              <a:gd name="adj" fmla="val 538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21790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up)">
                                      <p:cBhvr>
                                        <p:cTn id="11" dur="500"/>
                                        <p:tgtEl>
                                          <p:spTgt spid="7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70" grpId="0"/>
      <p:bldP spid="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4D09-04E4-04FE-BCC4-96FFD5B21210}"/>
              </a:ext>
            </a:extLst>
          </p:cNvPr>
          <p:cNvSpPr>
            <a:spLocks noGrp="1"/>
          </p:cNvSpPr>
          <p:nvPr>
            <p:ph type="title"/>
          </p:nvPr>
        </p:nvSpPr>
        <p:spPr/>
        <p:txBody>
          <a:bodyPr/>
          <a:lstStyle/>
          <a:p>
            <a:r>
              <a:rPr lang="en-US" dirty="0"/>
              <a:t>Storage Challenges</a:t>
            </a:r>
          </a:p>
        </p:txBody>
      </p:sp>
      <p:pic>
        <p:nvPicPr>
          <p:cNvPr id="6" name="Picture Placeholder 5" descr="A picture containing arthropod&#10;&#10;Description automatically generated">
            <a:extLst>
              <a:ext uri="{FF2B5EF4-FFF2-40B4-BE49-F238E27FC236}">
                <a16:creationId xmlns:a16="http://schemas.microsoft.com/office/drawing/2014/main" id="{9129BC61-8641-41FB-7D18-E838CCF9FBD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grpSp>
        <p:nvGrpSpPr>
          <p:cNvPr id="10" name="Group 9">
            <a:extLst>
              <a:ext uri="{FF2B5EF4-FFF2-40B4-BE49-F238E27FC236}">
                <a16:creationId xmlns:a16="http://schemas.microsoft.com/office/drawing/2014/main" id="{A8A60CDE-547A-4E67-BB61-12D463E9BED6}"/>
              </a:ext>
            </a:extLst>
          </p:cNvPr>
          <p:cNvGrpSpPr/>
          <p:nvPr/>
        </p:nvGrpSpPr>
        <p:grpSpPr>
          <a:xfrm>
            <a:off x="-878" y="0"/>
            <a:ext cx="12192878" cy="6858000"/>
            <a:chOff x="-878" y="0"/>
            <a:chExt cx="12192878" cy="6858000"/>
          </a:xfrm>
        </p:grpSpPr>
        <p:cxnSp>
          <p:nvCxnSpPr>
            <p:cNvPr id="11" name="Straight Connector 10">
              <a:extLst>
                <a:ext uri="{FF2B5EF4-FFF2-40B4-BE49-F238E27FC236}">
                  <a16:creationId xmlns:a16="http://schemas.microsoft.com/office/drawing/2014/main" id="{5A0FDB74-139C-481A-80E3-501D21F5042F}"/>
                </a:ext>
              </a:extLst>
            </p:cNvPr>
            <p:cNvCxnSpPr/>
            <p:nvPr/>
          </p:nvCxnSpPr>
          <p:spPr>
            <a:xfrm>
              <a:off x="3402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4B2F89-B469-481A-ABC1-DB77019E0A0C}"/>
                </a:ext>
              </a:extLst>
            </p:cNvPr>
            <p:cNvCxnSpPr/>
            <p:nvPr/>
          </p:nvCxnSpPr>
          <p:spPr>
            <a:xfrm>
              <a:off x="105960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50FD56-C0CF-4CE7-B676-4EA5B4A18898}"/>
                </a:ext>
              </a:extLst>
            </p:cNvPr>
            <p:cNvCxnSpPr/>
            <p:nvPr/>
          </p:nvCxnSpPr>
          <p:spPr>
            <a:xfrm>
              <a:off x="177896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FEC9F6-B5E0-4350-856E-891E909687F3}"/>
                </a:ext>
              </a:extLst>
            </p:cNvPr>
            <p:cNvCxnSpPr/>
            <p:nvPr/>
          </p:nvCxnSpPr>
          <p:spPr>
            <a:xfrm>
              <a:off x="11850001"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7F3E9A-BEBC-4CCA-A6BA-41C6D7E225A3}"/>
                </a:ext>
              </a:extLst>
            </p:cNvPr>
            <p:cNvCxnSpPr/>
            <p:nvPr/>
          </p:nvCxnSpPr>
          <p:spPr>
            <a:xfrm>
              <a:off x="111306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3E9429-F594-415E-84C2-3E3F2DDED8F2}"/>
                </a:ext>
              </a:extLst>
            </p:cNvPr>
            <p:cNvCxnSpPr/>
            <p:nvPr/>
          </p:nvCxnSpPr>
          <p:spPr>
            <a:xfrm>
              <a:off x="1041128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BC899C-0DCC-4069-A76E-6579002AFA45}"/>
                </a:ext>
              </a:extLst>
            </p:cNvPr>
            <p:cNvCxnSpPr/>
            <p:nvPr/>
          </p:nvCxnSpPr>
          <p:spPr>
            <a:xfrm>
              <a:off x="969192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3D7952-47DC-4229-83ED-4CBD45EC0683}"/>
                </a:ext>
              </a:extLst>
            </p:cNvPr>
            <p:cNvCxnSpPr/>
            <p:nvPr/>
          </p:nvCxnSpPr>
          <p:spPr>
            <a:xfrm>
              <a:off x="897256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3FA0D4-5771-4B01-9C3F-727D178EFB17}"/>
                </a:ext>
              </a:extLst>
            </p:cNvPr>
            <p:cNvCxnSpPr/>
            <p:nvPr/>
          </p:nvCxnSpPr>
          <p:spPr>
            <a:xfrm>
              <a:off x="825320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BCB4B2-E9B8-4423-B524-7C109B25881B}"/>
                </a:ext>
              </a:extLst>
            </p:cNvPr>
            <p:cNvCxnSpPr/>
            <p:nvPr/>
          </p:nvCxnSpPr>
          <p:spPr>
            <a:xfrm>
              <a:off x="75338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976EF8-3C7B-4AC5-BE00-550E30422AD2}"/>
                </a:ext>
              </a:extLst>
            </p:cNvPr>
            <p:cNvCxnSpPr/>
            <p:nvPr/>
          </p:nvCxnSpPr>
          <p:spPr>
            <a:xfrm>
              <a:off x="681448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406966-85BC-4AC2-9E76-192196A4C61A}"/>
                </a:ext>
              </a:extLst>
            </p:cNvPr>
            <p:cNvCxnSpPr/>
            <p:nvPr/>
          </p:nvCxnSpPr>
          <p:spPr>
            <a:xfrm>
              <a:off x="609512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7C1E87-92B8-460C-A33F-1BE91C5E972E}"/>
                </a:ext>
              </a:extLst>
            </p:cNvPr>
            <p:cNvCxnSpPr/>
            <p:nvPr/>
          </p:nvCxnSpPr>
          <p:spPr>
            <a:xfrm>
              <a:off x="537576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361CB1-817F-484B-904B-797D4F31A799}"/>
                </a:ext>
              </a:extLst>
            </p:cNvPr>
            <p:cNvCxnSpPr/>
            <p:nvPr/>
          </p:nvCxnSpPr>
          <p:spPr>
            <a:xfrm>
              <a:off x="465640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591506-44CF-48A0-AA48-704765DCE98B}"/>
                </a:ext>
              </a:extLst>
            </p:cNvPr>
            <p:cNvCxnSpPr/>
            <p:nvPr/>
          </p:nvCxnSpPr>
          <p:spPr>
            <a:xfrm>
              <a:off x="393704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90B406-D158-46EE-8691-5B9BA776CDEA}"/>
                </a:ext>
              </a:extLst>
            </p:cNvPr>
            <p:cNvCxnSpPr/>
            <p:nvPr/>
          </p:nvCxnSpPr>
          <p:spPr>
            <a:xfrm>
              <a:off x="321768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64BB33-2833-49B8-8A73-2CD97A56BEB4}"/>
                </a:ext>
              </a:extLst>
            </p:cNvPr>
            <p:cNvCxnSpPr/>
            <p:nvPr/>
          </p:nvCxnSpPr>
          <p:spPr>
            <a:xfrm>
              <a:off x="2498322" y="0"/>
              <a:ext cx="0" cy="685800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80629C-8808-49CC-B926-6B20959BEB78}"/>
                </a:ext>
              </a:extLst>
            </p:cNvPr>
            <p:cNvCxnSpPr/>
            <p:nvPr/>
          </p:nvCxnSpPr>
          <p:spPr>
            <a:xfrm>
              <a:off x="0" y="552892"/>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77B533-3355-4169-8541-323558714406}"/>
                </a:ext>
              </a:extLst>
            </p:cNvPr>
            <p:cNvCxnSpPr/>
            <p:nvPr/>
          </p:nvCxnSpPr>
          <p:spPr>
            <a:xfrm>
              <a:off x="0" y="1271919"/>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1937AF-4484-41C0-B537-2B92EE346A21}"/>
                </a:ext>
              </a:extLst>
            </p:cNvPr>
            <p:cNvCxnSpPr/>
            <p:nvPr/>
          </p:nvCxnSpPr>
          <p:spPr>
            <a:xfrm>
              <a:off x="0" y="1990946"/>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C2EE84-7B45-4E0B-9778-565585A71C2A}"/>
                </a:ext>
              </a:extLst>
            </p:cNvPr>
            <p:cNvCxnSpPr/>
            <p:nvPr/>
          </p:nvCxnSpPr>
          <p:spPr>
            <a:xfrm>
              <a:off x="-878" y="2709973"/>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594E513-8AD3-44A2-9DC4-EBC5600CF813}"/>
                </a:ext>
              </a:extLst>
            </p:cNvPr>
            <p:cNvCxnSpPr/>
            <p:nvPr/>
          </p:nvCxnSpPr>
          <p:spPr>
            <a:xfrm>
              <a:off x="0" y="3429000"/>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08BCAC1-B6A5-4E07-B37E-D113379BB0D5}"/>
                </a:ext>
              </a:extLst>
            </p:cNvPr>
            <p:cNvCxnSpPr/>
            <p:nvPr/>
          </p:nvCxnSpPr>
          <p:spPr>
            <a:xfrm>
              <a:off x="-878" y="4148027"/>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54B7C4-C7C9-4CB8-A1AD-64FFB5DE20D7}"/>
                </a:ext>
              </a:extLst>
            </p:cNvPr>
            <p:cNvCxnSpPr/>
            <p:nvPr/>
          </p:nvCxnSpPr>
          <p:spPr>
            <a:xfrm>
              <a:off x="0" y="4867054"/>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1642A2-F7F0-494E-8CF8-A3E5B60302AB}"/>
                </a:ext>
              </a:extLst>
            </p:cNvPr>
            <p:cNvCxnSpPr/>
            <p:nvPr/>
          </p:nvCxnSpPr>
          <p:spPr>
            <a:xfrm>
              <a:off x="0" y="5586081"/>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B5EAF6-E0D1-42C1-8E9E-6D948AEB4F17}"/>
                </a:ext>
              </a:extLst>
            </p:cNvPr>
            <p:cNvCxnSpPr/>
            <p:nvPr/>
          </p:nvCxnSpPr>
          <p:spPr>
            <a:xfrm>
              <a:off x="0" y="6305109"/>
              <a:ext cx="12192000" cy="0"/>
            </a:xfrm>
            <a:prstGeom prst="line">
              <a:avLst/>
            </a:prstGeom>
            <a:ln w="19050">
              <a:solidFill>
                <a:schemeClr val="bg2">
                  <a:lumMod val="50000"/>
                  <a:alpha val="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08065DA-FAE2-2614-B31D-825DD12C28E4}"/>
              </a:ext>
            </a:extLst>
          </p:cNvPr>
          <p:cNvSpPr txBox="1"/>
          <p:nvPr/>
        </p:nvSpPr>
        <p:spPr>
          <a:xfrm>
            <a:off x="737708" y="1887278"/>
            <a:ext cx="5612860" cy="420307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Do you know where everything is currently physically located? </a:t>
            </a:r>
          </a:p>
          <a:p>
            <a:pPr marL="285750" indent="-285750">
              <a:lnSpc>
                <a:spcPct val="150000"/>
              </a:lnSpc>
              <a:buFont typeface="Wingdings" panose="05000000000000000000" pitchFamily="2" charset="2"/>
              <a:buChar char="Ø"/>
            </a:pPr>
            <a:r>
              <a:rPr lang="en-US" dirty="0"/>
              <a:t>Do you keep everything in a single location in your house, garage, basement, attic, or storage unit? </a:t>
            </a:r>
          </a:p>
          <a:p>
            <a:pPr marL="285750" indent="-285750">
              <a:lnSpc>
                <a:spcPct val="150000"/>
              </a:lnSpc>
              <a:buFont typeface="Wingdings" panose="05000000000000000000" pitchFamily="2" charset="2"/>
              <a:buChar char="Ø"/>
            </a:pPr>
            <a:r>
              <a:rPr lang="en-US" dirty="0"/>
              <a:t>Or are things spread out in different areas? What about your digital records? </a:t>
            </a:r>
          </a:p>
          <a:p>
            <a:pPr marL="285750" indent="-285750">
              <a:lnSpc>
                <a:spcPct val="150000"/>
              </a:lnSpc>
              <a:buFont typeface="Wingdings" panose="05000000000000000000" pitchFamily="2" charset="2"/>
              <a:buChar char="Ø"/>
            </a:pPr>
            <a:r>
              <a:rPr lang="en-US" dirty="0"/>
              <a:t>Are they on a single device or cloud storage? </a:t>
            </a:r>
          </a:p>
          <a:p>
            <a:pPr marL="285750" indent="-285750">
              <a:lnSpc>
                <a:spcPct val="150000"/>
              </a:lnSpc>
              <a:buFont typeface="Wingdings" panose="05000000000000000000" pitchFamily="2" charset="2"/>
              <a:buChar char="Ø"/>
            </a:pPr>
            <a:r>
              <a:rPr lang="en-US" dirty="0"/>
              <a:t>If you needed to locate a file, could you do so easily?</a:t>
            </a:r>
          </a:p>
        </p:txBody>
      </p:sp>
    </p:spTree>
    <p:extLst>
      <p:ext uri="{BB962C8B-B14F-4D97-AF65-F5344CB8AC3E}">
        <p14:creationId xmlns:p14="http://schemas.microsoft.com/office/powerpoint/2010/main" val="22364822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old1 Dark">
      <a:dk1>
        <a:srgbClr val="FFFFFF"/>
      </a:dk1>
      <a:lt1>
        <a:srgbClr val="303030"/>
      </a:lt1>
      <a:dk2>
        <a:srgbClr val="303030"/>
      </a:dk2>
      <a:lt2>
        <a:srgbClr val="FFFFFF"/>
      </a:lt2>
      <a:accent1>
        <a:srgbClr val="CEAC41"/>
      </a:accent1>
      <a:accent2>
        <a:srgbClr val="DAC27C"/>
      </a:accent2>
      <a:accent3>
        <a:srgbClr val="D7AF72"/>
      </a:accent3>
      <a:accent4>
        <a:srgbClr val="EFDEC2"/>
      </a:accent4>
      <a:accent5>
        <a:srgbClr val="A8651E"/>
      </a:accent5>
      <a:accent6>
        <a:srgbClr val="783C1A"/>
      </a:accent6>
      <a:hlink>
        <a:srgbClr val="A05024"/>
      </a:hlink>
      <a:folHlink>
        <a:srgbClr val="FEC037"/>
      </a:folHlink>
    </a:clrScheme>
    <a:fontScheme name="Tactical">
      <a:majorFont>
        <a:latin typeface="Staatliche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12062</TotalTime>
  <Words>26115</Words>
  <Application>Microsoft Office PowerPoint</Application>
  <PresentationFormat>Widescreen</PresentationFormat>
  <Paragraphs>976</Paragraphs>
  <Slides>69</Slides>
  <Notes>58</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Staatliches</vt:lpstr>
      <vt:lpstr>proxima-nova</vt:lpstr>
      <vt:lpstr>Arial</vt:lpstr>
      <vt:lpstr>Noto Sans</vt:lpstr>
      <vt:lpstr>Open Sans</vt:lpstr>
      <vt:lpstr>Calibri</vt:lpstr>
      <vt:lpstr>adobe-garamond-pro</vt:lpstr>
      <vt:lpstr>Wingdings</vt:lpstr>
      <vt:lpstr>Times New Roman</vt:lpstr>
      <vt:lpstr>Office Theme</vt:lpstr>
      <vt:lpstr>PowerPoint Presentation</vt:lpstr>
      <vt:lpstr>Outline</vt:lpstr>
      <vt:lpstr> Introduction to the VFP Curriculum</vt:lpstr>
      <vt:lpstr>Introduction Video</vt:lpstr>
      <vt:lpstr>Module 1:  the Preservation of Personal Military Records</vt:lpstr>
      <vt:lpstr>Why are personal military records important?  </vt:lpstr>
      <vt:lpstr>Your  records Matter</vt:lpstr>
      <vt:lpstr>What records help you leave a legacy?</vt:lpstr>
      <vt:lpstr>Storage Challenges</vt:lpstr>
      <vt:lpstr>Location</vt:lpstr>
      <vt:lpstr>THE Importance of Digital Storage Location</vt:lpstr>
      <vt:lpstr>Enclosures</vt:lpstr>
      <vt:lpstr>Key Moments of a Military Career</vt:lpstr>
      <vt:lpstr>Consider the following</vt:lpstr>
      <vt:lpstr>Identifying important records  &amp; key moments</vt:lpstr>
      <vt:lpstr>PowerPoint Presentation</vt:lpstr>
      <vt:lpstr>PowerPoint Presentation</vt:lpstr>
      <vt:lpstr>Module 2:  Organizing Military Records</vt:lpstr>
      <vt:lpstr>Passive vs. Active </vt:lpstr>
      <vt:lpstr>Organizing Your Records</vt:lpstr>
      <vt:lpstr>Naming conventions for digital Materials</vt:lpstr>
      <vt:lpstr>File Naming Exercise</vt:lpstr>
      <vt:lpstr>Storing Analog Materials</vt:lpstr>
      <vt:lpstr>PowerPoint Presentation</vt:lpstr>
      <vt:lpstr>PowerPoint Presentation</vt:lpstr>
      <vt:lpstr>PowerPoint Presentation</vt:lpstr>
      <vt:lpstr>PowerPoint Presentation</vt:lpstr>
      <vt:lpstr>Storage &amp; Housings</vt:lpstr>
      <vt:lpstr>Paper-based Objects</vt:lpstr>
      <vt:lpstr>Photographs</vt:lpstr>
      <vt:lpstr>Moving Image  or Recorded Audio Materials &amp; Textiles</vt:lpstr>
      <vt:lpstr>Storing digital materials</vt:lpstr>
      <vt:lpstr>Selecting what works best for you</vt:lpstr>
      <vt:lpstr>PowerPoint Presentation</vt:lpstr>
      <vt:lpstr>PowerPoint Presentation</vt:lpstr>
      <vt:lpstr>Module 3:  Preservation of Analog &amp; Digital Records</vt:lpstr>
      <vt:lpstr>PowerPoint Presentation</vt:lpstr>
      <vt:lpstr>Basic preservation techniques</vt:lpstr>
      <vt:lpstr>Paper-based Objects </vt:lpstr>
      <vt:lpstr>Photographs </vt:lpstr>
      <vt:lpstr>Example of Color Shift due to Light Fading</vt:lpstr>
      <vt:lpstr>PowerPoint Presentation</vt:lpstr>
      <vt:lpstr>Things to Avoid</vt:lpstr>
      <vt:lpstr>Magnetic Mediums </vt:lpstr>
      <vt:lpstr>Textiles</vt:lpstr>
      <vt:lpstr>Digitization of Analog Materials</vt:lpstr>
      <vt:lpstr>Digitizing analog materials</vt:lpstr>
      <vt:lpstr>Digitizing Photographs</vt:lpstr>
      <vt:lpstr>Basic Digital Preservation Techniques for Digital Records</vt:lpstr>
      <vt:lpstr>Digital Preservation Videos &amp; Guides</vt:lpstr>
      <vt:lpstr>Conducting a preservation survey for digital records</vt:lpstr>
      <vt:lpstr>PowerPoint Presentation</vt:lpstr>
      <vt:lpstr>PowerPoint Presentation</vt:lpstr>
      <vt:lpstr>Module 4: Additional resources &amp; donation of personal military records</vt:lpstr>
      <vt:lpstr>Locating Specialized Preservation Resources Professional Organizations</vt:lpstr>
      <vt:lpstr>Books &amp; Reports</vt:lpstr>
      <vt:lpstr>Guides</vt:lpstr>
      <vt:lpstr>Projects &amp; Videos</vt:lpstr>
      <vt:lpstr>Archives &amp; Museums</vt:lpstr>
      <vt:lpstr>Donation Process</vt:lpstr>
      <vt:lpstr>How does the process work?</vt:lpstr>
      <vt:lpstr>What should I consider before donating?</vt:lpstr>
      <vt:lpstr>Military-Oriented Galleries</vt:lpstr>
      <vt:lpstr>Military-Oriented Archives</vt:lpstr>
      <vt:lpstr>Military-Oriented Libraries</vt:lpstr>
      <vt:lpstr>Military-Oriented Museums</vt:lpstr>
      <vt:lpstr>Select Veterans Service Organizations</vt:lpstr>
      <vt:lpstr>Select VSOs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Edward A Benoit</cp:lastModifiedBy>
  <cp:revision>264</cp:revision>
  <dcterms:created xsi:type="dcterms:W3CDTF">2020-05-05T13:11:19Z</dcterms:created>
  <dcterms:modified xsi:type="dcterms:W3CDTF">2022-11-08T22:52:23Z</dcterms:modified>
</cp:coreProperties>
</file>